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08" r:id="rId3"/>
    <p:sldId id="274" r:id="rId4"/>
    <p:sldId id="309" r:id="rId5"/>
    <p:sldId id="296" r:id="rId6"/>
    <p:sldId id="298" r:id="rId7"/>
    <p:sldId id="297" r:id="rId8"/>
    <p:sldId id="299" r:id="rId9"/>
    <p:sldId id="300" r:id="rId10"/>
    <p:sldId id="302" r:id="rId11"/>
    <p:sldId id="303" r:id="rId12"/>
    <p:sldId id="304" r:id="rId13"/>
    <p:sldId id="305" r:id="rId14"/>
    <p:sldId id="306" r:id="rId15"/>
    <p:sldId id="294" r:id="rId16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90" y="4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99F672-A21D-4B86-9B67-587A7345354B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0CE898-5749-4AE5-BBA2-1D2EAC2EC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43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3E6C11-FA54-4A0C-BA39-97AC4BE3576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BB95276-EAF2-4D97-B07F-CC1FB822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39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9144000" cy="68564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01823" y="2483389"/>
            <a:ext cx="4340352" cy="1899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70207" y="6305918"/>
            <a:ext cx="249554" cy="20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446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F9jXZDYCxE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" y="0"/>
            <a:ext cx="9140815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/>
              <a:t>by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764919" y="3543703"/>
            <a:ext cx="606933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3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Fall Protection Training</a:t>
            </a:r>
          </a:p>
          <a:p>
            <a:pPr marL="12700" algn="ctr">
              <a:lnSpc>
                <a:spcPct val="100000"/>
              </a:lnSpc>
            </a:pPr>
            <a:r>
              <a:rPr lang="en-US"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By Jennifer Keefer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 dirty="0"/>
              <a:t>Fall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1823" y="2483389"/>
            <a:ext cx="4340352" cy="2769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818197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308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 dirty="0"/>
              <a:t>Fall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3A887EF-4666-445F-BC63-1D67934DBD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139439"/>
              </p:ext>
            </p:extLst>
          </p:nvPr>
        </p:nvGraphicFramePr>
        <p:xfrm>
          <a:off x="533400" y="1524001"/>
          <a:ext cx="8341312" cy="4800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" r:id="rId3" imgW="12101400" imgH="6971400" progId="Photoshop.Image.18">
                  <p:embed/>
                </p:oleObj>
              </mc:Choice>
              <mc:Fallback>
                <p:oleObj name="Image" r:id="rId3" imgW="12101400" imgH="69714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524001"/>
                        <a:ext cx="8341312" cy="4800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5382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 dirty="0"/>
              <a:t>Fall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0EEB433-301C-4528-9F38-CC7D1EA47D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950275"/>
              </p:ext>
            </p:extLst>
          </p:nvPr>
        </p:nvGraphicFramePr>
        <p:xfrm>
          <a:off x="533400" y="1447800"/>
          <a:ext cx="846223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Image" r:id="rId3" imgW="12126960" imgH="6996600" progId="Photoshop.Image.18">
                  <p:embed/>
                </p:oleObj>
              </mc:Choice>
              <mc:Fallback>
                <p:oleObj name="Image" r:id="rId3" imgW="12126960" imgH="69966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447800"/>
                        <a:ext cx="8462230" cy="487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528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 dirty="0"/>
              <a:t>Fall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BC8A46B-C9A2-4E66-85F0-47B8C7296A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489329"/>
              </p:ext>
            </p:extLst>
          </p:nvPr>
        </p:nvGraphicFramePr>
        <p:xfrm>
          <a:off x="457200" y="1371600"/>
          <a:ext cx="8484059" cy="4882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Image" r:id="rId3" imgW="12101400" imgH="6971400" progId="Photoshop.Image.18">
                  <p:embed/>
                </p:oleObj>
              </mc:Choice>
              <mc:Fallback>
                <p:oleObj name="Image" r:id="rId3" imgW="12101400" imgH="69714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371600"/>
                        <a:ext cx="8484059" cy="4882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8306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 dirty="0"/>
              <a:t>Fall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79B0279-E2B2-4DE8-8871-53C57C20E0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705937"/>
              </p:ext>
            </p:extLst>
          </p:nvPr>
        </p:nvGraphicFramePr>
        <p:xfrm>
          <a:off x="441684" y="1219200"/>
          <a:ext cx="8473716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Image" r:id="rId3" imgW="12101400" imgH="6971400" progId="Photoshop.Image.18">
                  <p:embed/>
                </p:oleObj>
              </mc:Choice>
              <mc:Fallback>
                <p:oleObj name="Image" r:id="rId3" imgW="12101400" imgH="69714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684" y="1219200"/>
                        <a:ext cx="8473716" cy="487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0470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44640">
              <a:lnSpc>
                <a:spcPct val="100000"/>
              </a:lnSpc>
            </a:pPr>
            <a:r>
              <a:rPr lang="en-US" spc="-10" dirty="0"/>
              <a:t>Questions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pic>
        <p:nvPicPr>
          <p:cNvPr id="6146" name="Picture 2" descr="C:\Users\jlkeefer\AppData\Local\Microsoft\Windows\Temporary Internet Files\Content.IE5\NB4PDIHF\facebook-emoticons-tuttart-2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1600200" cy="157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/>
              <a:t>Introduction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40797" y="54864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https://www.youtube.com/watch?v=kF9jXZDYCxE</a:t>
            </a:r>
            <a:r>
              <a:rPr lang="en-US" sz="2400" dirty="0"/>
              <a:t> </a:t>
            </a:r>
          </a:p>
        </p:txBody>
      </p:sp>
      <p:graphicFrame>
        <p:nvGraphicFramePr>
          <p:cNvPr id="5" name="Object 4">
            <a:hlinkClick r:id="rId3"/>
            <a:extLst>
              <a:ext uri="{FF2B5EF4-FFF2-40B4-BE49-F238E27FC236}">
                <a16:creationId xmlns:a16="http://schemas.microsoft.com/office/drawing/2014/main" id="{BC0CF378-760F-448A-984F-E76F58B728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979847"/>
              </p:ext>
            </p:extLst>
          </p:nvPr>
        </p:nvGraphicFramePr>
        <p:xfrm>
          <a:off x="1676400" y="1600200"/>
          <a:ext cx="5862716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4" imgW="10844280" imgH="6095160" progId="Photoshop.Image.18">
                  <p:embed/>
                </p:oleObj>
              </mc:Choice>
              <mc:Fallback>
                <p:oleObj name="Image" r:id="rId4" imgW="10844280" imgH="60951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6400" y="1600200"/>
                        <a:ext cx="5862716" cy="329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924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29070">
              <a:lnSpc>
                <a:spcPct val="100000"/>
              </a:lnSpc>
            </a:pPr>
            <a:r>
              <a:rPr dirty="0"/>
              <a:t>O</a:t>
            </a:r>
            <a:r>
              <a:rPr spc="-10" dirty="0"/>
              <a:t>b</a:t>
            </a:r>
            <a:r>
              <a:rPr dirty="0"/>
              <a:t>j</a:t>
            </a:r>
            <a:r>
              <a:rPr spc="5" dirty="0"/>
              <a:t>ec</a:t>
            </a:r>
            <a:r>
              <a:rPr dirty="0"/>
              <a:t>t</a:t>
            </a:r>
            <a:r>
              <a:rPr spc="-5" dirty="0"/>
              <a:t>i</a:t>
            </a:r>
            <a:r>
              <a:rPr spc="5" dirty="0"/>
              <a:t>ves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1371600"/>
            <a:ext cx="6362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Basic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Requirements &amp; Safety Precautions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Diagram of the roofs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29" name="Picture 5" descr="C:\Users\jlkeefer\AppData\Local\Microsoft\Windows\Temporary Internet Files\Content.IE5\O7LL5VOX\man-falling-1297973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62400"/>
            <a:ext cx="2316480" cy="23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jlkeefer\AppData\Local\Microsoft\Windows\Temporary Internet Files\Content.IE5\O7LL5VOX\Rumata_Stunts_Caida_Altura_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58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 dirty="0"/>
              <a:t>Regulations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1422499"/>
            <a:ext cx="7010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29 CFR 1910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DON Fall Protection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OPNAVINST 5199.23G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NSAMINST 5100.5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NPSINST 5100.1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170" name="Picture 2" descr="C:\Users\jlkeefer\AppData\Local\Microsoft\Windows\Temporary Internet Files\Content.IE5\ELTAV7IT\GovernmentRegulationsMonster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57140"/>
            <a:ext cx="25622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56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lkeefer\AppData\Local\Microsoft\Windows\Temporary Internet Files\Content.IE5\NGTNRJZS\stair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4572000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 dirty="0"/>
              <a:t>Fall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064" y="1219200"/>
            <a:ext cx="7609870" cy="4924425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400" b="1" dirty="0"/>
              <a:t>Step 1</a:t>
            </a:r>
            <a:r>
              <a:rPr lang="en-US" sz="2400" dirty="0"/>
              <a:t>: Want to go on roof (applies to roofs with no guards </a:t>
            </a:r>
            <a:r>
              <a:rPr lang="en-US" sz="2400" dirty="0" err="1"/>
              <a:t>ie</a:t>
            </a:r>
            <a:r>
              <a:rPr lang="en-US" sz="2400" dirty="0"/>
              <a:t>, Root, Halligan and Bullard</a:t>
            </a:r>
          </a:p>
          <a:p>
            <a:pPr>
              <a:spcBef>
                <a:spcPts val="2400"/>
              </a:spcBef>
            </a:pPr>
            <a:r>
              <a:rPr lang="en-US" sz="2400" b="1" dirty="0"/>
              <a:t>Step 2</a:t>
            </a:r>
            <a:r>
              <a:rPr lang="en-US" sz="2400" dirty="0"/>
              <a:t>: Notify Fall Protection Manager (Jennifer) and/or </a:t>
            </a:r>
            <a:r>
              <a:rPr lang="en-US" sz="2800" dirty="0"/>
              <a:t>Competent</a:t>
            </a:r>
            <a:r>
              <a:rPr lang="en-US" sz="2400" dirty="0"/>
              <a:t> Person (Michele)</a:t>
            </a:r>
          </a:p>
          <a:p>
            <a:pPr>
              <a:spcBef>
                <a:spcPts val="2400"/>
              </a:spcBef>
            </a:pPr>
            <a:r>
              <a:rPr lang="en-US" sz="2400" b="1" dirty="0"/>
              <a:t>Step 3: </a:t>
            </a:r>
            <a:r>
              <a:rPr lang="en-US" sz="2400" dirty="0"/>
              <a:t>Review Fall Protection &amp; Prevention Plan or Fall Prevention Risk Management Sheet</a:t>
            </a:r>
          </a:p>
          <a:p>
            <a:pPr>
              <a:spcBef>
                <a:spcPts val="2400"/>
              </a:spcBef>
            </a:pPr>
            <a:r>
              <a:rPr lang="en-US" sz="2400" b="1" dirty="0"/>
              <a:t>Step 4</a:t>
            </a:r>
            <a:r>
              <a:rPr lang="en-US" sz="2400" dirty="0"/>
              <a:t>: Implement Risk Assessment into work</a:t>
            </a:r>
          </a:p>
          <a:p>
            <a:pPr>
              <a:spcBef>
                <a:spcPts val="2400"/>
              </a:spcBef>
            </a:pPr>
            <a:r>
              <a:rPr lang="en-US" sz="2400" b="1" dirty="0"/>
              <a:t>Step 5: </a:t>
            </a:r>
            <a:r>
              <a:rPr lang="en-US" sz="2400" dirty="0"/>
              <a:t>Alert NPS Safety in case of any issues</a:t>
            </a:r>
          </a:p>
          <a:p>
            <a:pPr>
              <a:spcBef>
                <a:spcPts val="2400"/>
              </a:spcBef>
            </a:pPr>
            <a:r>
              <a:rPr lang="en-US" sz="2400" b="1" dirty="0"/>
              <a:t>Step 6: </a:t>
            </a:r>
            <a:r>
              <a:rPr lang="en-US" sz="2400" dirty="0"/>
              <a:t>Let NPS Safety know work is complete</a:t>
            </a:r>
          </a:p>
        </p:txBody>
      </p:sp>
    </p:spTree>
    <p:extLst>
      <p:ext uri="{BB962C8B-B14F-4D97-AF65-F5344CB8AC3E}">
        <p14:creationId xmlns:p14="http://schemas.microsoft.com/office/powerpoint/2010/main" val="2450436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lkeefer\AppData\Local\Microsoft\Windows\Temporary Internet Files\Content.IE5\IJ4Q05BN\800x600_1458768795.fc045628a063c49f5ec0b6c85052ec9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38700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 dirty="0"/>
              <a:t>Fall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1371600"/>
            <a:ext cx="8001000" cy="4648199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Ensure the NPS Safety office is aware of your presence/work on the roof and the expected time frame to perform the work and duration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Do not work on roof alone –always work in pairs. One individual shall be designated as a safety monitor/recorder and assistant by maintaining visual and verbal contact at all times during the work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Ensure you have a form of communication link with Activity Safety Office (Cell phone, etc.)</a:t>
            </a:r>
          </a:p>
        </p:txBody>
      </p:sp>
    </p:spTree>
    <p:extLst>
      <p:ext uri="{BB962C8B-B14F-4D97-AF65-F5344CB8AC3E}">
        <p14:creationId xmlns:p14="http://schemas.microsoft.com/office/powerpoint/2010/main" val="1494040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jlkeefer\AppData\Local\Microsoft\Windows\Temporary Internet Files\Content.IE5\XSZ7EOIF\nube_negra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53000"/>
            <a:ext cx="1528763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lkeefer\AppData\Local\Microsoft\Windows\Temporary Internet Files\Content.IE5\YSGJQM0H\sun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800601"/>
            <a:ext cx="1676400" cy="15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 dirty="0"/>
              <a:t>Fall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3503"/>
            <a:ext cx="8150751" cy="34470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Ensure proper footwear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Depending on weather conditions suggest wearing the following:</a:t>
            </a:r>
          </a:p>
          <a:p>
            <a:pPr marL="1828800" lvl="3" indent="-457200">
              <a:buFont typeface="Courier New" panose="02070309020205020404" pitchFamily="49" charset="0"/>
              <a:buChar char="o"/>
            </a:pPr>
            <a:r>
              <a:rPr lang="en-US" sz="2800" dirty="0"/>
              <a:t>Sunglasses</a:t>
            </a:r>
          </a:p>
          <a:p>
            <a:pPr marL="1828800" lvl="3" indent="-457200">
              <a:buFont typeface="Courier New" panose="02070309020205020404" pitchFamily="49" charset="0"/>
              <a:buChar char="o"/>
            </a:pPr>
            <a:r>
              <a:rPr lang="en-US" sz="2800" dirty="0"/>
              <a:t>Sunscreen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Check weather for windy and rainy conditions which will be more dangerous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Report injuries immediately to the NPS Safety Office</a:t>
            </a:r>
          </a:p>
        </p:txBody>
      </p:sp>
    </p:spTree>
    <p:extLst>
      <p:ext uri="{BB962C8B-B14F-4D97-AF65-F5344CB8AC3E}">
        <p14:creationId xmlns:p14="http://schemas.microsoft.com/office/powerpoint/2010/main" val="4265637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 dirty="0"/>
              <a:t>Fall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735" y="1447800"/>
            <a:ext cx="7924800" cy="41857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Ensure there is a safe method for accessing and exiting the roof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Roof areas should be tidy and clean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If rubbish or stacked material interferes with accessing and performing inspection of the roof, do not proceed until it is safe to perform the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Ensure the roof surface is not slippery due to water, algae, dirt, and debris that would preclude firm footing</a:t>
            </a:r>
          </a:p>
          <a:p>
            <a:endParaRPr lang="en-US" sz="2000" dirty="0"/>
          </a:p>
        </p:txBody>
      </p:sp>
      <p:pic>
        <p:nvPicPr>
          <p:cNvPr id="5124" name="Picture 4" descr="C:\Users\jlkeefer\AppData\Local\Microsoft\Windows\Temporary Internet Files\Content.IE5\NB4PDIHF\DisneyRun12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76800"/>
            <a:ext cx="2057400" cy="178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180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6" y="190223"/>
            <a:ext cx="8376706" cy="492443"/>
          </a:xfrm>
        </p:spPr>
        <p:txBody>
          <a:bodyPr/>
          <a:lstStyle/>
          <a:p>
            <a:pPr algn="r"/>
            <a:r>
              <a:rPr lang="en-US" dirty="0"/>
              <a:t>Fall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05" y="1066800"/>
            <a:ext cx="8052074" cy="6030932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Ensure all ladders are safe and any scaffolding used for access is certified and safe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Ensure there is a safe method of transporting equipment or tools to the roof area if needed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Personnel performing work shall not proceed to within </a:t>
            </a:r>
            <a:r>
              <a:rPr lang="en-US" sz="2800" b="1" dirty="0"/>
              <a:t>6 feet </a:t>
            </a:r>
            <a:r>
              <a:rPr lang="en-US" sz="2800" dirty="0"/>
              <a:t>of the unprotected edge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The 6 feet area adjacent to the unprotected roof edge is called the control zone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Inspection and investigation work can be performed in the safe zone without the use of a fall protection method</a:t>
            </a:r>
          </a:p>
          <a:p>
            <a:pPr>
              <a:spcBef>
                <a:spcPts val="12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8679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1680</TotalTime>
  <Words>417</Words>
  <Application>Microsoft Office PowerPoint</Application>
  <PresentationFormat>On-screen Show (4:3)</PresentationFormat>
  <Paragraphs>54</Paragraphs>
  <Slides>15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Times New Roman</vt:lpstr>
      <vt:lpstr>Office Theme</vt:lpstr>
      <vt:lpstr>Adobe Photoshop Image</vt:lpstr>
      <vt:lpstr>PowerPoint Presentation</vt:lpstr>
      <vt:lpstr>Introduction</vt:lpstr>
      <vt:lpstr>Objectives</vt:lpstr>
      <vt:lpstr>Regulations</vt:lpstr>
      <vt:lpstr>Fall Protection</vt:lpstr>
      <vt:lpstr>Fall Protection</vt:lpstr>
      <vt:lpstr>Fall Protection</vt:lpstr>
      <vt:lpstr>Fall Protection</vt:lpstr>
      <vt:lpstr>Fall Protection</vt:lpstr>
      <vt:lpstr>Fall Protection</vt:lpstr>
      <vt:lpstr>Fall Protection</vt:lpstr>
      <vt:lpstr>Fall Protection</vt:lpstr>
      <vt:lpstr>Fall Protection</vt:lpstr>
      <vt:lpstr>Fall Protection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Doug Hensler NPS Provost</dc:title>
  <dc:creator>JJ</dc:creator>
  <cp:lastModifiedBy>Candace L. Van Assche</cp:lastModifiedBy>
  <cp:revision>32</cp:revision>
  <cp:lastPrinted>2017-09-05T21:50:08Z</cp:lastPrinted>
  <dcterms:created xsi:type="dcterms:W3CDTF">2017-08-28T12:59:38Z</dcterms:created>
  <dcterms:modified xsi:type="dcterms:W3CDTF">2017-09-12T13:10:06Z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2017-03-22T00:00:00Z</vt:filetime>
  </property>
  <property fmtid="{D5CDD505-2E9C-101B-9397-08002B2CF9AE}" pid="3" name="LastSaved">
    <vt:filetime>2017-08-28T00:00:00Z</vt:filetime>
  </property>
</Properties>
</file>