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78" r:id="rId3"/>
  </p:sldMasterIdLst>
  <p:notesMasterIdLst>
    <p:notesMasterId r:id="rId22"/>
  </p:notesMasterIdLst>
  <p:handoutMasterIdLst>
    <p:handoutMasterId r:id="rId23"/>
  </p:handoutMasterIdLst>
  <p:sldIdLst>
    <p:sldId id="256" r:id="rId4"/>
    <p:sldId id="278" r:id="rId5"/>
    <p:sldId id="276" r:id="rId6"/>
    <p:sldId id="275" r:id="rId7"/>
    <p:sldId id="260" r:id="rId8"/>
    <p:sldId id="279" r:id="rId9"/>
    <p:sldId id="261" r:id="rId10"/>
    <p:sldId id="280" r:id="rId11"/>
    <p:sldId id="281" r:id="rId12"/>
    <p:sldId id="282" r:id="rId13"/>
    <p:sldId id="283" r:id="rId14"/>
    <p:sldId id="284" r:id="rId15"/>
    <p:sldId id="285" r:id="rId16"/>
    <p:sldId id="286" r:id="rId17"/>
    <p:sldId id="287" r:id="rId18"/>
    <p:sldId id="288" r:id="rId19"/>
    <p:sldId id="277" r:id="rId20"/>
    <p:sldId id="272"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04" autoAdjust="0"/>
    <p:restoredTop sz="94660"/>
  </p:normalViewPr>
  <p:slideViewPr>
    <p:cSldViewPr>
      <p:cViewPr varScale="1">
        <p:scale>
          <a:sx n="95" d="100"/>
          <a:sy n="95" d="100"/>
        </p:scale>
        <p:origin x="1536"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539" y="0"/>
            <a:ext cx="3043343" cy="465455"/>
          </a:xfrm>
          <a:prstGeom prst="rect">
            <a:avLst/>
          </a:prstGeom>
        </p:spPr>
        <p:txBody>
          <a:bodyPr vert="horz" lIns="93317" tIns="46659" rIns="93317" bIns="46659" rtlCol="0"/>
          <a:lstStyle>
            <a:lvl1pPr algn="r">
              <a:defRPr sz="1200"/>
            </a:lvl1pPr>
          </a:lstStyle>
          <a:p>
            <a:fld id="{ABF79E37-95B5-4158-90BF-D3D8E0423247}" type="datetimeFigureOut">
              <a:rPr lang="en-US" smtClean="0"/>
              <a:t>9/14/2017</a:t>
            </a:fld>
            <a:endParaRPr lang="en-US"/>
          </a:p>
        </p:txBody>
      </p:sp>
      <p:sp>
        <p:nvSpPr>
          <p:cNvPr id="4" name="Footer Placeholder 3"/>
          <p:cNvSpPr>
            <a:spLocks noGrp="1"/>
          </p:cNvSpPr>
          <p:nvPr>
            <p:ph type="ftr" sz="quarter" idx="2"/>
          </p:nvPr>
        </p:nvSpPr>
        <p:spPr>
          <a:xfrm>
            <a:off x="0" y="8841491"/>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539" y="8841491"/>
            <a:ext cx="3043343" cy="465455"/>
          </a:xfrm>
          <a:prstGeom prst="rect">
            <a:avLst/>
          </a:prstGeom>
        </p:spPr>
        <p:txBody>
          <a:bodyPr vert="horz" lIns="93317" tIns="46659" rIns="93317" bIns="46659" rtlCol="0" anchor="b"/>
          <a:lstStyle>
            <a:lvl1pPr algn="r">
              <a:defRPr sz="1200"/>
            </a:lvl1pPr>
          </a:lstStyle>
          <a:p>
            <a:fld id="{51D85AF4-5333-4BC1-8405-81EDD8BCD749}" type="slidenum">
              <a:rPr lang="en-US" smtClean="0"/>
              <a:t>‹#›</a:t>
            </a:fld>
            <a:endParaRPr lang="en-US"/>
          </a:p>
        </p:txBody>
      </p:sp>
    </p:spTree>
    <p:extLst>
      <p:ext uri="{BB962C8B-B14F-4D97-AF65-F5344CB8AC3E}">
        <p14:creationId xmlns:p14="http://schemas.microsoft.com/office/powerpoint/2010/main" val="237290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539" y="0"/>
            <a:ext cx="3043343" cy="465455"/>
          </a:xfrm>
          <a:prstGeom prst="rect">
            <a:avLst/>
          </a:prstGeom>
        </p:spPr>
        <p:txBody>
          <a:bodyPr vert="horz" lIns="93317" tIns="46659" rIns="93317" bIns="46659" rtlCol="0"/>
          <a:lstStyle>
            <a:lvl1pPr algn="r">
              <a:defRPr sz="1200"/>
            </a:lvl1pPr>
          </a:lstStyle>
          <a:p>
            <a:fld id="{8EC2FAB5-F727-4B8D-AE83-C67347972A77}" type="datetimeFigureOut">
              <a:rPr lang="en-US" smtClean="0"/>
              <a:t>9/14/2017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491"/>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539" y="8841491"/>
            <a:ext cx="3043343" cy="465455"/>
          </a:xfrm>
          <a:prstGeom prst="rect">
            <a:avLst/>
          </a:prstGeom>
        </p:spPr>
        <p:txBody>
          <a:bodyPr vert="horz" lIns="93317" tIns="46659" rIns="93317" bIns="46659" rtlCol="0" anchor="b"/>
          <a:lstStyle>
            <a:lvl1pPr algn="r">
              <a:defRPr sz="1200"/>
            </a:lvl1pPr>
          </a:lstStyle>
          <a:p>
            <a:fld id="{25B63DD2-27CF-461E-99F0-76BA9441E02F}" type="slidenum">
              <a:rPr lang="en-US" smtClean="0"/>
              <a:t>‹#›</a:t>
            </a:fld>
            <a:endParaRPr lang="en-US"/>
          </a:p>
        </p:txBody>
      </p:sp>
    </p:spTree>
    <p:extLst>
      <p:ext uri="{BB962C8B-B14F-4D97-AF65-F5344CB8AC3E}">
        <p14:creationId xmlns:p14="http://schemas.microsoft.com/office/powerpoint/2010/main" val="4267421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0344B2-F4DE-47C4-9C4F-6DAFC24D2002}"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735094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endParaRPr lang="en-US" dirty="0">
              <a:solidFill>
                <a:srgbClr val="00006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074ED090-A453-4800-9C92-713F753EEDE9}"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552826" y="2390742"/>
            <a:ext cx="4038346" cy="1016635"/>
          </a:xfrm>
          <a:prstGeom prst="rect">
            <a:avLst/>
          </a:prstGeom>
        </p:spPr>
        <p:txBody>
          <a:bodyPr wrap="square" lIns="0" tIns="0" rIns="0" bIns="0">
            <a:spAutoFit/>
          </a:bodyPr>
          <a:lstStyle>
            <a:lvl1pPr>
              <a:defRPr sz="8000" b="1" i="1">
                <a:solidFill>
                  <a:srgbClr val="000066"/>
                </a:solidFill>
                <a:latin typeface="Arial"/>
                <a:cs typeface="Arial"/>
              </a:defRPr>
            </a:lvl1pPr>
          </a:lstStyle>
          <a:p>
            <a:endParaRPr/>
          </a:p>
        </p:txBody>
      </p:sp>
      <p:sp>
        <p:nvSpPr>
          <p:cNvPr id="3" name="Holder 3"/>
          <p:cNvSpPr>
            <a:spLocks noGrp="1"/>
          </p:cNvSpPr>
          <p:nvPr>
            <p:ph type="subTitle" idx="4"/>
          </p:nvPr>
        </p:nvSpPr>
        <p:spPr>
          <a:xfrm>
            <a:off x="1773298" y="4007739"/>
            <a:ext cx="5597402" cy="992504"/>
          </a:xfrm>
          <a:prstGeom prst="rect">
            <a:avLst/>
          </a:prstGeom>
        </p:spPr>
        <p:txBody>
          <a:bodyPr wrap="square" lIns="0" tIns="0" rIns="0" bIns="0">
            <a:spAutoFit/>
          </a:bodyPr>
          <a:lstStyle>
            <a:lvl1pPr>
              <a:defRPr sz="3200" b="0" i="0">
                <a:solidFill>
                  <a:schemeClr val="tx2"/>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6E85807-7861-462E-9A58-5E7AE77AFBAA}" type="datetime1">
              <a:rPr lang="en-US" smtClean="0"/>
              <a:t>9/14/2017</a:t>
            </a:fld>
            <a:endParaRPr lang="en-US"/>
          </a:p>
        </p:txBody>
      </p:sp>
      <p:sp>
        <p:nvSpPr>
          <p:cNvPr id="6" name="Holder 6"/>
          <p:cNvSpPr>
            <a:spLocks noGrp="1"/>
          </p:cNvSpPr>
          <p:nvPr>
            <p:ph type="sldNum" sz="quarter" idx="7"/>
          </p:nvPr>
        </p:nvSpPr>
        <p:spPr/>
        <p:txBody>
          <a:bodyPr lIns="0" tIns="0" rIns="0" bIns="0"/>
          <a:lstStyle>
            <a:lvl1pPr>
              <a:defRPr sz="1000" b="0" i="0">
                <a:solidFill>
                  <a:srgbClr val="DADADA"/>
                </a:solidFill>
                <a:latin typeface="Century Gothic"/>
                <a:cs typeface="Century Gothic"/>
              </a:defRPr>
            </a:lvl1pPr>
          </a:lstStyle>
          <a:p>
            <a:pPr marL="25400">
              <a:lnSpc>
                <a:spcPct val="100000"/>
              </a:lnSpc>
            </a:pPr>
            <a:fld id="{81D60167-4931-47E6-BA6A-407CBD079E47}" type="slidenum">
              <a:rPr spc="-10" dirty="0"/>
              <a:t>‹#›</a:t>
            </a:fld>
            <a:endParaRPr spc="-1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080" indent="0">
              <a:buNone/>
              <a:defRPr sz="2000" b="1"/>
            </a:lvl2pPr>
            <a:lvl3pPr marL="914160" indent="0">
              <a:buNone/>
              <a:defRPr sz="1800" b="1"/>
            </a:lvl3pPr>
            <a:lvl4pPr marL="1371238" indent="0">
              <a:buNone/>
              <a:defRPr sz="1600" b="1"/>
            </a:lvl4pPr>
            <a:lvl5pPr marL="1828318" indent="0">
              <a:buNone/>
              <a:defRPr sz="1600" b="1"/>
            </a:lvl5pPr>
            <a:lvl6pPr marL="2285398" indent="0">
              <a:buNone/>
              <a:defRPr sz="1600" b="1"/>
            </a:lvl6pPr>
            <a:lvl7pPr marL="2742478" indent="0">
              <a:buNone/>
              <a:defRPr sz="1600" b="1"/>
            </a:lvl7pPr>
            <a:lvl8pPr marL="3199556" indent="0">
              <a:buNone/>
              <a:defRPr sz="1600" b="1"/>
            </a:lvl8pPr>
            <a:lvl9pPr marL="365663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080" indent="0">
              <a:buNone/>
              <a:defRPr sz="2000" b="1"/>
            </a:lvl2pPr>
            <a:lvl3pPr marL="914160" indent="0">
              <a:buNone/>
              <a:defRPr sz="1800" b="1"/>
            </a:lvl3pPr>
            <a:lvl4pPr marL="1371238" indent="0">
              <a:buNone/>
              <a:defRPr sz="1600" b="1"/>
            </a:lvl4pPr>
            <a:lvl5pPr marL="1828318" indent="0">
              <a:buNone/>
              <a:defRPr sz="1600" b="1"/>
            </a:lvl5pPr>
            <a:lvl6pPr marL="2285398" indent="0">
              <a:buNone/>
              <a:defRPr sz="1600" b="1"/>
            </a:lvl6pPr>
            <a:lvl7pPr marL="2742478" indent="0">
              <a:buNone/>
              <a:defRPr sz="1600" b="1"/>
            </a:lvl7pPr>
            <a:lvl8pPr marL="3199556" indent="0">
              <a:buNone/>
              <a:defRPr sz="1600" b="1"/>
            </a:lvl8pPr>
            <a:lvl9pPr marL="365663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C98B6AE-18FA-4C22-8463-11B032D56FE7}" type="datetime1">
              <a:rPr lang="en-US" smtClean="0">
                <a:solidFill>
                  <a:srgbClr val="000000"/>
                </a:solidFill>
              </a:rPr>
              <a:t>9/14/2017</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06D687-0DEF-403F-8E27-CAA4D0AF84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232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EEE2CF7-B881-4892-A430-44F961661606}" type="datetime1">
              <a:rPr lang="en-US" smtClean="0">
                <a:solidFill>
                  <a:srgbClr val="000000"/>
                </a:solidFill>
              </a:rPr>
              <a:t>9/14/2017</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510CF66-0449-4A46-BCCB-899E640F35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0766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B7A42E-A363-4FE7-BEC0-A84FD22B4261}" type="datetime1">
              <a:rPr lang="en-US" smtClean="0">
                <a:solidFill>
                  <a:srgbClr val="000000"/>
                </a:solidFill>
              </a:rPr>
              <a:t>9/14/2017</a:t>
            </a:fld>
            <a:endParaRPr lang="en-US">
              <a:solidFill>
                <a:srgbClr val="000000"/>
              </a:solidFill>
            </a:endParaRPr>
          </a:p>
        </p:txBody>
      </p:sp>
      <p:sp>
        <p:nvSpPr>
          <p:cNvPr id="3" name="Rectangle 5"/>
          <p:cNvSpPr>
            <a:spLocks noGrp="1" noChangeArrowheads="1"/>
          </p:cNvSpPr>
          <p:nvPr>
            <p:ph type="ftr" sz="quarter" idx="11"/>
          </p:nvPr>
        </p:nvSpPr>
        <p:spPr>
          <a:xfrm>
            <a:off x="3048000" y="6248404"/>
            <a:ext cx="3505200" cy="476250"/>
          </a:xfrm>
          <a:ln/>
        </p:spPr>
        <p:txBody>
          <a:bodyPr/>
          <a:lstStyle>
            <a:lvl1pPr>
              <a:defRPr>
                <a:solidFill>
                  <a:srgbClr val="FF0000"/>
                </a:solidFill>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308D48E-3320-4DD2-989C-F56C07CF6F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5896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1"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21" y="1435106"/>
            <a:ext cx="3008313" cy="4691063"/>
          </a:xfrm>
        </p:spPr>
        <p:txBody>
          <a:bodyPr/>
          <a:lstStyle>
            <a:lvl1pPr marL="0" indent="0">
              <a:buNone/>
              <a:defRPr sz="1400"/>
            </a:lvl1pPr>
            <a:lvl2pPr marL="457080" indent="0">
              <a:buNone/>
              <a:defRPr sz="1200"/>
            </a:lvl2pPr>
            <a:lvl3pPr marL="914160" indent="0">
              <a:buNone/>
              <a:defRPr sz="1000"/>
            </a:lvl3pPr>
            <a:lvl4pPr marL="1371238" indent="0">
              <a:buNone/>
              <a:defRPr sz="900"/>
            </a:lvl4pPr>
            <a:lvl5pPr marL="1828318" indent="0">
              <a:buNone/>
              <a:defRPr sz="900"/>
            </a:lvl5pPr>
            <a:lvl6pPr marL="2285398" indent="0">
              <a:buNone/>
              <a:defRPr sz="900"/>
            </a:lvl6pPr>
            <a:lvl7pPr marL="2742478" indent="0">
              <a:buNone/>
              <a:defRPr sz="900"/>
            </a:lvl7pPr>
            <a:lvl8pPr marL="3199556" indent="0">
              <a:buNone/>
              <a:defRPr sz="900"/>
            </a:lvl8pPr>
            <a:lvl9pPr marL="3656637"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BEB0310-F0DB-4376-A146-0223C987F1FE}" type="datetime1">
              <a:rPr lang="en-US" smtClean="0">
                <a:solidFill>
                  <a:srgbClr val="000000"/>
                </a:solidFill>
              </a:rPr>
              <a:t>9/14/2017</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831625D-4350-4E30-9F2F-E8A9AC129BF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762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0" indent="0">
              <a:buNone/>
              <a:defRPr sz="2800"/>
            </a:lvl2pPr>
            <a:lvl3pPr marL="914160" indent="0">
              <a:buNone/>
              <a:defRPr sz="2400"/>
            </a:lvl3pPr>
            <a:lvl4pPr marL="1371238" indent="0">
              <a:buNone/>
              <a:defRPr sz="2000"/>
            </a:lvl4pPr>
            <a:lvl5pPr marL="1828318" indent="0">
              <a:buNone/>
              <a:defRPr sz="2000"/>
            </a:lvl5pPr>
            <a:lvl6pPr marL="2285398" indent="0">
              <a:buNone/>
              <a:defRPr sz="2000"/>
            </a:lvl6pPr>
            <a:lvl7pPr marL="2742478" indent="0">
              <a:buNone/>
              <a:defRPr sz="2000"/>
            </a:lvl7pPr>
            <a:lvl8pPr marL="3199556" indent="0">
              <a:buNone/>
              <a:defRPr sz="2000"/>
            </a:lvl8pPr>
            <a:lvl9pPr marL="3656637" indent="0">
              <a:buNone/>
              <a:defRPr sz="2000"/>
            </a:lvl9pPr>
          </a:lstStyle>
          <a:p>
            <a:pPr lvl="0"/>
            <a:endParaRPr lang="en-US" noProof="0" smtClean="0"/>
          </a:p>
        </p:txBody>
      </p:sp>
      <p:sp>
        <p:nvSpPr>
          <p:cNvPr id="4" name="Text Placeholder 3"/>
          <p:cNvSpPr>
            <a:spLocks noGrp="1"/>
          </p:cNvSpPr>
          <p:nvPr>
            <p:ph type="body" sz="half" idx="2"/>
          </p:nvPr>
        </p:nvSpPr>
        <p:spPr>
          <a:xfrm>
            <a:off x="1792288" y="5367340"/>
            <a:ext cx="5486400" cy="804862"/>
          </a:xfrm>
        </p:spPr>
        <p:txBody>
          <a:bodyPr/>
          <a:lstStyle>
            <a:lvl1pPr marL="0" indent="0">
              <a:buNone/>
              <a:defRPr sz="1400"/>
            </a:lvl1pPr>
            <a:lvl2pPr marL="457080" indent="0">
              <a:buNone/>
              <a:defRPr sz="1200"/>
            </a:lvl2pPr>
            <a:lvl3pPr marL="914160" indent="0">
              <a:buNone/>
              <a:defRPr sz="1000"/>
            </a:lvl3pPr>
            <a:lvl4pPr marL="1371238" indent="0">
              <a:buNone/>
              <a:defRPr sz="900"/>
            </a:lvl4pPr>
            <a:lvl5pPr marL="1828318" indent="0">
              <a:buNone/>
              <a:defRPr sz="900"/>
            </a:lvl5pPr>
            <a:lvl6pPr marL="2285398" indent="0">
              <a:buNone/>
              <a:defRPr sz="900"/>
            </a:lvl6pPr>
            <a:lvl7pPr marL="2742478" indent="0">
              <a:buNone/>
              <a:defRPr sz="900"/>
            </a:lvl7pPr>
            <a:lvl8pPr marL="3199556" indent="0">
              <a:buNone/>
              <a:defRPr sz="900"/>
            </a:lvl8pPr>
            <a:lvl9pPr marL="3656637"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70EA39D-DE40-4A44-8CB1-0FE2D3358C7E}" type="datetime1">
              <a:rPr lang="en-US" smtClean="0">
                <a:solidFill>
                  <a:srgbClr val="000000"/>
                </a:solidFill>
              </a:rPr>
              <a:t>9/14/2017</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32B7A1-9078-4E71-B7DE-9F7533D298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1501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A885760-502C-454C-ABF8-E2624682ED5C}" type="datetime1">
              <a:rPr lang="en-US" smtClean="0">
                <a:solidFill>
                  <a:srgbClr val="000000"/>
                </a:solidFill>
              </a:rPr>
              <a:t>9/14/2017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0E658-012A-4192-8F5E-4E61EF3A8A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1008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
            <a:ext cx="20955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
            <a:ext cx="61341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86DCECB-BC9A-4901-A13E-2E9E56CC2E5E}" type="datetime1">
              <a:rPr lang="en-US" smtClean="0">
                <a:solidFill>
                  <a:srgbClr val="000000"/>
                </a:solidFill>
              </a:rPr>
              <a:t>9/14/2017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4998F2-935F-4873-9374-1CCAFB4560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12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5B7A723F-9925-41C2-ADCF-2F921383CBE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4492493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BB6FCE3-9D57-4C51-BADA-A46D2C8F934C}" type="datetime1">
              <a:rPr lang="en-US" smtClean="0">
                <a:solidFill>
                  <a:srgbClr val="000000"/>
                </a:solidFill>
              </a:rPr>
              <a:t>9/14/2017</a:t>
            </a:fld>
            <a:endParaRPr lang="en-US">
              <a:solidFill>
                <a:srgbClr val="000000"/>
              </a:solidFill>
            </a:endParaRPr>
          </a:p>
        </p:txBody>
      </p:sp>
      <p:sp>
        <p:nvSpPr>
          <p:cNvPr id="5" name="Rectangle 5"/>
          <p:cNvSpPr>
            <a:spLocks noGrp="1" noChangeArrowheads="1"/>
          </p:cNvSpPr>
          <p:nvPr>
            <p:ph type="ftr" sz="quarter" idx="11"/>
          </p:nvPr>
        </p:nvSpPr>
        <p:spPr>
          <a:xfrm>
            <a:off x="2743200" y="6248400"/>
            <a:ext cx="3962400" cy="476250"/>
          </a:xfrm>
          <a:ln/>
        </p:spPr>
        <p:txBody>
          <a:bodyPr/>
          <a:lstStyle>
            <a:lvl1pPr>
              <a:defRPr baseline="0">
                <a:solidFill>
                  <a:srgbClr val="FF0000"/>
                </a:solidFill>
              </a:defRPr>
            </a:lvl1pPr>
          </a:lstStyle>
          <a:p>
            <a:pPr>
              <a:defRPr/>
            </a:pPr>
            <a:endParaRPr lang="en-US" dirty="0"/>
          </a:p>
        </p:txBody>
      </p:sp>
      <p:sp>
        <p:nvSpPr>
          <p:cNvPr id="6" name="Rectangle 6"/>
          <p:cNvSpPr>
            <a:spLocks noGrp="1" noChangeArrowheads="1"/>
          </p:cNvSpPr>
          <p:nvPr>
            <p:ph type="sldNum" sz="quarter" idx="12"/>
          </p:nvPr>
        </p:nvSpPr>
        <p:spPr>
          <a:xfrm>
            <a:off x="6553200" y="6534150"/>
            <a:ext cx="2133600" cy="476250"/>
          </a:xfrm>
          <a:ln/>
        </p:spPr>
        <p:txBody>
          <a:bodyPr/>
          <a:lstStyle>
            <a:lvl1pPr>
              <a:defRPr/>
            </a:lvl1pPr>
          </a:lstStyle>
          <a:p>
            <a:pPr>
              <a:defRPr/>
            </a:pPr>
            <a:fld id="{2F5DD838-9D73-4CE3-A5FE-AD1440CF485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85979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23900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2954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2C4F0BF3-D997-41F1-BF35-0B92BD743E05}" type="datetime1">
              <a:rPr lang="en-US" smtClean="0">
                <a:solidFill>
                  <a:srgbClr val="000000"/>
                </a:solidFill>
              </a:rPr>
              <a:t>9/14/2017</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1F3A40-0887-433E-9CB3-C1B761CAE8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3761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000" b="1" i="0" u="heavy">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98D8B11-F5BA-4176-89C4-FBD97508B8DC}" type="datetime1">
              <a:rPr lang="en-US" smtClean="0"/>
              <a:t>9/14/2017</a:t>
            </a:fld>
            <a:endParaRPr lang="en-US"/>
          </a:p>
        </p:txBody>
      </p:sp>
      <p:sp>
        <p:nvSpPr>
          <p:cNvPr id="6" name="Holder 6"/>
          <p:cNvSpPr>
            <a:spLocks noGrp="1"/>
          </p:cNvSpPr>
          <p:nvPr>
            <p:ph type="sldNum" sz="quarter" idx="7"/>
          </p:nvPr>
        </p:nvSpPr>
        <p:spPr/>
        <p:txBody>
          <a:bodyPr lIns="0" tIns="0" rIns="0" bIns="0"/>
          <a:lstStyle>
            <a:lvl1pPr>
              <a:defRPr sz="1000" b="0" i="0">
                <a:solidFill>
                  <a:srgbClr val="DADADA"/>
                </a:solidFill>
                <a:latin typeface="Century Gothic"/>
                <a:cs typeface="Century Gothic"/>
              </a:defRPr>
            </a:lvl1pPr>
          </a:lstStyle>
          <a:p>
            <a:pPr marL="25400">
              <a:lnSpc>
                <a:spcPct val="100000"/>
              </a:lnSpc>
            </a:pPr>
            <a:fld id="{81D60167-4931-47E6-BA6A-407CBD079E47}" type="slidenum">
              <a:rPr spc="-10" dirty="0"/>
              <a:t>‹#›</a:t>
            </a:fld>
            <a:endParaRPr spc="-1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2"/>
            <a:ext cx="9143999" cy="685641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764534" y="1368985"/>
            <a:ext cx="3267710" cy="4303395"/>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sz="half" idx="3"/>
          </p:nvPr>
        </p:nvSpPr>
        <p:spPr>
          <a:xfrm>
            <a:off x="5029200" y="1600200"/>
            <a:ext cx="3810000" cy="4572000"/>
          </a:xfrm>
          <a:prstGeom prst="rect">
            <a:avLst/>
          </a:prstGeom>
        </p:spPr>
        <p:txBody>
          <a:bodyPr wrap="square" lIns="0" tIns="0" rIns="0" bIns="0">
            <a:spAutoFit/>
          </a:bodyPr>
          <a:lstStyle>
            <a:lvl1pPr>
              <a:defRPr b="0" i="0">
                <a:solidFill>
                  <a:schemeClr val="tx1"/>
                </a:solidFil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AAC5AE3-C0B6-4D37-8A5F-2382EE522F5D}" type="datetime1">
              <a:rPr lang="en-US" smtClean="0"/>
              <a:t>9/14/2017</a:t>
            </a:fld>
            <a:endParaRPr lang="en-US"/>
          </a:p>
        </p:txBody>
      </p:sp>
      <p:sp>
        <p:nvSpPr>
          <p:cNvPr id="7" name="Holder 7"/>
          <p:cNvSpPr>
            <a:spLocks noGrp="1"/>
          </p:cNvSpPr>
          <p:nvPr>
            <p:ph type="sldNum" sz="quarter" idx="7"/>
          </p:nvPr>
        </p:nvSpPr>
        <p:spPr/>
        <p:txBody>
          <a:bodyPr lIns="0" tIns="0" rIns="0" bIns="0"/>
          <a:lstStyle>
            <a:lvl1pPr>
              <a:defRPr sz="1000" b="0" i="0">
                <a:solidFill>
                  <a:srgbClr val="DADADA"/>
                </a:solidFill>
                <a:latin typeface="Century Gothic"/>
                <a:cs typeface="Century Gothic"/>
              </a:defRPr>
            </a:lvl1pPr>
          </a:lstStyle>
          <a:p>
            <a:pPr marL="25400">
              <a:lnSpc>
                <a:spcPct val="100000"/>
              </a:lnSpc>
            </a:pPr>
            <a:fld id="{81D60167-4931-47E6-BA6A-407CBD079E47}" type="slidenum">
              <a:rPr spc="-10" dirty="0"/>
              <a:t>‹#›</a:t>
            </a:fld>
            <a:endParaRPr spc="-1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6412"/>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chemeClr val="bg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8973DFD-00E1-41F4-ABC5-149A1D6845E4}" type="datetime1">
              <a:rPr lang="en-US" smtClean="0"/>
              <a:t>9/14/2017</a:t>
            </a:fld>
            <a:endParaRPr lang="en-US"/>
          </a:p>
        </p:txBody>
      </p:sp>
      <p:sp>
        <p:nvSpPr>
          <p:cNvPr id="5" name="Holder 5"/>
          <p:cNvSpPr>
            <a:spLocks noGrp="1"/>
          </p:cNvSpPr>
          <p:nvPr>
            <p:ph type="sldNum" sz="quarter" idx="7"/>
          </p:nvPr>
        </p:nvSpPr>
        <p:spPr/>
        <p:txBody>
          <a:bodyPr lIns="0" tIns="0" rIns="0" bIns="0"/>
          <a:lstStyle>
            <a:lvl1pPr>
              <a:defRPr sz="1000" b="0" i="0">
                <a:solidFill>
                  <a:srgbClr val="DADADA"/>
                </a:solidFill>
                <a:latin typeface="Century Gothic"/>
                <a:cs typeface="Century Gothic"/>
              </a:defRPr>
            </a:lvl1pPr>
          </a:lstStyle>
          <a:p>
            <a:pPr marL="25400">
              <a:lnSpc>
                <a:spcPct val="100000"/>
              </a:lnSpc>
            </a:pPr>
            <a:fld id="{81D60167-4931-47E6-BA6A-407CBD079E47}" type="slidenum">
              <a:rPr spc="-10" dirty="0"/>
              <a:t>‹#›</a:t>
            </a:fld>
            <a:endParaRPr spc="-1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23985C5-1F10-49A1-A591-A9F11CFDA52C}" type="datetime1">
              <a:rPr lang="en-US" smtClean="0"/>
              <a:t>9/14/2017</a:t>
            </a:fld>
            <a:endParaRPr lang="en-US"/>
          </a:p>
        </p:txBody>
      </p:sp>
      <p:sp>
        <p:nvSpPr>
          <p:cNvPr id="4" name="Holder 4"/>
          <p:cNvSpPr>
            <a:spLocks noGrp="1"/>
          </p:cNvSpPr>
          <p:nvPr>
            <p:ph type="sldNum" sz="quarter" idx="7"/>
          </p:nvPr>
        </p:nvSpPr>
        <p:spPr/>
        <p:txBody>
          <a:bodyPr lIns="0" tIns="0" rIns="0" bIns="0"/>
          <a:lstStyle>
            <a:lvl1pPr>
              <a:defRPr sz="1000" b="0" i="0">
                <a:solidFill>
                  <a:srgbClr val="DADADA"/>
                </a:solidFill>
                <a:latin typeface="Century Gothic"/>
                <a:cs typeface="Century Gothic"/>
              </a:defRPr>
            </a:lvl1pPr>
          </a:lstStyle>
          <a:p>
            <a:pPr marL="25400">
              <a:lnSpc>
                <a:spcPct val="100000"/>
              </a:lnSpc>
            </a:pPr>
            <a:fld id="{81D60167-4931-47E6-BA6A-407CBD079E47}" type="slidenum">
              <a:rPr spc="-10" dirty="0"/>
              <a:t>‹#›</a:t>
            </a:fld>
            <a:endParaRPr spc="-1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213045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080" indent="0" algn="ctr">
              <a:buNone/>
              <a:defRPr/>
            </a:lvl2pPr>
            <a:lvl3pPr marL="914160" indent="0" algn="ctr">
              <a:buNone/>
              <a:defRPr/>
            </a:lvl3pPr>
            <a:lvl4pPr marL="1371238" indent="0" algn="ctr">
              <a:buNone/>
              <a:defRPr/>
            </a:lvl4pPr>
            <a:lvl5pPr marL="1828318" indent="0" algn="ctr">
              <a:buNone/>
              <a:defRPr/>
            </a:lvl5pPr>
            <a:lvl6pPr marL="2285398" indent="0" algn="ctr">
              <a:buNone/>
              <a:defRPr/>
            </a:lvl6pPr>
            <a:lvl7pPr marL="2742478" indent="0" algn="ctr">
              <a:buNone/>
              <a:defRPr/>
            </a:lvl7pPr>
            <a:lvl8pPr marL="3199556" indent="0" algn="ctr">
              <a:buNone/>
              <a:defRPr/>
            </a:lvl8pPr>
            <a:lvl9pPr marL="365663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1DEFF7B-C287-4687-9C52-6429E6831E70}" type="datetime1">
              <a:rPr lang="en-US" smtClean="0">
                <a:solidFill>
                  <a:srgbClr val="000000"/>
                </a:solidFill>
              </a:rPr>
              <a:t>9/14/2017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9BD43C-879C-4A72-BB69-807BE13CCF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3521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F2A3B3-9FE5-4286-A3A1-F2B93216AF93}" type="datetime1">
              <a:rPr lang="en-US" smtClean="0">
                <a:solidFill>
                  <a:srgbClr val="000000"/>
                </a:solidFill>
              </a:rPr>
              <a:t>9/14/2017</a:t>
            </a:fld>
            <a:endParaRPr lang="en-US">
              <a:solidFill>
                <a:srgbClr val="000000"/>
              </a:solidFill>
            </a:endParaRPr>
          </a:p>
        </p:txBody>
      </p:sp>
      <p:sp>
        <p:nvSpPr>
          <p:cNvPr id="5" name="Rectangle 5"/>
          <p:cNvSpPr>
            <a:spLocks noGrp="1" noChangeArrowheads="1"/>
          </p:cNvSpPr>
          <p:nvPr>
            <p:ph type="ftr" sz="quarter" idx="11"/>
          </p:nvPr>
        </p:nvSpPr>
        <p:spPr>
          <a:xfrm>
            <a:off x="2743200" y="6248404"/>
            <a:ext cx="3962400" cy="476250"/>
          </a:xfrm>
          <a:ln/>
        </p:spPr>
        <p:txBody>
          <a:bodyPr/>
          <a:lstStyle>
            <a:lvl1pPr>
              <a:defRPr baseline="0">
                <a:solidFill>
                  <a:srgbClr val="FF0000"/>
                </a:solidFill>
              </a:defRPr>
            </a:lvl1pPr>
          </a:lstStyle>
          <a:p>
            <a:pPr>
              <a:defRPr/>
            </a:pPr>
            <a:endParaRPr lang="en-US" dirty="0"/>
          </a:p>
        </p:txBody>
      </p:sp>
      <p:sp>
        <p:nvSpPr>
          <p:cNvPr id="6" name="Rectangle 6"/>
          <p:cNvSpPr>
            <a:spLocks noGrp="1" noChangeArrowheads="1"/>
          </p:cNvSpPr>
          <p:nvPr>
            <p:ph type="sldNum" sz="quarter" idx="12"/>
          </p:nvPr>
        </p:nvSpPr>
        <p:spPr>
          <a:xfrm>
            <a:off x="6553202" y="6534154"/>
            <a:ext cx="2133600" cy="476250"/>
          </a:xfrm>
          <a:ln/>
        </p:spPr>
        <p:txBody>
          <a:bodyPr/>
          <a:lstStyle>
            <a:lvl1pPr>
              <a:defRPr/>
            </a:lvl1pPr>
          </a:lstStyle>
          <a:p>
            <a:pPr>
              <a:defRPr/>
            </a:pPr>
            <a:fld id="{2F5DD838-9D73-4CE3-A5FE-AD1440CF485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8055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5" y="2906713"/>
            <a:ext cx="7772400" cy="1500187"/>
          </a:xfrm>
        </p:spPr>
        <p:txBody>
          <a:bodyPr anchor="b"/>
          <a:lstStyle>
            <a:lvl1pPr marL="0" indent="0">
              <a:buNone/>
              <a:defRPr sz="2000"/>
            </a:lvl1pPr>
            <a:lvl2pPr marL="457080" indent="0">
              <a:buNone/>
              <a:defRPr sz="1800"/>
            </a:lvl2pPr>
            <a:lvl3pPr marL="914160" indent="0">
              <a:buNone/>
              <a:defRPr sz="1600"/>
            </a:lvl3pPr>
            <a:lvl4pPr marL="1371238" indent="0">
              <a:buNone/>
              <a:defRPr sz="1400"/>
            </a:lvl4pPr>
            <a:lvl5pPr marL="1828318" indent="0">
              <a:buNone/>
              <a:defRPr sz="1400"/>
            </a:lvl5pPr>
            <a:lvl6pPr marL="2285398" indent="0">
              <a:buNone/>
              <a:defRPr sz="1400"/>
            </a:lvl6pPr>
            <a:lvl7pPr marL="2742478" indent="0">
              <a:buNone/>
              <a:defRPr sz="1400"/>
            </a:lvl7pPr>
            <a:lvl8pPr marL="3199556" indent="0">
              <a:buNone/>
              <a:defRPr sz="1400"/>
            </a:lvl8pPr>
            <a:lvl9pPr marL="3656637"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5C305C1-651E-4AB2-9DED-F4D894E30F10}" type="datetime1">
              <a:rPr lang="en-US" smtClean="0">
                <a:solidFill>
                  <a:srgbClr val="000000"/>
                </a:solidFill>
              </a:rPr>
              <a:t>9/14/2017</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1F6E17-32D0-4B5B-B9A8-62F9D740D9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125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1" y="12954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D6B5785-45EC-43E9-93DF-16F7BB198701}" type="datetime1">
              <a:rPr lang="en-US" smtClean="0">
                <a:solidFill>
                  <a:srgbClr val="000000"/>
                </a:solidFill>
              </a:rPr>
              <a:t>9/14/2017</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3E3B64-53D6-46B2-99FB-266FACE59A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06097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2028" y="200403"/>
            <a:ext cx="8679942" cy="406400"/>
          </a:xfrm>
          <a:prstGeom prst="rect">
            <a:avLst/>
          </a:prstGeom>
        </p:spPr>
        <p:txBody>
          <a:bodyPr wrap="square" lIns="0" tIns="0" rIns="0" bIns="0">
            <a:spAutoFit/>
          </a:bodyPr>
          <a:lstStyle>
            <a:lvl1pPr>
              <a:defRPr sz="3200" b="1" i="0">
                <a:solidFill>
                  <a:schemeClr val="bg1"/>
                </a:solidFill>
                <a:latin typeface="Times New Roman"/>
                <a:cs typeface="Times New Roman"/>
              </a:defRPr>
            </a:lvl1pPr>
          </a:lstStyle>
          <a:p>
            <a:endParaRPr/>
          </a:p>
        </p:txBody>
      </p:sp>
      <p:sp>
        <p:nvSpPr>
          <p:cNvPr id="3" name="Holder 3"/>
          <p:cNvSpPr>
            <a:spLocks noGrp="1"/>
          </p:cNvSpPr>
          <p:nvPr>
            <p:ph type="body" idx="1"/>
          </p:nvPr>
        </p:nvSpPr>
        <p:spPr>
          <a:xfrm>
            <a:off x="535940" y="1368988"/>
            <a:ext cx="8072119" cy="4365625"/>
          </a:xfrm>
          <a:prstGeom prst="rect">
            <a:avLst/>
          </a:prstGeom>
        </p:spPr>
        <p:txBody>
          <a:bodyPr wrap="square" lIns="0" tIns="0" rIns="0" bIns="0">
            <a:spAutoFit/>
          </a:bodyPr>
          <a:lstStyle>
            <a:lvl1pPr>
              <a:defRPr sz="2000" b="1" i="0" u="heavy">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34AD0F41-9EE3-4752-98DE-3E5C2D064BF1}" type="datetime1">
              <a:rPr lang="en-US" smtClean="0"/>
              <a:t>9/14/2017</a:t>
            </a:fld>
            <a:endParaRPr lang="en-US"/>
          </a:p>
        </p:txBody>
      </p:sp>
      <p:sp>
        <p:nvSpPr>
          <p:cNvPr id="6" name="Holder 6"/>
          <p:cNvSpPr>
            <a:spLocks noGrp="1"/>
          </p:cNvSpPr>
          <p:nvPr>
            <p:ph type="sldNum" sz="quarter" idx="7"/>
          </p:nvPr>
        </p:nvSpPr>
        <p:spPr>
          <a:xfrm>
            <a:off x="8495072" y="6548068"/>
            <a:ext cx="261620" cy="152400"/>
          </a:xfrm>
          <a:prstGeom prst="rect">
            <a:avLst/>
          </a:prstGeom>
        </p:spPr>
        <p:txBody>
          <a:bodyPr wrap="square" lIns="0" tIns="0" rIns="0" bIns="0">
            <a:spAutoFit/>
          </a:bodyPr>
          <a:lstStyle>
            <a:lvl1pPr>
              <a:defRPr sz="1000" b="0" i="0">
                <a:solidFill>
                  <a:srgbClr val="DADADA"/>
                </a:solidFill>
                <a:latin typeface="Century Gothic"/>
                <a:cs typeface="Century Gothic"/>
              </a:defRPr>
            </a:lvl1pPr>
          </a:lstStyle>
          <a:p>
            <a:pPr marL="25400">
              <a:lnSpc>
                <a:spcPct val="100000"/>
              </a:lnSpc>
            </a:pPr>
            <a:fld id="{81D60167-4931-47E6-BA6A-407CBD079E47}" type="slidenum">
              <a:rPr spc="-10" dirty="0"/>
              <a:t>‹#›</a:t>
            </a:fld>
            <a:endParaRPr spc="-1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11" descr="nps_ppt_slide"/>
          <p:cNvPicPr>
            <a:picLocks noChangeAspect="1" noChangeArrowheads="1"/>
          </p:cNvPicPr>
          <p:nvPr/>
        </p:nvPicPr>
        <p:blipFill>
          <a:blip r:embed="rId13"/>
          <a:srcRect/>
          <a:stretch>
            <a:fillRect/>
          </a:stretch>
        </p:blipFill>
        <p:spPr bwMode="auto">
          <a:xfrm>
            <a:off x="0" y="0"/>
            <a:ext cx="9144000" cy="6856414"/>
          </a:xfrm>
          <a:prstGeom prst="rect">
            <a:avLst/>
          </a:prstGeom>
          <a:noFill/>
          <a:ln w="9525">
            <a:noFill/>
            <a:miter lim="800000"/>
            <a:headEnd/>
            <a:tailEnd/>
          </a:ln>
        </p:spPr>
      </p:pic>
      <p:sp>
        <p:nvSpPr>
          <p:cNvPr id="4099" name="Rectangle 2"/>
          <p:cNvSpPr>
            <a:spLocks noGrp="1" noChangeArrowheads="1"/>
          </p:cNvSpPr>
          <p:nvPr>
            <p:ph type="title"/>
          </p:nvPr>
        </p:nvSpPr>
        <p:spPr bwMode="auto">
          <a:xfrm>
            <a:off x="1600200" y="0"/>
            <a:ext cx="7239000" cy="762000"/>
          </a:xfrm>
          <a:prstGeom prst="rect">
            <a:avLst/>
          </a:prstGeom>
          <a:noFill/>
          <a:ln w="9525">
            <a:noFill/>
            <a:miter lim="800000"/>
            <a:headEnd/>
            <a:tailEnd/>
          </a:ln>
        </p:spPr>
        <p:txBody>
          <a:bodyPr vert="horz" wrap="square" lIns="91416" tIns="45708" rIns="91416" bIns="45708" numCol="1" anchor="ctr" anchorCtr="0" compatLnSpc="1">
            <a:prstTxWarp prst="textNoShape">
              <a:avLst/>
            </a:prstTxWarp>
          </a:bodyPr>
          <a:lstStyle/>
          <a:p>
            <a:pPr lvl="0"/>
            <a:r>
              <a:rPr lang="en-US" smtClean="0"/>
              <a:t>Click to edit Master title style</a:t>
            </a:r>
          </a:p>
        </p:txBody>
      </p:sp>
      <p:sp>
        <p:nvSpPr>
          <p:cNvPr id="4100" name="Rectangle 3"/>
          <p:cNvSpPr>
            <a:spLocks noGrp="1" noChangeArrowheads="1"/>
          </p:cNvSpPr>
          <p:nvPr>
            <p:ph type="body" idx="1"/>
          </p:nvPr>
        </p:nvSpPr>
        <p:spPr bwMode="auto">
          <a:xfrm>
            <a:off x="457200" y="1295402"/>
            <a:ext cx="8229600" cy="4525963"/>
          </a:xfrm>
          <a:prstGeom prst="rect">
            <a:avLst/>
          </a:prstGeom>
          <a:noFill/>
          <a:ln w="9525">
            <a:noFill/>
            <a:miter lim="800000"/>
            <a:headEnd/>
            <a:tailEnd/>
          </a:ln>
        </p:spPr>
        <p:txBody>
          <a:bodyPr vert="horz" wrap="square" lIns="91416" tIns="45708" rIns="91416" bIns="457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eaLnBrk="1" hangingPunct="1">
              <a:defRPr sz="1400" smtClean="0"/>
            </a:lvl1pPr>
          </a:lstStyle>
          <a:p>
            <a:pPr fontAlgn="base">
              <a:spcBef>
                <a:spcPct val="0"/>
              </a:spcBef>
              <a:spcAft>
                <a:spcPct val="0"/>
              </a:spcAft>
              <a:defRPr/>
            </a:pPr>
            <a:fld id="{09062A6B-17A7-4C7D-B7CA-365896F389EE}" type="datetime1">
              <a:rPr lang="en-US" smtClean="0">
                <a:solidFill>
                  <a:srgbClr val="000000"/>
                </a:solidFill>
                <a:latin typeface="Arial" charset="0"/>
              </a:rPr>
              <a:t>9/14/2017</a:t>
            </a:fld>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352800" y="6305554"/>
            <a:ext cx="2895600" cy="476250"/>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2" y="6245225"/>
            <a:ext cx="2133600" cy="476250"/>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1E31504D-AD16-43D8-BD8F-AE591673A66B}" type="slidenum">
              <a:rPr lang="en-US">
                <a:solidFill>
                  <a:srgbClr val="000000"/>
                </a:solidFill>
                <a:latin typeface="Arial" charset="0"/>
              </a:rPr>
              <a:pPr fontAlgn="base">
                <a:spcBef>
                  <a:spcPct val="0"/>
                </a:spcBef>
                <a:spcAft>
                  <a:spcPct val="0"/>
                </a:spcAft>
                <a:defRPr/>
              </a:pPr>
              <a:t>‹#›</a:t>
            </a:fld>
            <a:endParaRPr lang="en-US">
              <a:solidFill>
                <a:srgbClr val="000000"/>
              </a:solidFill>
              <a:latin typeface="Arial" charset="0"/>
            </a:endParaRPr>
          </a:p>
        </p:txBody>
      </p:sp>
    </p:spTree>
    <p:extLst>
      <p:ext uri="{BB962C8B-B14F-4D97-AF65-F5344CB8AC3E}">
        <p14:creationId xmlns:p14="http://schemas.microsoft.com/office/powerpoint/2010/main" val="219988038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r" rtl="0" eaLnBrk="0" fontAlgn="base" hangingPunct="0">
        <a:spcBef>
          <a:spcPct val="0"/>
        </a:spcBef>
        <a:spcAft>
          <a:spcPct val="0"/>
        </a:spcAft>
        <a:defRPr sz="3200" b="1">
          <a:solidFill>
            <a:schemeClr val="bg1"/>
          </a:solidFill>
          <a:latin typeface="+mj-lt"/>
          <a:ea typeface="+mj-ea"/>
          <a:cs typeface="ＭＳ Ｐゴシック" pitchFamily="28" charset="-128"/>
        </a:defRPr>
      </a:lvl1pPr>
      <a:lvl2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2pPr>
      <a:lvl3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3pPr>
      <a:lvl4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4pPr>
      <a:lvl5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5pPr>
      <a:lvl6pPr marL="457080"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6pPr>
      <a:lvl7pPr marL="914160"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7pPr>
      <a:lvl8pPr marL="1371238"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8pPr>
      <a:lvl9pPr marL="1828318"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9pPr>
    </p:titleStyle>
    <p:bodyStyle>
      <a:lvl1pPr marL="342810" indent="-342810" algn="l" rtl="0" eaLnBrk="0" fontAlgn="base" hangingPunct="0">
        <a:spcBef>
          <a:spcPct val="20000"/>
        </a:spcBef>
        <a:spcAft>
          <a:spcPct val="0"/>
        </a:spcAft>
        <a:buChar char="•"/>
        <a:defRPr sz="3200">
          <a:solidFill>
            <a:schemeClr val="tx1"/>
          </a:solidFill>
          <a:latin typeface="+mn-lt"/>
          <a:ea typeface="+mn-ea"/>
          <a:cs typeface="ＭＳ Ｐゴシック" pitchFamily="28" charset="-128"/>
        </a:defRPr>
      </a:lvl1pPr>
      <a:lvl2pPr marL="742755" indent="-285676" algn="l" rtl="0" eaLnBrk="0" fontAlgn="base" hangingPunct="0">
        <a:spcBef>
          <a:spcPct val="20000"/>
        </a:spcBef>
        <a:spcAft>
          <a:spcPct val="0"/>
        </a:spcAft>
        <a:buChar char="–"/>
        <a:defRPr sz="2800">
          <a:solidFill>
            <a:schemeClr val="tx1"/>
          </a:solidFill>
          <a:latin typeface="+mn-lt"/>
          <a:ea typeface="+mn-ea"/>
          <a:cs typeface="ＭＳ Ｐゴシック" pitchFamily="28" charset="-128"/>
        </a:defRPr>
      </a:lvl2pPr>
      <a:lvl3pPr marL="1142699" indent="-228540" algn="l" rtl="0" eaLnBrk="0" fontAlgn="base" hangingPunct="0">
        <a:spcBef>
          <a:spcPct val="20000"/>
        </a:spcBef>
        <a:spcAft>
          <a:spcPct val="0"/>
        </a:spcAft>
        <a:buChar char="•"/>
        <a:defRPr sz="2400">
          <a:solidFill>
            <a:schemeClr val="tx1"/>
          </a:solidFill>
          <a:latin typeface="+mn-lt"/>
          <a:ea typeface="+mn-ea"/>
          <a:cs typeface="ＭＳ Ｐゴシック" pitchFamily="28" charset="-128"/>
        </a:defRPr>
      </a:lvl3pPr>
      <a:lvl4pPr marL="1599779" indent="-228540" algn="l" rtl="0" eaLnBrk="0" fontAlgn="base" hangingPunct="0">
        <a:spcBef>
          <a:spcPct val="20000"/>
        </a:spcBef>
        <a:spcAft>
          <a:spcPct val="0"/>
        </a:spcAft>
        <a:buChar char="–"/>
        <a:defRPr sz="2000">
          <a:solidFill>
            <a:schemeClr val="tx1"/>
          </a:solidFill>
          <a:latin typeface="+mn-lt"/>
          <a:ea typeface="+mn-ea"/>
          <a:cs typeface="ＭＳ Ｐゴシック" pitchFamily="28" charset="-128"/>
        </a:defRPr>
      </a:lvl4pPr>
      <a:lvl5pPr marL="2056859" indent="-228540" algn="l" rtl="0" eaLnBrk="0" fontAlgn="base" hangingPunct="0">
        <a:spcBef>
          <a:spcPct val="20000"/>
        </a:spcBef>
        <a:spcAft>
          <a:spcPct val="0"/>
        </a:spcAft>
        <a:buChar char="»"/>
        <a:defRPr sz="2000">
          <a:solidFill>
            <a:schemeClr val="tx1"/>
          </a:solidFill>
          <a:latin typeface="+mn-lt"/>
          <a:ea typeface="+mn-ea"/>
          <a:cs typeface="ＭＳ Ｐゴシック" pitchFamily="28" charset="-128"/>
        </a:defRPr>
      </a:lvl5pPr>
      <a:lvl6pPr marL="2513938" indent="-228540" algn="l" rtl="0" eaLnBrk="0" fontAlgn="base" hangingPunct="0">
        <a:spcBef>
          <a:spcPct val="20000"/>
        </a:spcBef>
        <a:spcAft>
          <a:spcPct val="0"/>
        </a:spcAft>
        <a:buChar char="»"/>
        <a:defRPr sz="2000">
          <a:solidFill>
            <a:schemeClr val="tx1"/>
          </a:solidFill>
          <a:latin typeface="+mn-lt"/>
          <a:ea typeface="+mn-ea"/>
        </a:defRPr>
      </a:lvl6pPr>
      <a:lvl7pPr marL="2971017" indent="-228540" algn="l" rtl="0" eaLnBrk="0" fontAlgn="base" hangingPunct="0">
        <a:spcBef>
          <a:spcPct val="20000"/>
        </a:spcBef>
        <a:spcAft>
          <a:spcPct val="0"/>
        </a:spcAft>
        <a:buChar char="»"/>
        <a:defRPr sz="2000">
          <a:solidFill>
            <a:schemeClr val="tx1"/>
          </a:solidFill>
          <a:latin typeface="+mn-lt"/>
          <a:ea typeface="+mn-ea"/>
        </a:defRPr>
      </a:lvl7pPr>
      <a:lvl8pPr marL="3428097" indent="-228540" algn="l" rtl="0" eaLnBrk="0" fontAlgn="base" hangingPunct="0">
        <a:spcBef>
          <a:spcPct val="20000"/>
        </a:spcBef>
        <a:spcAft>
          <a:spcPct val="0"/>
        </a:spcAft>
        <a:buChar char="»"/>
        <a:defRPr sz="2000">
          <a:solidFill>
            <a:schemeClr val="tx1"/>
          </a:solidFill>
          <a:latin typeface="+mn-lt"/>
          <a:ea typeface="+mn-ea"/>
        </a:defRPr>
      </a:lvl8pPr>
      <a:lvl9pPr marL="3885178" indent="-22854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914160" rtl="0" eaLnBrk="1" latinLnBrk="0" hangingPunct="1">
        <a:defRPr sz="1800" kern="1200">
          <a:solidFill>
            <a:schemeClr val="tx1"/>
          </a:solidFill>
          <a:latin typeface="+mn-lt"/>
          <a:ea typeface="+mn-ea"/>
          <a:cs typeface="+mn-cs"/>
        </a:defRPr>
      </a:lvl1pPr>
      <a:lvl2pPr marL="457080" algn="l" defTabSz="914160" rtl="0" eaLnBrk="1" latinLnBrk="0" hangingPunct="1">
        <a:defRPr sz="1800" kern="1200">
          <a:solidFill>
            <a:schemeClr val="tx1"/>
          </a:solidFill>
          <a:latin typeface="+mn-lt"/>
          <a:ea typeface="+mn-ea"/>
          <a:cs typeface="+mn-cs"/>
        </a:defRPr>
      </a:lvl2pPr>
      <a:lvl3pPr marL="914160" algn="l" defTabSz="914160" rtl="0" eaLnBrk="1" latinLnBrk="0" hangingPunct="1">
        <a:defRPr sz="1800" kern="1200">
          <a:solidFill>
            <a:schemeClr val="tx1"/>
          </a:solidFill>
          <a:latin typeface="+mn-lt"/>
          <a:ea typeface="+mn-ea"/>
          <a:cs typeface="+mn-cs"/>
        </a:defRPr>
      </a:lvl3pPr>
      <a:lvl4pPr marL="1371238" algn="l" defTabSz="914160" rtl="0" eaLnBrk="1" latinLnBrk="0" hangingPunct="1">
        <a:defRPr sz="1800" kern="1200">
          <a:solidFill>
            <a:schemeClr val="tx1"/>
          </a:solidFill>
          <a:latin typeface="+mn-lt"/>
          <a:ea typeface="+mn-ea"/>
          <a:cs typeface="+mn-cs"/>
        </a:defRPr>
      </a:lvl4pPr>
      <a:lvl5pPr marL="1828318" algn="l" defTabSz="914160" rtl="0" eaLnBrk="1" latinLnBrk="0" hangingPunct="1">
        <a:defRPr sz="1800" kern="1200">
          <a:solidFill>
            <a:schemeClr val="tx1"/>
          </a:solidFill>
          <a:latin typeface="+mn-lt"/>
          <a:ea typeface="+mn-ea"/>
          <a:cs typeface="+mn-cs"/>
        </a:defRPr>
      </a:lvl5pPr>
      <a:lvl6pPr marL="2285398" algn="l" defTabSz="914160" rtl="0" eaLnBrk="1" latinLnBrk="0" hangingPunct="1">
        <a:defRPr sz="1800" kern="1200">
          <a:solidFill>
            <a:schemeClr val="tx1"/>
          </a:solidFill>
          <a:latin typeface="+mn-lt"/>
          <a:ea typeface="+mn-ea"/>
          <a:cs typeface="+mn-cs"/>
        </a:defRPr>
      </a:lvl6pPr>
      <a:lvl7pPr marL="2742478" algn="l" defTabSz="914160" rtl="0" eaLnBrk="1" latinLnBrk="0" hangingPunct="1">
        <a:defRPr sz="1800" kern="1200">
          <a:solidFill>
            <a:schemeClr val="tx1"/>
          </a:solidFill>
          <a:latin typeface="+mn-lt"/>
          <a:ea typeface="+mn-ea"/>
          <a:cs typeface="+mn-cs"/>
        </a:defRPr>
      </a:lvl7pPr>
      <a:lvl8pPr marL="3199556" algn="l" defTabSz="914160" rtl="0" eaLnBrk="1" latinLnBrk="0" hangingPunct="1">
        <a:defRPr sz="1800" kern="1200">
          <a:solidFill>
            <a:schemeClr val="tx1"/>
          </a:solidFill>
          <a:latin typeface="+mn-lt"/>
          <a:ea typeface="+mn-ea"/>
          <a:cs typeface="+mn-cs"/>
        </a:defRPr>
      </a:lvl8pPr>
      <a:lvl9pPr marL="3656637" algn="l" defTabSz="91416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11" descr="nps_ppt_slide"/>
          <p:cNvPicPr>
            <a:picLocks noChangeAspect="1" noChangeArrowheads="1"/>
          </p:cNvPicPr>
          <p:nvPr/>
        </p:nvPicPr>
        <p:blipFill>
          <a:blip r:embed="rId5"/>
          <a:srcRect/>
          <a:stretch>
            <a:fillRect/>
          </a:stretch>
        </p:blipFill>
        <p:spPr bwMode="auto">
          <a:xfrm>
            <a:off x="0" y="0"/>
            <a:ext cx="9144000" cy="6856413"/>
          </a:xfrm>
          <a:prstGeom prst="rect">
            <a:avLst/>
          </a:prstGeom>
          <a:noFill/>
          <a:ln w="9525">
            <a:noFill/>
            <a:miter lim="800000"/>
            <a:headEnd/>
            <a:tailEnd/>
          </a:ln>
        </p:spPr>
      </p:pic>
      <p:sp>
        <p:nvSpPr>
          <p:cNvPr id="4099" name="Rectangle 2"/>
          <p:cNvSpPr>
            <a:spLocks noGrp="1" noChangeArrowheads="1"/>
          </p:cNvSpPr>
          <p:nvPr>
            <p:ph type="title"/>
          </p:nvPr>
        </p:nvSpPr>
        <p:spPr bwMode="auto">
          <a:xfrm>
            <a:off x="1600200" y="0"/>
            <a:ext cx="7239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3"/>
          <p:cNvSpPr>
            <a:spLocks noGrp="1" noChangeArrowheads="1"/>
          </p:cNvSpPr>
          <p:nvPr>
            <p:ph type="body" idx="1"/>
          </p:nvPr>
        </p:nvSpPr>
        <p:spPr bwMode="auto">
          <a:xfrm>
            <a:off x="457200" y="1295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fld id="{64D5AB6F-6B4D-4A15-9BA8-A4C8B89E72DF}" type="datetime1">
              <a:rPr lang="en-US" smtClean="0">
                <a:solidFill>
                  <a:srgbClr val="000000"/>
                </a:solidFill>
                <a:latin typeface="Arial" charset="0"/>
              </a:rPr>
              <a:t>9/14/2017</a:t>
            </a:fld>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352800" y="63055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1E31504D-AD16-43D8-BD8F-AE591673A66B}" type="slidenum">
              <a:rPr lang="en-US">
                <a:solidFill>
                  <a:srgbClr val="000000"/>
                </a:solidFill>
                <a:latin typeface="Arial" charset="0"/>
              </a:rPr>
              <a:pPr fontAlgn="base">
                <a:spcBef>
                  <a:spcPct val="0"/>
                </a:spcBef>
                <a:spcAft>
                  <a:spcPct val="0"/>
                </a:spcAft>
                <a:defRPr/>
              </a:pPr>
              <a:t>‹#›</a:t>
            </a:fld>
            <a:endParaRPr lang="en-US">
              <a:solidFill>
                <a:srgbClr val="000000"/>
              </a:solidFill>
              <a:latin typeface="Arial" charset="0"/>
            </a:endParaRPr>
          </a:p>
        </p:txBody>
      </p:sp>
    </p:spTree>
    <p:extLst>
      <p:ext uri="{BB962C8B-B14F-4D97-AF65-F5344CB8AC3E}">
        <p14:creationId xmlns:p14="http://schemas.microsoft.com/office/powerpoint/2010/main" val="119218320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hf sldNum="0" hdr="0" ftr="0" dt="0"/>
  <p:txStyles>
    <p:titleStyle>
      <a:lvl1pPr algn="r" rtl="0" eaLnBrk="0" fontAlgn="base" hangingPunct="0">
        <a:spcBef>
          <a:spcPct val="0"/>
        </a:spcBef>
        <a:spcAft>
          <a:spcPct val="0"/>
        </a:spcAft>
        <a:defRPr sz="3200" b="1">
          <a:solidFill>
            <a:schemeClr val="bg1"/>
          </a:solidFill>
          <a:latin typeface="+mj-lt"/>
          <a:ea typeface="+mj-ea"/>
          <a:cs typeface="ＭＳ Ｐゴシック" pitchFamily="28" charset="-128"/>
        </a:defRPr>
      </a:lvl1pPr>
      <a:lvl2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2pPr>
      <a:lvl3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3pPr>
      <a:lvl4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4pPr>
      <a:lvl5pPr algn="r" rtl="0" eaLnBrk="0" fontAlgn="base" hangingPunct="0">
        <a:spcBef>
          <a:spcPct val="0"/>
        </a:spcBef>
        <a:spcAft>
          <a:spcPct val="0"/>
        </a:spcAft>
        <a:defRPr sz="3200" b="1">
          <a:solidFill>
            <a:schemeClr val="bg1"/>
          </a:solidFill>
          <a:latin typeface="Times" pitchFamily="28" charset="0"/>
          <a:ea typeface="ＭＳ Ｐゴシック" pitchFamily="28" charset="-128"/>
          <a:cs typeface="ＭＳ Ｐゴシック" pitchFamily="28" charset="-128"/>
        </a:defRPr>
      </a:lvl5pPr>
      <a:lvl6pPr marL="457200"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6pPr>
      <a:lvl7pPr marL="914400"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7pPr>
      <a:lvl8pPr marL="1371600"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8pPr>
      <a:lvl9pPr marL="1828800" algn="r" rtl="0" eaLnBrk="0" fontAlgn="base" hangingPunct="0">
        <a:spcBef>
          <a:spcPct val="0"/>
        </a:spcBef>
        <a:spcAft>
          <a:spcPct val="0"/>
        </a:spcAft>
        <a:defRPr sz="3200" b="1">
          <a:solidFill>
            <a:schemeClr val="bg1"/>
          </a:solidFill>
          <a:latin typeface="Times" pitchFamily="28" charset="0"/>
          <a:ea typeface="ＭＳ Ｐゴシック"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pitchFamily="28" charset="-128"/>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pitchFamily="28" charset="-128"/>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pitchFamily="28" charset="-128"/>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pitchFamily="28" charset="-128"/>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pitchFamily="28" charset="-128"/>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my.nps.edu/web/hro/absence-leav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mailto:jlamorin@nps.edu" TargetMode="External"/><Relationship Id="rId3" Type="http://schemas.openxmlformats.org/officeDocument/2006/relationships/image" Target="../media/image1.jpg"/><Relationship Id="rId7" Type="http://schemas.openxmlformats.org/officeDocument/2006/relationships/hyperlink" Target="mailto:cdunn@nps.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kastewar@nps.edu" TargetMode="External"/><Relationship Id="rId5" Type="http://schemas.openxmlformats.org/officeDocument/2006/relationships/hyperlink" Target="http://opm.gov/" TargetMode="External"/><Relationship Id="rId4" Type="http://schemas.openxmlformats.org/officeDocument/2006/relationships/hyperlink" Target="http://my.nps.edu/web/hro/"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30" y="0"/>
            <a:ext cx="9139233" cy="6857999"/>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1524000" y="3167009"/>
            <a:ext cx="7162800" cy="861774"/>
          </a:xfrm>
          <a:prstGeom prst="rect">
            <a:avLst/>
          </a:prstGeom>
        </p:spPr>
        <p:txBody>
          <a:bodyPr vert="horz" wrap="square" lIns="0" tIns="0" rIns="0" bIns="0" rtlCol="0">
            <a:spAutoFit/>
          </a:bodyPr>
          <a:lstStyle/>
          <a:p>
            <a:pPr marL="426720" marR="5080" indent="-414655" algn="ctr">
              <a:lnSpc>
                <a:spcPct val="100000"/>
              </a:lnSpc>
            </a:pPr>
            <a:r>
              <a:rPr lang="en-US" sz="2800" b="1" dirty="0" smtClean="0">
                <a:solidFill>
                  <a:srgbClr val="FFFFFF"/>
                </a:solidFill>
                <a:latin typeface="Times New Roman"/>
                <a:cs typeface="Times New Roman"/>
              </a:rPr>
              <a:t>Federal Leave Programs:</a:t>
            </a:r>
          </a:p>
          <a:p>
            <a:pPr marL="426720" marR="5080" indent="-414655" algn="ctr">
              <a:lnSpc>
                <a:spcPct val="100000"/>
              </a:lnSpc>
            </a:pPr>
            <a:r>
              <a:rPr lang="en-US" sz="2800" b="1" dirty="0" smtClean="0">
                <a:solidFill>
                  <a:srgbClr val="FFFFFF"/>
                </a:solidFill>
                <a:latin typeface="Times New Roman"/>
                <a:cs typeface="Times New Roman"/>
              </a:rPr>
              <a:t>Understanding the various leave programs</a:t>
            </a:r>
            <a:endParaRPr sz="2800" dirty="0">
              <a:latin typeface="Times New Roman"/>
              <a:cs typeface="Times New Roman"/>
            </a:endParaRPr>
          </a:p>
        </p:txBody>
      </p:sp>
      <p:sp>
        <p:nvSpPr>
          <p:cNvPr id="4" name="object 4"/>
          <p:cNvSpPr txBox="1"/>
          <p:nvPr/>
        </p:nvSpPr>
        <p:spPr>
          <a:xfrm>
            <a:off x="3679093" y="5105400"/>
            <a:ext cx="4385945" cy="1605568"/>
          </a:xfrm>
          <a:prstGeom prst="rect">
            <a:avLst/>
          </a:prstGeom>
        </p:spPr>
        <p:txBody>
          <a:bodyPr vert="horz" wrap="square" lIns="0" tIns="0" rIns="0" bIns="0" rtlCol="0">
            <a:spAutoFit/>
          </a:bodyPr>
          <a:lstStyle/>
          <a:p>
            <a:pPr marL="12700">
              <a:lnSpc>
                <a:spcPct val="100000"/>
              </a:lnSpc>
            </a:pPr>
            <a:r>
              <a:rPr lang="en-US" sz="2400" i="1" smtClean="0">
                <a:solidFill>
                  <a:srgbClr val="FFFFFF"/>
                </a:solidFill>
                <a:latin typeface="Times New Roman"/>
                <a:cs typeface="Times New Roman"/>
              </a:rPr>
              <a:t>20 September 2017</a:t>
            </a:r>
            <a:endParaRPr sz="2400" dirty="0">
              <a:latin typeface="Times New Roman"/>
              <a:cs typeface="Times New Roman"/>
            </a:endParaRPr>
          </a:p>
          <a:p>
            <a:pPr>
              <a:lnSpc>
                <a:spcPct val="100000"/>
              </a:lnSpc>
            </a:pPr>
            <a:endParaRPr sz="2400" dirty="0">
              <a:latin typeface="Times New Roman"/>
              <a:cs typeface="Times New Roman"/>
            </a:endParaRPr>
          </a:p>
          <a:p>
            <a:pPr>
              <a:lnSpc>
                <a:spcPct val="100000"/>
              </a:lnSpc>
              <a:spcBef>
                <a:spcPts val="53"/>
              </a:spcBef>
            </a:pPr>
            <a:endParaRPr sz="1950" dirty="0">
              <a:latin typeface="Times New Roman"/>
              <a:cs typeface="Times New Roman"/>
            </a:endParaRPr>
          </a:p>
          <a:p>
            <a:pPr marL="2355850" marR="5080">
              <a:lnSpc>
                <a:spcPct val="100000"/>
              </a:lnSpc>
            </a:pPr>
            <a:r>
              <a:rPr sz="1800" i="1" spc="-5" dirty="0">
                <a:solidFill>
                  <a:srgbClr val="FFFFFF"/>
                </a:solidFill>
                <a:latin typeface="Arial"/>
                <a:cs typeface="Arial"/>
              </a:rPr>
              <a:t>E</a:t>
            </a:r>
            <a:r>
              <a:rPr sz="1800" i="1" dirty="0">
                <a:solidFill>
                  <a:srgbClr val="FFFFFF"/>
                </a:solidFill>
                <a:latin typeface="Arial"/>
                <a:cs typeface="Arial"/>
              </a:rPr>
              <a:t>xc</a:t>
            </a:r>
            <a:r>
              <a:rPr sz="1800" i="1" spc="-10" dirty="0">
                <a:solidFill>
                  <a:srgbClr val="FFFFFF"/>
                </a:solidFill>
                <a:latin typeface="Arial"/>
                <a:cs typeface="Arial"/>
              </a:rPr>
              <a:t>e</a:t>
            </a:r>
            <a:r>
              <a:rPr sz="1800" i="1" spc="-5" dirty="0">
                <a:solidFill>
                  <a:srgbClr val="FFFFFF"/>
                </a:solidFill>
                <a:latin typeface="Arial"/>
                <a:cs typeface="Arial"/>
              </a:rPr>
              <a:t>ll</a:t>
            </a:r>
            <a:r>
              <a:rPr sz="1800" i="1" spc="-10" dirty="0">
                <a:solidFill>
                  <a:srgbClr val="FFFFFF"/>
                </a:solidFill>
                <a:latin typeface="Arial"/>
                <a:cs typeface="Arial"/>
              </a:rPr>
              <a:t>en</a:t>
            </a:r>
            <a:r>
              <a:rPr sz="1800" i="1" dirty="0">
                <a:solidFill>
                  <a:srgbClr val="FFFFFF"/>
                </a:solidFill>
                <a:latin typeface="Arial"/>
                <a:cs typeface="Arial"/>
              </a:rPr>
              <a:t>ce</a:t>
            </a:r>
            <a:r>
              <a:rPr sz="1800" i="1" spc="20" dirty="0">
                <a:solidFill>
                  <a:srgbClr val="FFFFFF"/>
                </a:solidFill>
                <a:latin typeface="Arial"/>
                <a:cs typeface="Arial"/>
              </a:rPr>
              <a:t> </a:t>
            </a:r>
            <a:r>
              <a:rPr sz="1800" i="1" dirty="0">
                <a:solidFill>
                  <a:srgbClr val="FFFFFF"/>
                </a:solidFill>
                <a:latin typeface="Arial"/>
                <a:cs typeface="Arial"/>
              </a:rPr>
              <a:t>T</a:t>
            </a:r>
            <a:r>
              <a:rPr sz="1800" i="1" spc="-10" dirty="0">
                <a:solidFill>
                  <a:srgbClr val="FFFFFF"/>
                </a:solidFill>
                <a:latin typeface="Arial"/>
                <a:cs typeface="Arial"/>
              </a:rPr>
              <a:t>h</a:t>
            </a:r>
            <a:r>
              <a:rPr sz="1800" i="1" dirty="0">
                <a:solidFill>
                  <a:srgbClr val="FFFFFF"/>
                </a:solidFill>
                <a:latin typeface="Arial"/>
                <a:cs typeface="Arial"/>
              </a:rPr>
              <a:t>r</a:t>
            </a:r>
            <a:r>
              <a:rPr sz="1800" i="1" spc="-10" dirty="0">
                <a:solidFill>
                  <a:srgbClr val="FFFFFF"/>
                </a:solidFill>
                <a:latin typeface="Arial"/>
                <a:cs typeface="Arial"/>
              </a:rPr>
              <a:t>ough </a:t>
            </a:r>
            <a:r>
              <a:rPr sz="1800" i="1" spc="-5" dirty="0">
                <a:solidFill>
                  <a:srgbClr val="FFFFFF"/>
                </a:solidFill>
                <a:latin typeface="Arial"/>
                <a:cs typeface="Arial"/>
              </a:rPr>
              <a:t>K</a:t>
            </a:r>
            <a:r>
              <a:rPr sz="1800" i="1" spc="-10" dirty="0">
                <a:solidFill>
                  <a:srgbClr val="FFFFFF"/>
                </a:solidFill>
                <a:latin typeface="Arial"/>
                <a:cs typeface="Arial"/>
              </a:rPr>
              <a:t>no</a:t>
            </a:r>
            <a:r>
              <a:rPr sz="1800" i="1" spc="5" dirty="0">
                <a:solidFill>
                  <a:srgbClr val="FFFFFF"/>
                </a:solidFill>
                <a:latin typeface="Arial"/>
                <a:cs typeface="Arial"/>
              </a:rPr>
              <a:t>w</a:t>
            </a:r>
            <a:r>
              <a:rPr sz="1800" i="1" spc="-5" dirty="0">
                <a:solidFill>
                  <a:srgbClr val="FFFFFF"/>
                </a:solidFill>
                <a:latin typeface="Arial"/>
                <a:cs typeface="Arial"/>
              </a:rPr>
              <a:t>l</a:t>
            </a:r>
            <a:r>
              <a:rPr sz="1800" i="1" spc="-10" dirty="0">
                <a:solidFill>
                  <a:srgbClr val="FFFFFF"/>
                </a:solidFill>
                <a:latin typeface="Arial"/>
                <a:cs typeface="Arial"/>
              </a:rPr>
              <a:t>edge</a:t>
            </a:r>
            <a:endParaRPr sz="18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669" y="0"/>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828800" y="228600"/>
            <a:ext cx="7315200" cy="369332"/>
          </a:xfrm>
          <a:prstGeom prst="rect">
            <a:avLst/>
          </a:prstGeom>
        </p:spPr>
        <p:txBody>
          <a:bodyPr vert="horz" wrap="square" lIns="0" tIns="0" rIns="0" bIns="0" rtlCol="0">
            <a:spAutoFit/>
          </a:bodyPr>
          <a:lstStyle/>
          <a:p>
            <a:pPr marL="3920490" algn="l">
              <a:lnSpc>
                <a:spcPct val="100000"/>
              </a:lnSpc>
            </a:pPr>
            <a:r>
              <a:rPr lang="en-US" sz="2400" spc="-10" dirty="0" smtClean="0"/>
              <a:t>Administrative Leave</a:t>
            </a:r>
            <a:endParaRPr sz="2400" spc="5" dirty="0"/>
          </a:p>
        </p:txBody>
      </p:sp>
      <p:sp>
        <p:nvSpPr>
          <p:cNvPr id="5" name="TextBox 4"/>
          <p:cNvSpPr txBox="1"/>
          <p:nvPr/>
        </p:nvSpPr>
        <p:spPr>
          <a:xfrm>
            <a:off x="550718" y="1035243"/>
            <a:ext cx="7678882" cy="5047536"/>
          </a:xfrm>
          <a:prstGeom prst="rect">
            <a:avLst/>
          </a:prstGeom>
          <a:noFill/>
        </p:spPr>
        <p:txBody>
          <a:bodyPr wrap="square" rtlCol="0">
            <a:spAutoFit/>
          </a:bodyPr>
          <a:lstStyle/>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Also referred to as “excused absence”</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Administratively authorized absence from duty without loss of pay or charge to leave.</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Limited to those situations not specifically prohibited by law and satisfies one or more of the following:</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Absence is directly related to department or Agency mission;</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Absence is officially sponsored or sanctioned by the head of the department or Agency;</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Absence will clearly enhance the professional development or skills of the employee in his/her current position; or</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Absence is as brief as possible under the circumstances and determined to be in Agency’s interest.</a:t>
            </a:r>
          </a:p>
          <a:p>
            <a:pPr marL="742950" lvl="1"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Examples include “59 minute rule”, blood donation, severe weather.</a:t>
            </a:r>
          </a:p>
          <a:p>
            <a:pPr marL="285750" indent="-285750">
              <a:buFont typeface="Arial" panose="020B0604020202020204" pitchFamily="34" charset="0"/>
              <a:buChar char="•"/>
            </a:pPr>
            <a:endParaRPr lang="en-US" sz="17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Timekeeping Code:  LN</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121293"/>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49" y="-33719"/>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828800" y="228600"/>
            <a:ext cx="7315200" cy="369332"/>
          </a:xfrm>
          <a:prstGeom prst="rect">
            <a:avLst/>
          </a:prstGeom>
        </p:spPr>
        <p:txBody>
          <a:bodyPr vert="horz" wrap="square" lIns="0" tIns="0" rIns="0" bIns="0" rtlCol="0">
            <a:spAutoFit/>
          </a:bodyPr>
          <a:lstStyle/>
          <a:p>
            <a:pPr marL="3920490" algn="l">
              <a:lnSpc>
                <a:spcPct val="100000"/>
              </a:lnSpc>
            </a:pPr>
            <a:r>
              <a:rPr lang="en-US" sz="2400" spc="-10" dirty="0" smtClean="0"/>
              <a:t>Disabled Veteran Leave</a:t>
            </a:r>
            <a:endParaRPr sz="2400" spc="5" dirty="0"/>
          </a:p>
        </p:txBody>
      </p:sp>
      <p:sp>
        <p:nvSpPr>
          <p:cNvPr id="5" name="TextBox 4"/>
          <p:cNvSpPr txBox="1"/>
          <p:nvPr/>
        </p:nvSpPr>
        <p:spPr>
          <a:xfrm>
            <a:off x="550718" y="1066800"/>
            <a:ext cx="7755082" cy="495520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Wounded Warriors Federal Leave Act of 2015</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Employee hired on or after November 5, 2016, who is a veteran with a service-connected disability rating of 30 percent or more from VA is entitled to up to 104 hours of disabled veteran leave for purposes of </a:t>
            </a:r>
            <a:r>
              <a:rPr lang="en-US" sz="1600" u="sng" dirty="0" smtClean="0">
                <a:latin typeface="Times New Roman" panose="02020603050405020304" pitchFamily="18" charset="0"/>
                <a:cs typeface="Times New Roman" panose="02020603050405020304" pitchFamily="18" charset="0"/>
              </a:rPr>
              <a:t>undergoing medical treatment for such disability</a:t>
            </a:r>
            <a:r>
              <a:rPr lang="en-US" sz="1600"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One-time benefit allowing a single, continuous 12-month period, beginning on the “first day of employment” is which to use the leave or it will be forfeited with no opportunity to carry over.  </a:t>
            </a: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Employee must: </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Be in the civil service</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Be covered by the disabled veteran leave statute</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Be a veteran as the term is defined in 38 USC 101(2)</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Have a service-connected disability rating of 30 percent or more</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Be hired on or after November 5, 2016; and</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Be subject to a leave system for which leave is charged.</a:t>
            </a: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12-month eligibility period:  “First day of employment” is the later of:</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date the employee is hired; or</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effective date of the employee’s qualifying service-connected disability rating.</a:t>
            </a: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Specific timekeeping code “PW” in </a:t>
            </a:r>
            <a:r>
              <a:rPr lang="en-US" sz="1700" dirty="0" err="1" smtClean="0">
                <a:latin typeface="Times New Roman" panose="02020603050405020304" pitchFamily="18" charset="0"/>
                <a:cs typeface="Times New Roman" panose="02020603050405020304" pitchFamily="18" charset="0"/>
              </a:rPr>
              <a:t>Ehz</a:t>
            </a:r>
            <a:r>
              <a:rPr lang="en-US" sz="1700" dirty="0" smtClean="0">
                <a:latin typeface="Times New Roman" panose="02020603050405020304" pitchFamily="18" charset="0"/>
                <a:cs typeface="Times New Roman" panose="02020603050405020304" pitchFamily="18" charset="0"/>
              </a:rPr>
              <a:t> field</a:t>
            </a:r>
          </a:p>
        </p:txBody>
      </p:sp>
    </p:spTree>
    <p:extLst>
      <p:ext uri="{BB962C8B-B14F-4D97-AF65-F5344CB8AC3E}">
        <p14:creationId xmlns:p14="http://schemas.microsoft.com/office/powerpoint/2010/main" val="3636255526"/>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49" y="-33719"/>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828800" y="228600"/>
            <a:ext cx="7315200" cy="369332"/>
          </a:xfrm>
          <a:prstGeom prst="rect">
            <a:avLst/>
          </a:prstGeom>
        </p:spPr>
        <p:txBody>
          <a:bodyPr vert="horz" wrap="square" lIns="0" tIns="0" rIns="0" bIns="0" rtlCol="0">
            <a:spAutoFit/>
          </a:bodyPr>
          <a:lstStyle/>
          <a:p>
            <a:pPr marL="3920490" algn="l">
              <a:lnSpc>
                <a:spcPct val="100000"/>
              </a:lnSpc>
            </a:pPr>
            <a:r>
              <a:rPr lang="en-US" sz="2400" spc="-10" dirty="0" smtClean="0"/>
              <a:t>            Military Leave</a:t>
            </a:r>
            <a:endParaRPr sz="2400" spc="5" dirty="0"/>
          </a:p>
        </p:txBody>
      </p:sp>
      <p:sp>
        <p:nvSpPr>
          <p:cNvPr id="5" name="TextBox 4"/>
          <p:cNvSpPr txBox="1"/>
          <p:nvPr/>
        </p:nvSpPr>
        <p:spPr>
          <a:xfrm>
            <a:off x="550718" y="1066800"/>
            <a:ext cx="7755082" cy="355481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Eligible:  Any full-time federal civilian employee whose appointment is not limited to one (1) year.  Part-time employees will have leave entitlement pro-rated.</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Provides 15 days per fiscal year for active duty, active duty training, and inactive duty training.  An employee can carry over a maximum of 15 days into next fiscal year.</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Consists of regularly scheduled unit training periods, additional training periods, and equivalent training (</a:t>
            </a:r>
            <a:r>
              <a:rPr lang="en-US" sz="1600" dirty="0" err="1" smtClean="0">
                <a:latin typeface="Times New Roman" panose="02020603050405020304" pitchFamily="18" charset="0"/>
                <a:cs typeface="Times New Roman" panose="02020603050405020304" pitchFamily="18" charset="0"/>
              </a:rPr>
              <a:t>DoDI</a:t>
            </a:r>
            <a:r>
              <a:rPr lang="en-US" sz="1600" dirty="0" smtClean="0">
                <a:latin typeface="Times New Roman" panose="02020603050405020304" pitchFamily="18" charset="0"/>
                <a:cs typeface="Times New Roman" panose="02020603050405020304" pitchFamily="18" charset="0"/>
              </a:rPr>
              <a:t> 1215.6, March 14, 1997).</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Minimum charge to leave is one (1) hour.  Employee may be charged military leave only for hours that he/she would otherwise have worked and received pay. </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Timekeeping code:  LM</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810419"/>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49" y="-33719"/>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828800" y="228600"/>
            <a:ext cx="7315200" cy="369332"/>
          </a:xfrm>
          <a:prstGeom prst="rect">
            <a:avLst/>
          </a:prstGeom>
        </p:spPr>
        <p:txBody>
          <a:bodyPr vert="horz" wrap="square" lIns="0" tIns="0" rIns="0" bIns="0" rtlCol="0">
            <a:spAutoFit/>
          </a:bodyPr>
          <a:lstStyle/>
          <a:p>
            <a:pPr marL="3920490" algn="l">
              <a:lnSpc>
                <a:spcPct val="100000"/>
              </a:lnSpc>
            </a:pPr>
            <a:r>
              <a:rPr lang="en-US" sz="2400" spc="-10" dirty="0" smtClean="0"/>
              <a:t>            Court Leave</a:t>
            </a:r>
            <a:endParaRPr sz="2400" spc="5" dirty="0"/>
          </a:p>
        </p:txBody>
      </p:sp>
      <p:sp>
        <p:nvSpPr>
          <p:cNvPr id="5" name="TextBox 4"/>
          <p:cNvSpPr txBox="1"/>
          <p:nvPr/>
        </p:nvSpPr>
        <p:spPr>
          <a:xfrm>
            <a:off x="550718" y="1066800"/>
            <a:ext cx="7755082" cy="4785926"/>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Entitled to paid time off without charge to leave for service as a juror or witness.</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Employee responsible for informing his/her supervisor of summons for service for 1 day or more or for a substantial part of a day.  </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i="1" dirty="0" smtClean="0">
                <a:latin typeface="Times New Roman" panose="02020603050405020304" pitchFamily="18" charset="0"/>
                <a:cs typeface="Times New Roman" panose="02020603050405020304" pitchFamily="18" charset="0"/>
              </a:rPr>
              <a:t>Jury duty</a:t>
            </a:r>
            <a:r>
              <a:rPr lang="en-US" sz="1600" dirty="0" smtClean="0">
                <a:latin typeface="Times New Roman" panose="02020603050405020304" pitchFamily="18" charset="0"/>
                <a:cs typeface="Times New Roman" panose="02020603050405020304" pitchFamily="18" charset="0"/>
              </a:rPr>
              <a:t>:  An employee who is summoned to serve as a juror in a judicial proceeding.</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i="1" dirty="0" smtClean="0">
                <a:latin typeface="Times New Roman" panose="02020603050405020304" pitchFamily="18" charset="0"/>
                <a:cs typeface="Times New Roman" panose="02020603050405020304" pitchFamily="18" charset="0"/>
              </a:rPr>
              <a:t>Witness</a:t>
            </a:r>
            <a:r>
              <a:rPr lang="en-US" sz="1600" dirty="0" smtClean="0">
                <a:latin typeface="Times New Roman" panose="02020603050405020304" pitchFamily="18" charset="0"/>
                <a:cs typeface="Times New Roman" panose="02020603050405020304" pitchFamily="18" charset="0"/>
              </a:rPr>
              <a:t>:  An employee who is summoned as a witness in a judicial proceeding in which the Federal, State, or local government is a party.</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i="1" dirty="0" smtClean="0">
                <a:latin typeface="Times New Roman" panose="02020603050405020304" pitchFamily="18" charset="0"/>
                <a:cs typeface="Times New Roman" panose="02020603050405020304" pitchFamily="18" charset="0"/>
              </a:rPr>
              <a:t>Official Duty</a:t>
            </a:r>
            <a:r>
              <a:rPr lang="en-US" sz="1600" dirty="0" smtClean="0">
                <a:latin typeface="Times New Roman" panose="02020603050405020304" pitchFamily="18" charset="0"/>
                <a:cs typeface="Times New Roman" panose="02020603050405020304" pitchFamily="18" charset="0"/>
              </a:rPr>
              <a:t>:  An employee who is summoned as a witness in an official capacity on behalf of the Federal Government is on official duty, not court leave.</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Fees/Expenses:  Employee must reimburse to their Agency, fees paid for service as a juror or witness.  However, monies paid to jurors or witnesses which are in the nature of “expenses” (e.g., transportation) do not have to be reimbursed.</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Timekeeping Code:  LC</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992165"/>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49" y="-33719"/>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762000" y="228600"/>
            <a:ext cx="9906000" cy="369332"/>
          </a:xfrm>
          <a:prstGeom prst="rect">
            <a:avLst/>
          </a:prstGeom>
        </p:spPr>
        <p:txBody>
          <a:bodyPr vert="horz" wrap="square" lIns="0" tIns="0" rIns="0" bIns="0" rtlCol="0">
            <a:spAutoFit/>
          </a:bodyPr>
          <a:lstStyle/>
          <a:p>
            <a:pPr marL="3920490" algn="l">
              <a:lnSpc>
                <a:spcPct val="100000"/>
              </a:lnSpc>
            </a:pPr>
            <a:r>
              <a:rPr lang="en-US" sz="2400" spc="-10" dirty="0" smtClean="0"/>
              <a:t>Voluntary Leave Transfer Program (VLTP)</a:t>
            </a:r>
            <a:endParaRPr sz="2400" spc="5" dirty="0"/>
          </a:p>
        </p:txBody>
      </p:sp>
      <p:sp>
        <p:nvSpPr>
          <p:cNvPr id="5" name="TextBox 4"/>
          <p:cNvSpPr txBox="1"/>
          <p:nvPr/>
        </p:nvSpPr>
        <p:spPr>
          <a:xfrm>
            <a:off x="550718" y="1066800"/>
            <a:ext cx="7755082" cy="552458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Employees may donate annual leave directly to another employee who has a personal or family medical emergency and who has exhausted available paid leave.</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To be eligible for consideration for enrollment:</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Submit Application to Become a Leave Recipient which includes certification regarding the </a:t>
            </a:r>
            <a:r>
              <a:rPr lang="en-US" sz="1600" i="1" dirty="0" smtClean="0">
                <a:latin typeface="Times New Roman" panose="02020603050405020304" pitchFamily="18" charset="0"/>
                <a:cs typeface="Times New Roman" panose="02020603050405020304" pitchFamily="18" charset="0"/>
              </a:rPr>
              <a:t>medical emergency </a:t>
            </a:r>
            <a:r>
              <a:rPr lang="en-US" sz="1600" dirty="0" smtClean="0">
                <a:latin typeface="Times New Roman" panose="02020603050405020304" pitchFamily="18" charset="0"/>
                <a:cs typeface="Times New Roman" panose="02020603050405020304" pitchFamily="18" charset="0"/>
              </a:rPr>
              <a:t>from one or more physicians to HRO through supervisor.</a:t>
            </a:r>
          </a:p>
          <a:p>
            <a:pPr marL="1200150" lvl="2" indent="-285750">
              <a:buFont typeface="Arial" panose="020B0604020202020204" pitchFamily="34" charset="0"/>
              <a:buChar char="•"/>
            </a:pPr>
            <a:r>
              <a:rPr lang="en-US" sz="1600" i="1" dirty="0">
                <a:latin typeface="Times New Roman" panose="02020603050405020304" pitchFamily="18" charset="0"/>
                <a:cs typeface="Times New Roman" panose="02020603050405020304" pitchFamily="18" charset="0"/>
              </a:rPr>
              <a:t>Medical emergency </a:t>
            </a:r>
            <a:r>
              <a:rPr lang="en-US" sz="1600" dirty="0" smtClean="0">
                <a:latin typeface="Times New Roman" panose="02020603050405020304" pitchFamily="18" charset="0"/>
                <a:cs typeface="Times New Roman" panose="02020603050405020304" pitchFamily="18" charset="0"/>
              </a:rPr>
              <a:t>is </a:t>
            </a:r>
            <a:r>
              <a:rPr lang="en-US" sz="1600" dirty="0">
                <a:latin typeface="Times New Roman" panose="02020603050405020304" pitchFamily="18" charset="0"/>
                <a:cs typeface="Times New Roman" panose="02020603050405020304" pitchFamily="18" charset="0"/>
              </a:rPr>
              <a:t>a medical condition of employee or employee’s family member that is likely to require the employee to be absent from duty for a prolonged period and will result in a substantial lose of income because of the lack of available paid leave.</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Absence from duty without available paid leave because of medical emergency is (or is expected to be) at least 24 work hours.</a:t>
            </a:r>
          </a:p>
          <a:p>
            <a:pPr marL="742950" lvl="1"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Leave recipient may only use donated annual leave for purposes related to the medical emergency for which the leave recipient was approved.</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Annual leave transferred under VLTP may be substituted retroactively for any period of LWOP because of the medical emergency or used to liquidate indebtedness incurred for advanced annual or sick leave used because of medical emergency.</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6133847"/>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49" y="-33719"/>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14600" y="228600"/>
            <a:ext cx="6629400" cy="369332"/>
          </a:xfrm>
          <a:prstGeom prst="rect">
            <a:avLst/>
          </a:prstGeom>
        </p:spPr>
        <p:txBody>
          <a:bodyPr vert="horz" wrap="square" lIns="0" tIns="0" rIns="0" bIns="0" rtlCol="0">
            <a:spAutoFit/>
          </a:bodyPr>
          <a:lstStyle/>
          <a:p>
            <a:pPr marL="3920490" algn="l">
              <a:lnSpc>
                <a:spcPct val="100000"/>
              </a:lnSpc>
            </a:pPr>
            <a:r>
              <a:rPr lang="en-US" sz="2400" spc="-10" dirty="0" smtClean="0"/>
              <a:t>Advanced Leave</a:t>
            </a:r>
            <a:endParaRPr sz="2400" spc="5" dirty="0"/>
          </a:p>
        </p:txBody>
      </p:sp>
      <p:sp>
        <p:nvSpPr>
          <p:cNvPr id="5" name="TextBox 4"/>
          <p:cNvSpPr txBox="1"/>
          <p:nvPr/>
        </p:nvSpPr>
        <p:spPr>
          <a:xfrm>
            <a:off x="550718" y="857342"/>
            <a:ext cx="7755082" cy="5539978"/>
          </a:xfrm>
          <a:prstGeom prst="rect">
            <a:avLst/>
          </a:prstGeom>
          <a:noFill/>
        </p:spPr>
        <p:txBody>
          <a:bodyPr wrap="square" rtlCol="0">
            <a:spAutoFit/>
          </a:bodyPr>
          <a:lstStyle/>
          <a:p>
            <a:r>
              <a:rPr lang="en-US" sz="1600" i="1" dirty="0" smtClean="0">
                <a:latin typeface="Times New Roman" panose="02020603050405020304" pitchFamily="18" charset="0"/>
                <a:cs typeface="Times New Roman" panose="02020603050405020304" pitchFamily="18" charset="0"/>
              </a:rPr>
              <a:t>Advanced Annual Leave:</a:t>
            </a:r>
          </a:p>
          <a:p>
            <a:pPr marL="285750" indent="-285750">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Annual leave may be advanced to an employee in the amount not to exceed the amount the employee would accrue within the leave year.</a:t>
            </a:r>
          </a:p>
          <a:p>
            <a:pPr marL="285750" indent="-285750">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Advanced annual leave is liquidated by subsequently earned annual leave or by payment upon separation from Federal service.</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r>
              <a:rPr lang="en-US" sz="1600" i="1" dirty="0" smtClean="0">
                <a:latin typeface="Times New Roman" panose="02020603050405020304" pitchFamily="18" charset="0"/>
                <a:cs typeface="Times New Roman" panose="02020603050405020304" pitchFamily="18" charset="0"/>
              </a:rPr>
              <a:t>Advanced Sick Leave:</a:t>
            </a:r>
          </a:p>
          <a:p>
            <a:pPr marL="285750" indent="-285750">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Sick leave may be advanced to an employee for the same reason it grants sick leave.</a:t>
            </a:r>
          </a:p>
          <a:p>
            <a:pPr marL="285750" indent="-285750">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240 hours is the maximum amount of advanced sick leave a full-time employee may request.</a:t>
            </a:r>
          </a:p>
          <a:p>
            <a:pPr marL="285750" indent="-285750">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Request for advanced sick leave is essentially a request for sick leave, therefore, the medical documentation requirements for granting sick leave apply.</a:t>
            </a:r>
          </a:p>
          <a:p>
            <a:pPr marL="285750" indent="-285750">
              <a:buFont typeface="Arial" panose="020B0604020202020204" pitchFamily="34" charset="0"/>
              <a:buChar char="•"/>
            </a:pPr>
            <a:endParaRPr lang="en-US" sz="1500" dirty="0">
              <a:latin typeface="Times New Roman" panose="02020603050405020304" pitchFamily="18" charset="0"/>
              <a:cs typeface="Times New Roman" panose="02020603050405020304" pitchFamily="18" charset="0"/>
            </a:endParaRPr>
          </a:p>
          <a:p>
            <a:pPr marL="285750" indent="-285750">
              <a:buFont typeface="Arial" charset="0"/>
              <a:buChar char="•"/>
            </a:pPr>
            <a:r>
              <a:rPr lang="en-US" sz="1500" dirty="0" smtClean="0">
                <a:latin typeface="Times New Roman" panose="02020603050405020304" pitchFamily="18" charset="0"/>
                <a:cs typeface="Times New Roman" panose="02020603050405020304" pitchFamily="18" charset="0"/>
              </a:rPr>
              <a:t>Managers should NOT advance annual or sick leave to an employee when it is known (or reasonably expected) that the employee will not return to duty.</a:t>
            </a:r>
          </a:p>
          <a:p>
            <a:pPr marL="285750" indent="-285750">
              <a:buFont typeface="Arial" charset="0"/>
              <a:buChar char="•"/>
            </a:pPr>
            <a:r>
              <a:rPr lang="en-US" sz="1500" dirty="0" smtClean="0">
                <a:latin typeface="Times New Roman" panose="02020603050405020304" pitchFamily="18" charset="0"/>
                <a:cs typeface="Times New Roman" panose="02020603050405020304" pitchFamily="18" charset="0"/>
              </a:rPr>
              <a:t>All advanced leave requests must route through HRO for final approval prior to submission to timekeeping.  </a:t>
            </a:r>
          </a:p>
          <a:p>
            <a:pPr marL="285750" indent="-285750">
              <a:buFont typeface="Arial" charset="0"/>
              <a:buChar char="•"/>
            </a:pPr>
            <a:r>
              <a:rPr lang="en-US" sz="1500" dirty="0" smtClean="0">
                <a:latin typeface="Times New Roman" panose="02020603050405020304" pitchFamily="18" charset="0"/>
                <a:cs typeface="Times New Roman" panose="02020603050405020304" pitchFamily="18" charset="0"/>
              </a:rPr>
              <a:t>Timekeeping Codes:  LB (Advanced Annual Leave)</a:t>
            </a:r>
          </a:p>
          <a:p>
            <a:r>
              <a:rPr lang="en-US" sz="1500" dirty="0" smtClean="0">
                <a:latin typeface="Times New Roman" panose="02020603050405020304" pitchFamily="18" charset="0"/>
                <a:cs typeface="Times New Roman" panose="02020603050405020304" pitchFamily="18" charset="0"/>
              </a:rPr>
              <a:t>                                         LG (Advanced Sick Leave)</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Visit </a:t>
            </a:r>
            <a:r>
              <a:rPr lang="en-US" sz="1600" dirty="0">
                <a:latin typeface="Times New Roman" panose="02020603050405020304" pitchFamily="18" charset="0"/>
                <a:cs typeface="Times New Roman" panose="02020603050405020304" pitchFamily="18" charset="0"/>
                <a:hlinkClick r:id="rId4"/>
              </a:rPr>
              <a:t>http://</a:t>
            </a:r>
            <a:r>
              <a:rPr lang="en-US" sz="1600" dirty="0" smtClean="0">
                <a:latin typeface="Times New Roman" panose="02020603050405020304" pitchFamily="18" charset="0"/>
                <a:cs typeface="Times New Roman" panose="02020603050405020304" pitchFamily="18" charset="0"/>
                <a:hlinkClick r:id="rId4"/>
              </a:rPr>
              <a:t>my.nps.edu/web/hro/absence-leave</a:t>
            </a:r>
            <a:r>
              <a:rPr lang="en-US" sz="1600" dirty="0" smtClean="0">
                <a:latin typeface="Times New Roman" panose="02020603050405020304" pitchFamily="18" charset="0"/>
                <a:cs typeface="Times New Roman" panose="02020603050405020304" pitchFamily="18" charset="0"/>
              </a:rPr>
              <a:t> for Request for Advance Leave form which outlines routing/approval process.</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720751"/>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49" y="-33719"/>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143000" y="228600"/>
            <a:ext cx="10287000" cy="307777"/>
          </a:xfrm>
          <a:prstGeom prst="rect">
            <a:avLst/>
          </a:prstGeom>
        </p:spPr>
        <p:txBody>
          <a:bodyPr vert="horz" wrap="square" lIns="0" tIns="0" rIns="0" bIns="0" rtlCol="0">
            <a:spAutoFit/>
          </a:bodyPr>
          <a:lstStyle/>
          <a:p>
            <a:pPr marL="3920490" algn="l">
              <a:lnSpc>
                <a:spcPct val="100000"/>
              </a:lnSpc>
            </a:pPr>
            <a:r>
              <a:rPr lang="en-US" sz="2000" spc="-10" dirty="0" smtClean="0"/>
              <a:t>Adjustment of Work Schedules for Religious Observances</a:t>
            </a:r>
            <a:endParaRPr sz="2000" spc="5" dirty="0"/>
          </a:p>
        </p:txBody>
      </p:sp>
      <p:sp>
        <p:nvSpPr>
          <p:cNvPr id="5" name="TextBox 4"/>
          <p:cNvSpPr txBox="1"/>
          <p:nvPr/>
        </p:nvSpPr>
        <p:spPr>
          <a:xfrm>
            <a:off x="550718" y="1143000"/>
            <a:ext cx="7755082" cy="527836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Employees whose personal religious beliefs require that he/she abstain from work at certain time of the work day/week, must be permitted to work alternative work hours.</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Submit written request for adjusted work schedule (which must state for religious purposes) and articulate need to abstain from work.</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Supervisor and employee should determine whether hours will be scheduled before or after the religious observance.  Approval should not be granted until a schedule is agreed upon as to when employee will work to make up the time.  </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Employee should only be allowed to accumulate the number of hours of work needed to make up for absences from work for religious observances.</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Overtime pay provisions of Title 5 do not apply to employees who work different hours or days because of religious observances.</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Timekeeping Codes:   CR:  Religious Comp Time Earned</a:t>
            </a:r>
          </a:p>
          <a:p>
            <a:r>
              <a:rPr lang="en-US" sz="1600" dirty="0" smtClean="0">
                <a:latin typeface="Times New Roman" panose="02020603050405020304" pitchFamily="18" charset="0"/>
                <a:cs typeface="Times New Roman" panose="02020603050405020304" pitchFamily="18" charset="0"/>
              </a:rPr>
              <a:t>		      CA:  Religious Comp Time Taken</a:t>
            </a:r>
          </a:p>
          <a:p>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844182"/>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2707" y="0"/>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57200" y="200403"/>
            <a:ext cx="8454770" cy="430887"/>
          </a:xfrm>
          <a:prstGeom prst="rect">
            <a:avLst/>
          </a:prstGeom>
        </p:spPr>
        <p:txBody>
          <a:bodyPr vert="horz" wrap="square" lIns="0" tIns="0" rIns="0" bIns="0" rtlCol="0">
            <a:spAutoFit/>
          </a:bodyPr>
          <a:lstStyle/>
          <a:p>
            <a:pPr marL="3920490">
              <a:lnSpc>
                <a:spcPct val="100000"/>
              </a:lnSpc>
            </a:pPr>
            <a:r>
              <a:rPr lang="en-US" sz="2800" spc="-10" dirty="0" smtClean="0"/>
              <a:t>Resources/Points of Contact</a:t>
            </a:r>
            <a:endParaRPr sz="2800" spc="5" dirty="0"/>
          </a:p>
        </p:txBody>
      </p:sp>
      <p:sp>
        <p:nvSpPr>
          <p:cNvPr id="4" name="object 4"/>
          <p:cNvSpPr txBox="1"/>
          <p:nvPr/>
        </p:nvSpPr>
        <p:spPr>
          <a:xfrm>
            <a:off x="457201" y="914400"/>
            <a:ext cx="7673528" cy="5293757"/>
          </a:xfrm>
          <a:prstGeom prst="rect">
            <a:avLst/>
          </a:prstGeom>
        </p:spPr>
        <p:txBody>
          <a:bodyPr vert="horz" wrap="square" lIns="0" tIns="0" rIns="0" bIns="0" rtlCol="0">
            <a:spAutoFit/>
          </a:bodyPr>
          <a:lstStyle/>
          <a:p>
            <a:pPr algn="ctr"/>
            <a:r>
              <a:rPr lang="en-US" dirty="0">
                <a:latin typeface="Times New Roman" panose="02020603050405020304" pitchFamily="18" charset="0"/>
                <a:cs typeface="Times New Roman" panose="02020603050405020304" pitchFamily="18" charset="0"/>
              </a:rPr>
              <a:t>Human Resource Office Intranet Site:</a:t>
            </a:r>
          </a:p>
          <a:p>
            <a:pPr algn="ctr"/>
            <a:r>
              <a:rPr lang="en-US" dirty="0">
                <a:latin typeface="Times New Roman" panose="02020603050405020304" pitchFamily="18" charset="0"/>
                <a:cs typeface="Times New Roman" panose="02020603050405020304" pitchFamily="18" charset="0"/>
                <a:hlinkClick r:id="rId4"/>
              </a:rPr>
              <a:t>http://my.nps.edu/web/hro/</a:t>
            </a:r>
            <a:r>
              <a:rPr lang="en-US" dirty="0">
                <a:latin typeface="Times New Roman" panose="02020603050405020304" pitchFamily="18" charset="0"/>
                <a:cs typeface="Times New Roman" panose="02020603050405020304" pitchFamily="18" charset="0"/>
              </a:rPr>
              <a:t>	</a:t>
            </a: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Office of Personnel Management:</a:t>
            </a:r>
          </a:p>
          <a:p>
            <a:pPr algn="ctr"/>
            <a:r>
              <a:rPr lang="en-US" dirty="0">
                <a:latin typeface="Times New Roman" panose="02020603050405020304" pitchFamily="18" charset="0"/>
                <a:cs typeface="Times New Roman" panose="02020603050405020304" pitchFamily="18" charset="0"/>
                <a:hlinkClick r:id="rId5"/>
              </a:rPr>
              <a:t>http://opm.gov/</a:t>
            </a:r>
            <a:r>
              <a:rPr lang="en-US" dirty="0">
                <a:latin typeface="Times New Roman" panose="02020603050405020304" pitchFamily="18" charset="0"/>
                <a:cs typeface="Times New Roman" panose="02020603050405020304" pitchFamily="18" charset="0"/>
              </a:rPr>
              <a:t> </a:t>
            </a:r>
          </a:p>
          <a:p>
            <a:pPr marL="12700" marR="160020" algn="ctr">
              <a:lnSpc>
                <a:spcPct val="100000"/>
              </a:lnSpc>
              <a:tabLst>
                <a:tab pos="355600" algn="l"/>
              </a:tabLst>
            </a:pPr>
            <a:endParaRPr lang="en-US" sz="2000" dirty="0" smtClean="0">
              <a:latin typeface="Times New Roman"/>
              <a:cs typeface="Times New Roman"/>
            </a:endParaRPr>
          </a:p>
          <a:p>
            <a:pPr marL="12700" marR="160020" algn="ctr">
              <a:lnSpc>
                <a:spcPct val="100000"/>
              </a:lnSpc>
              <a:tabLst>
                <a:tab pos="355600" algn="l"/>
              </a:tabLst>
            </a:pPr>
            <a:r>
              <a:rPr lang="en-US" dirty="0" smtClean="0">
                <a:latin typeface="Times New Roman"/>
                <a:cs typeface="Times New Roman"/>
              </a:rPr>
              <a:t>For any questions regarding leave programs, please contact </a:t>
            </a:r>
          </a:p>
          <a:p>
            <a:pPr marL="12700" marR="160020" algn="ctr">
              <a:lnSpc>
                <a:spcPct val="100000"/>
              </a:lnSpc>
              <a:tabLst>
                <a:tab pos="355600" algn="l"/>
              </a:tabLst>
            </a:pPr>
            <a:r>
              <a:rPr lang="en-US" dirty="0" smtClean="0">
                <a:latin typeface="Times New Roman"/>
                <a:cs typeface="Times New Roman"/>
              </a:rPr>
              <a:t>Kenneth Stewart</a:t>
            </a:r>
          </a:p>
          <a:p>
            <a:pPr marL="12700" marR="160020" algn="ctr">
              <a:lnSpc>
                <a:spcPct val="100000"/>
              </a:lnSpc>
              <a:tabLst>
                <a:tab pos="355600" algn="l"/>
              </a:tabLst>
            </a:pPr>
            <a:r>
              <a:rPr lang="en-US" dirty="0" smtClean="0">
                <a:latin typeface="Times New Roman"/>
                <a:cs typeface="Times New Roman"/>
              </a:rPr>
              <a:t>Labor/Employee Relations Specialist</a:t>
            </a:r>
          </a:p>
          <a:p>
            <a:pPr marL="12700" marR="160020" algn="ctr">
              <a:lnSpc>
                <a:spcPct val="100000"/>
              </a:lnSpc>
              <a:tabLst>
                <a:tab pos="355600" algn="l"/>
              </a:tabLst>
            </a:pPr>
            <a:r>
              <a:rPr lang="en-US" dirty="0" smtClean="0">
                <a:latin typeface="Times New Roman"/>
                <a:cs typeface="Times New Roman"/>
                <a:hlinkClick r:id="rId6"/>
              </a:rPr>
              <a:t>kastewar@nps.edu</a:t>
            </a:r>
            <a:r>
              <a:rPr lang="en-US" dirty="0" smtClean="0">
                <a:latin typeface="Times New Roman"/>
                <a:cs typeface="Times New Roman"/>
              </a:rPr>
              <a:t>   Extension 2007</a:t>
            </a:r>
          </a:p>
          <a:p>
            <a:pPr marL="12700" marR="160020" algn="ctr">
              <a:lnSpc>
                <a:spcPct val="100000"/>
              </a:lnSpc>
              <a:tabLst>
                <a:tab pos="355600" algn="l"/>
              </a:tabLst>
            </a:pPr>
            <a:endParaRPr lang="en-US" dirty="0" smtClean="0">
              <a:latin typeface="Times New Roman"/>
              <a:cs typeface="Times New Roman"/>
            </a:endParaRPr>
          </a:p>
          <a:p>
            <a:pPr marL="12700" marR="160020" algn="ctr">
              <a:lnSpc>
                <a:spcPct val="100000"/>
              </a:lnSpc>
              <a:tabLst>
                <a:tab pos="355600" algn="l"/>
              </a:tabLst>
            </a:pPr>
            <a:r>
              <a:rPr lang="en-US" dirty="0" smtClean="0">
                <a:latin typeface="Times New Roman"/>
                <a:cs typeface="Times New Roman"/>
              </a:rPr>
              <a:t>Cindy Dunn</a:t>
            </a:r>
          </a:p>
          <a:p>
            <a:pPr marL="12700" marR="160020" algn="ctr">
              <a:lnSpc>
                <a:spcPct val="100000"/>
              </a:lnSpc>
              <a:tabLst>
                <a:tab pos="355600" algn="l"/>
              </a:tabLst>
            </a:pPr>
            <a:r>
              <a:rPr lang="en-US" dirty="0" smtClean="0">
                <a:latin typeface="Times New Roman"/>
                <a:cs typeface="Times New Roman"/>
              </a:rPr>
              <a:t>Labor/Employee Relations Specialist</a:t>
            </a:r>
          </a:p>
          <a:p>
            <a:pPr marL="12700" marR="160020" algn="ctr">
              <a:lnSpc>
                <a:spcPct val="100000"/>
              </a:lnSpc>
              <a:tabLst>
                <a:tab pos="355600" algn="l"/>
              </a:tabLst>
            </a:pPr>
            <a:r>
              <a:rPr lang="en-US" dirty="0" smtClean="0">
                <a:latin typeface="Times New Roman"/>
                <a:cs typeface="Times New Roman"/>
                <a:hlinkClick r:id="rId7"/>
              </a:rPr>
              <a:t>cdunn@nps.edu</a:t>
            </a:r>
            <a:r>
              <a:rPr lang="en-US" dirty="0" smtClean="0">
                <a:latin typeface="Times New Roman"/>
                <a:cs typeface="Times New Roman"/>
              </a:rPr>
              <a:t>  Extension 2244</a:t>
            </a:r>
          </a:p>
          <a:p>
            <a:pPr marL="12700" marR="160020" algn="ctr">
              <a:lnSpc>
                <a:spcPct val="100000"/>
              </a:lnSpc>
              <a:tabLst>
                <a:tab pos="355600" algn="l"/>
              </a:tabLst>
            </a:pPr>
            <a:r>
              <a:rPr lang="en-US" dirty="0" smtClean="0">
                <a:latin typeface="Times New Roman"/>
                <a:cs typeface="Times New Roman"/>
              </a:rPr>
              <a:t>or</a:t>
            </a:r>
          </a:p>
          <a:p>
            <a:pPr marL="12700" marR="160020" algn="ctr">
              <a:lnSpc>
                <a:spcPct val="100000"/>
              </a:lnSpc>
              <a:tabLst>
                <a:tab pos="355600" algn="l"/>
              </a:tabLst>
            </a:pPr>
            <a:r>
              <a:rPr lang="en-US" dirty="0" smtClean="0">
                <a:latin typeface="Times New Roman"/>
                <a:cs typeface="Times New Roman"/>
              </a:rPr>
              <a:t> Jennifer </a:t>
            </a:r>
            <a:r>
              <a:rPr lang="en-US" dirty="0" err="1" smtClean="0">
                <a:latin typeface="Times New Roman"/>
                <a:cs typeface="Times New Roman"/>
              </a:rPr>
              <a:t>Amorin</a:t>
            </a:r>
            <a:endParaRPr lang="en-US" dirty="0" smtClean="0">
              <a:latin typeface="Times New Roman"/>
              <a:cs typeface="Times New Roman"/>
            </a:endParaRPr>
          </a:p>
          <a:p>
            <a:pPr marL="12700" marR="160020" algn="ctr">
              <a:lnSpc>
                <a:spcPct val="100000"/>
              </a:lnSpc>
              <a:tabLst>
                <a:tab pos="355600" algn="l"/>
              </a:tabLst>
            </a:pPr>
            <a:r>
              <a:rPr lang="en-US" dirty="0" smtClean="0">
                <a:latin typeface="Times New Roman"/>
                <a:cs typeface="Times New Roman"/>
              </a:rPr>
              <a:t>Chief, Labor/Employee Relations</a:t>
            </a:r>
          </a:p>
          <a:p>
            <a:pPr marL="12700" marR="160020" algn="ctr">
              <a:lnSpc>
                <a:spcPct val="100000"/>
              </a:lnSpc>
              <a:tabLst>
                <a:tab pos="355600" algn="l"/>
              </a:tabLst>
            </a:pPr>
            <a:r>
              <a:rPr lang="en-US" dirty="0" smtClean="0">
                <a:latin typeface="Times New Roman"/>
                <a:cs typeface="Times New Roman"/>
                <a:hlinkClick r:id="rId8"/>
              </a:rPr>
              <a:t>jlamorin@nps.edu</a:t>
            </a:r>
            <a:r>
              <a:rPr lang="en-US" dirty="0" smtClean="0">
                <a:latin typeface="Times New Roman"/>
                <a:cs typeface="Times New Roman"/>
              </a:rPr>
              <a:t>   Extension 3308</a:t>
            </a:r>
            <a:endParaRPr lang="en-US" sz="2400" dirty="0">
              <a:latin typeface="Times New Roman"/>
              <a:cs typeface="Times New Roman"/>
            </a:endParaRPr>
          </a:p>
          <a:p>
            <a:pPr marL="12700" marR="160020">
              <a:lnSpc>
                <a:spcPct val="100000"/>
              </a:lnSpc>
              <a:tabLst>
                <a:tab pos="355600" algn="l"/>
              </a:tabLst>
            </a:pPr>
            <a:endParaRPr sz="1800" dirty="0">
              <a:latin typeface="Times New Roman"/>
              <a:cs typeface="Times New Roman"/>
            </a:endParaRPr>
          </a:p>
        </p:txBody>
      </p:sp>
    </p:spTree>
    <p:extLst>
      <p:ext uri="{BB962C8B-B14F-4D97-AF65-F5344CB8AC3E}">
        <p14:creationId xmlns:p14="http://schemas.microsoft.com/office/powerpoint/2010/main" val="862711077"/>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42767" y="2719209"/>
            <a:ext cx="2057400" cy="482600"/>
          </a:xfrm>
          <a:prstGeom prst="rect">
            <a:avLst/>
          </a:prstGeom>
        </p:spPr>
        <p:txBody>
          <a:bodyPr vert="horz" wrap="square" lIns="0" tIns="0" rIns="0" bIns="0" rtlCol="0">
            <a:spAutoFit/>
          </a:bodyPr>
          <a:lstStyle/>
          <a:p>
            <a:pPr marL="12700">
              <a:lnSpc>
                <a:spcPct val="100000"/>
              </a:lnSpc>
            </a:pPr>
            <a:r>
              <a:rPr sz="3600" dirty="0">
                <a:latin typeface="Times New Roman"/>
                <a:cs typeface="Times New Roman"/>
              </a:rPr>
              <a:t>Qu</a:t>
            </a:r>
            <a:r>
              <a:rPr sz="3600" spc="-5" dirty="0">
                <a:latin typeface="Times New Roman"/>
                <a:cs typeface="Times New Roman"/>
              </a:rPr>
              <a:t>e</a:t>
            </a:r>
            <a:r>
              <a:rPr sz="3600" dirty="0">
                <a:latin typeface="Times New Roman"/>
                <a:cs typeface="Times New Roman"/>
              </a:rPr>
              <a:t>s</a:t>
            </a:r>
            <a:r>
              <a:rPr sz="3600" spc="-5" dirty="0">
                <a:latin typeface="Times New Roman"/>
                <a:cs typeface="Times New Roman"/>
              </a:rPr>
              <a:t>ti</a:t>
            </a:r>
            <a:r>
              <a:rPr sz="3600" dirty="0">
                <a:latin typeface="Times New Roman"/>
                <a:cs typeface="Times New Roman"/>
              </a:rPr>
              <a:t>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152400"/>
            <a:ext cx="6324600" cy="523220"/>
          </a:xfrm>
          <a:prstGeom prst="rect">
            <a:avLst/>
          </a:prstGeom>
          <a:noFill/>
        </p:spPr>
        <p:txBody>
          <a:bodyPr wrap="square" rtlCol="0">
            <a:spAutoFit/>
          </a:bodyPr>
          <a:lstStyle/>
          <a:p>
            <a:pPr algn="r"/>
            <a:r>
              <a:rPr lang="en-US" sz="2800" b="1" dirty="0" smtClean="0">
                <a:solidFill>
                  <a:schemeClr val="bg1"/>
                </a:solidFill>
                <a:latin typeface="Times New Roman" panose="02020603050405020304" pitchFamily="18" charset="0"/>
                <a:cs typeface="Times New Roman" panose="02020603050405020304" pitchFamily="18" charset="0"/>
              </a:rPr>
              <a:t>Purpose</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990600"/>
            <a:ext cx="8077200" cy="5047536"/>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purpose of this overview is to help ensure understanding of the various leave programs.</a:t>
            </a:r>
          </a:p>
          <a:p>
            <a:pPr marL="285750" indent="-28575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This overview will include a discussion on the following types of leave:</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Annual</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Sick</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Family and Medical Leave (FMLA)</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Leave Without Pay (LWOP)</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Absence Without Official Leave (AWOL)</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Administrative Leave</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Disabled Veterans</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Military</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Court</a:t>
            </a:r>
          </a:p>
          <a:p>
            <a:pPr marL="742950" lvl="1" indent="-285750">
              <a:buFont typeface="Wingdings" panose="05000000000000000000" pitchFamily="2" charset="2"/>
              <a:buChar char="ü"/>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This overview will also include a discussion on the following programs:</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Voluntary Leave Transfer Program</a:t>
            </a:r>
          </a:p>
          <a:p>
            <a:pPr marL="742950" lvl="1" indent="-285750">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Advanced Leave Program</a:t>
            </a:r>
          </a:p>
          <a:p>
            <a:pPr marL="742950" lvl="1" indent="-285750">
              <a:buFont typeface="Wingdings" panose="05000000000000000000" pitchFamily="2" charset="2"/>
              <a:buChar char="ü"/>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This overview will also include a discussion on Adjustment of Work Schedules for Religious Observances.</a:t>
            </a:r>
          </a:p>
          <a:p>
            <a:pPr marL="742950" lvl="1" indent="-285750">
              <a:buFont typeface="Wingdings" panose="05000000000000000000" pitchFamily="2" charset="2"/>
              <a:buChar char="ü"/>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666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239000" cy="533400"/>
          </a:xfrm>
        </p:spPr>
        <p:txBody>
          <a:bodyPr/>
          <a:lstStyle/>
          <a:p>
            <a:r>
              <a:rPr lang="en-US" sz="2400" dirty="0" smtClean="0">
                <a:latin typeface="Times New Roman" panose="02020603050405020304" pitchFamily="18" charset="0"/>
                <a:cs typeface="Times New Roman" panose="02020603050405020304" pitchFamily="18" charset="0"/>
              </a:rPr>
              <a:t>Annual Leave</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990600"/>
            <a:ext cx="8001000" cy="4648200"/>
          </a:xfrm>
        </p:spPr>
        <p:txBody>
          <a:bodyPr/>
          <a:lstStyle/>
          <a:p>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Leave Accrual Rates  (</a:t>
            </a:r>
            <a:r>
              <a:rPr lang="en-US" sz="1800" i="1" dirty="0" smtClean="0">
                <a:latin typeface="Times New Roman" panose="02020603050405020304" pitchFamily="18" charset="0"/>
                <a:cs typeface="Times New Roman" panose="02020603050405020304" pitchFamily="18" charset="0"/>
              </a:rPr>
              <a:t>per pay period</a:t>
            </a:r>
            <a:r>
              <a:rPr lang="en-US" sz="1800" dirty="0" smtClean="0">
                <a:latin typeface="Times New Roman" panose="02020603050405020304" pitchFamily="18" charset="0"/>
                <a:cs typeface="Times New Roman" panose="02020603050405020304" pitchFamily="18" charset="0"/>
              </a:rPr>
              <a:t>):</a:t>
            </a:r>
          </a:p>
          <a:p>
            <a:pPr lvl="1"/>
            <a:r>
              <a:rPr lang="en-US" sz="1800" dirty="0" smtClean="0">
                <a:latin typeface="Times New Roman" panose="02020603050405020304" pitchFamily="18" charset="0"/>
                <a:cs typeface="Times New Roman" panose="02020603050405020304" pitchFamily="18" charset="0"/>
              </a:rPr>
              <a:t>Less than 3 </a:t>
            </a:r>
            <a:r>
              <a:rPr lang="en-US" sz="1800" dirty="0" err="1" smtClean="0">
                <a:latin typeface="Times New Roman" panose="02020603050405020304" pitchFamily="18" charset="0"/>
                <a:cs typeface="Times New Roman" panose="02020603050405020304" pitchFamily="18" charset="0"/>
              </a:rPr>
              <a:t>yrs</a:t>
            </a:r>
            <a:r>
              <a:rPr lang="en-US" sz="1800" dirty="0" smtClean="0">
                <a:latin typeface="Times New Roman" panose="02020603050405020304" pitchFamily="18" charset="0"/>
                <a:cs typeface="Times New Roman" panose="02020603050405020304" pitchFamily="18" charset="0"/>
              </a:rPr>
              <a:t> of service = 4 hours</a:t>
            </a:r>
          </a:p>
          <a:p>
            <a:pPr lvl="1"/>
            <a:r>
              <a:rPr lang="en-US" sz="1800" dirty="0" smtClean="0">
                <a:latin typeface="Times New Roman" panose="02020603050405020304" pitchFamily="18" charset="0"/>
                <a:cs typeface="Times New Roman" panose="02020603050405020304" pitchFamily="18" charset="0"/>
              </a:rPr>
              <a:t>3 – 15 </a:t>
            </a:r>
            <a:r>
              <a:rPr lang="en-US" sz="1800" dirty="0" err="1" smtClean="0">
                <a:latin typeface="Times New Roman" panose="02020603050405020304" pitchFamily="18" charset="0"/>
                <a:cs typeface="Times New Roman" panose="02020603050405020304" pitchFamily="18" charset="0"/>
              </a:rPr>
              <a:t>yrs</a:t>
            </a:r>
            <a:r>
              <a:rPr lang="en-US" sz="1800" dirty="0" smtClean="0">
                <a:latin typeface="Times New Roman" panose="02020603050405020304" pitchFamily="18" charset="0"/>
                <a:cs typeface="Times New Roman" panose="02020603050405020304" pitchFamily="18" charset="0"/>
              </a:rPr>
              <a:t> of service = 6 hours</a:t>
            </a:r>
          </a:p>
          <a:p>
            <a:pPr lvl="1"/>
            <a:r>
              <a:rPr lang="en-US" sz="1800" dirty="0" smtClean="0">
                <a:latin typeface="Times New Roman" panose="02020603050405020304" pitchFamily="18" charset="0"/>
                <a:cs typeface="Times New Roman" panose="02020603050405020304" pitchFamily="18" charset="0"/>
              </a:rPr>
              <a:t>15 </a:t>
            </a:r>
            <a:r>
              <a:rPr lang="en-US" sz="1800" dirty="0" err="1" smtClean="0">
                <a:latin typeface="Times New Roman" panose="02020603050405020304" pitchFamily="18" charset="0"/>
                <a:cs typeface="Times New Roman" panose="02020603050405020304" pitchFamily="18" charset="0"/>
              </a:rPr>
              <a:t>yrs</a:t>
            </a:r>
            <a:r>
              <a:rPr lang="en-US" sz="1800" dirty="0" smtClean="0">
                <a:latin typeface="Times New Roman" panose="02020603050405020304" pitchFamily="18" charset="0"/>
                <a:cs typeface="Times New Roman" panose="02020603050405020304" pitchFamily="18" charset="0"/>
              </a:rPr>
              <a:t> or more = 8 hours</a:t>
            </a:r>
          </a:p>
          <a:p>
            <a:r>
              <a:rPr lang="en-US" sz="1800" dirty="0" smtClean="0">
                <a:latin typeface="Times New Roman" panose="02020603050405020304" pitchFamily="18" charset="0"/>
                <a:cs typeface="Times New Roman" panose="02020603050405020304" pitchFamily="18" charset="0"/>
              </a:rPr>
              <a:t>Annual leave is subject to prior approval.</a:t>
            </a:r>
          </a:p>
          <a:p>
            <a:r>
              <a:rPr lang="en-US" sz="1800" dirty="0" smtClean="0">
                <a:latin typeface="Times New Roman" panose="02020603050405020304" pitchFamily="18" charset="0"/>
                <a:cs typeface="Times New Roman" panose="02020603050405020304" pitchFamily="18" charset="0"/>
              </a:rPr>
              <a:t>Must be requested and approved prior to being taken.</a:t>
            </a:r>
          </a:p>
          <a:p>
            <a:r>
              <a:rPr lang="en-US" sz="1800" dirty="0" smtClean="0">
                <a:latin typeface="Times New Roman" panose="02020603050405020304" pitchFamily="18" charset="0"/>
                <a:cs typeface="Times New Roman" panose="02020603050405020304" pitchFamily="18" charset="0"/>
              </a:rPr>
              <a:t>Management can disapprove with justification.</a:t>
            </a:r>
          </a:p>
          <a:p>
            <a:pPr lvl="1"/>
            <a:r>
              <a:rPr lang="en-US" sz="1800" i="1" dirty="0" smtClean="0">
                <a:latin typeface="Times New Roman" panose="02020603050405020304" pitchFamily="18" charset="0"/>
                <a:cs typeface="Times New Roman" panose="02020603050405020304" pitchFamily="18" charset="0"/>
              </a:rPr>
              <a:t>Properly requested annual leave can only be denied for mission-related reasons.</a:t>
            </a:r>
          </a:p>
          <a:p>
            <a:r>
              <a:rPr lang="en-US" sz="1800" dirty="0" smtClean="0">
                <a:latin typeface="Times New Roman" panose="02020603050405020304" pitchFamily="18" charset="0"/>
                <a:cs typeface="Times New Roman" panose="02020603050405020304" pitchFamily="18" charset="0"/>
              </a:rPr>
              <a:t>Limitation on accrual:  240 carryover balance.  Anything over 240 “use or lose”</a:t>
            </a:r>
          </a:p>
          <a:p>
            <a:r>
              <a:rPr lang="en-US" sz="1800" dirty="0" smtClean="0">
                <a:latin typeface="Times New Roman" panose="02020603050405020304" pitchFamily="18" charset="0"/>
                <a:cs typeface="Times New Roman" panose="02020603050405020304" pitchFamily="18" charset="0"/>
              </a:rPr>
              <a:t>“Use or lose”:  Restoration of annual leave in excess of the maximum ceiling limited to administrative error, exigency of the public business or sickness of the employee.</a:t>
            </a:r>
          </a:p>
          <a:p>
            <a:pPr marL="0" indent="0">
              <a:buNone/>
            </a:pPr>
            <a:r>
              <a:rPr lang="en-US" sz="18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57431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73221" y="228600"/>
            <a:ext cx="8382000" cy="571500"/>
          </a:xfrm>
        </p:spPr>
        <p:txBody>
          <a:bodyPr/>
          <a:lstStyle/>
          <a:p>
            <a:r>
              <a:rPr lang="en-US" dirty="0" smtClean="0"/>
              <a:t> </a:t>
            </a:r>
          </a:p>
        </p:txBody>
      </p:sp>
      <p:sp>
        <p:nvSpPr>
          <p:cNvPr id="12291" name="Rectangle 3"/>
          <p:cNvSpPr>
            <a:spLocks noGrp="1" noChangeArrowheads="1"/>
          </p:cNvSpPr>
          <p:nvPr>
            <p:ph type="body" idx="4294967295"/>
          </p:nvPr>
        </p:nvSpPr>
        <p:spPr>
          <a:xfrm>
            <a:off x="457200" y="990600"/>
            <a:ext cx="8001000" cy="5181600"/>
          </a:xfrm>
        </p:spPr>
        <p:txBody>
          <a:bodyPr/>
          <a:lstStyle/>
          <a:p>
            <a:pPr marL="457200"/>
            <a:r>
              <a:rPr lang="en-US" sz="1900" dirty="0" smtClean="0">
                <a:latin typeface="Times New Roman" panose="02020603050405020304" pitchFamily="18" charset="0"/>
                <a:cs typeface="Times New Roman" panose="02020603050405020304" pitchFamily="18" charset="0"/>
              </a:rPr>
              <a:t> An employee is entitled to use sick leave when he/she:</a:t>
            </a:r>
          </a:p>
          <a:p>
            <a:pPr marL="857250" lvl="1"/>
            <a:r>
              <a:rPr lang="en-US" sz="1900" dirty="0" smtClean="0">
                <a:latin typeface="Times New Roman" panose="02020603050405020304" pitchFamily="18" charset="0"/>
                <a:cs typeface="Times New Roman" panose="02020603050405020304" pitchFamily="18" charset="0"/>
              </a:rPr>
              <a:t>Receives medical, dental, or optical examination or treatment;</a:t>
            </a:r>
          </a:p>
          <a:p>
            <a:pPr marL="857250" lvl="1"/>
            <a:r>
              <a:rPr lang="en-US" sz="1900" dirty="0" smtClean="0">
                <a:latin typeface="Times New Roman" panose="02020603050405020304" pitchFamily="18" charset="0"/>
                <a:cs typeface="Times New Roman" panose="02020603050405020304" pitchFamily="18" charset="0"/>
              </a:rPr>
              <a:t>Is incapacitated for the performance of duties by physical or mental illness, injury, pregnancy, or childbirth;</a:t>
            </a:r>
          </a:p>
          <a:p>
            <a:pPr marL="857250" lvl="1"/>
            <a:r>
              <a:rPr lang="en-US" sz="1900" dirty="0" smtClean="0">
                <a:latin typeface="Times New Roman" panose="02020603050405020304" pitchFamily="18" charset="0"/>
                <a:cs typeface="Times New Roman" panose="02020603050405020304" pitchFamily="18" charset="0"/>
              </a:rPr>
              <a:t>Would jeopardize the health of others by his or her presence on the job because of exposure to communicable disease.</a:t>
            </a:r>
          </a:p>
          <a:p>
            <a:pPr marL="857250" lvl="1"/>
            <a:r>
              <a:rPr lang="en-US" sz="1900" dirty="0" smtClean="0">
                <a:latin typeface="Times New Roman" panose="02020603050405020304" pitchFamily="18" charset="0"/>
                <a:cs typeface="Times New Roman" panose="02020603050405020304" pitchFamily="18" charset="0"/>
              </a:rPr>
              <a:t>Family care or bereavement</a:t>
            </a:r>
          </a:p>
          <a:p>
            <a:pPr marL="857250" lvl="1"/>
            <a:r>
              <a:rPr lang="en-US" sz="1900" dirty="0" smtClean="0">
                <a:latin typeface="Times New Roman" panose="02020603050405020304" pitchFamily="18" charset="0"/>
                <a:cs typeface="Times New Roman" panose="02020603050405020304" pitchFamily="18" charset="0"/>
              </a:rPr>
              <a:t>Care of a family member with a serious health condition</a:t>
            </a:r>
          </a:p>
          <a:p>
            <a:pPr marL="857250" lvl="1"/>
            <a:r>
              <a:rPr lang="en-US" sz="1900" dirty="0" smtClean="0">
                <a:latin typeface="Times New Roman" panose="02020603050405020304" pitchFamily="18" charset="0"/>
                <a:cs typeface="Times New Roman" panose="02020603050405020304" pitchFamily="18" charset="0"/>
              </a:rPr>
              <a:t>Adoption-related purposes</a:t>
            </a:r>
          </a:p>
          <a:p>
            <a:pPr marL="457200"/>
            <a:r>
              <a:rPr lang="en-US" sz="1900" dirty="0" smtClean="0">
                <a:latin typeface="Times New Roman" panose="02020603050405020304" pitchFamily="18" charset="0"/>
                <a:cs typeface="Times New Roman" panose="02020603050405020304" pitchFamily="18" charset="0"/>
              </a:rPr>
              <a:t>There is no limitation on the amount of accrued sick leave that an employee can accrue.</a:t>
            </a:r>
          </a:p>
          <a:p>
            <a:pPr marL="457200"/>
            <a:r>
              <a:rPr lang="en-US" sz="1900" dirty="0" smtClean="0">
                <a:latin typeface="Times New Roman" panose="02020603050405020304" pitchFamily="18" charset="0"/>
                <a:cs typeface="Times New Roman" panose="02020603050405020304" pitchFamily="18" charset="0"/>
              </a:rPr>
              <a:t>Must be requested and approved by the leave granting official.</a:t>
            </a:r>
          </a:p>
          <a:p>
            <a:pPr marL="457200"/>
            <a:r>
              <a:rPr lang="en-US" sz="1900" dirty="0" smtClean="0">
                <a:latin typeface="Times New Roman" panose="02020603050405020304" pitchFamily="18" charset="0"/>
                <a:cs typeface="Times New Roman" panose="02020603050405020304" pitchFamily="18" charset="0"/>
              </a:rPr>
              <a:t>Requests should be made as soon as possible, but in any event no later than two (2) hours after the beginning of the employee’s shift, circumstances permitting.</a:t>
            </a:r>
          </a:p>
          <a:p>
            <a:pPr marL="457200"/>
            <a:endParaRPr lang="en-US" sz="2000" dirty="0" smtClean="0">
              <a:latin typeface="Times New Roman" panose="02020603050405020304" pitchFamily="18" charset="0"/>
              <a:cs typeface="Times New Roman" panose="02020603050405020304" pitchFamily="18" charset="0"/>
            </a:endParaRPr>
          </a:p>
          <a:p>
            <a:pPr lvl="1"/>
            <a:endParaRPr lang="en-US" sz="1600" dirty="0" smtClean="0">
              <a:solidFill>
                <a:srgbClr val="000066"/>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133600" y="234611"/>
            <a:ext cx="6754386" cy="430887"/>
          </a:xfrm>
          <a:prstGeom prst="rect">
            <a:avLst/>
          </a:prstGeom>
          <a:noFill/>
        </p:spPr>
        <p:txBody>
          <a:bodyPr wrap="square" rtlCol="0">
            <a:spAutoFit/>
          </a:bodyPr>
          <a:lstStyle/>
          <a:p>
            <a:pPr algn="r"/>
            <a:r>
              <a:rPr lang="en-US" sz="2200" b="1" dirty="0" smtClean="0">
                <a:solidFill>
                  <a:schemeClr val="bg1"/>
                </a:solidFill>
                <a:latin typeface="Times New Roman" panose="02020603050405020304" pitchFamily="18" charset="0"/>
                <a:cs typeface="Times New Roman" panose="02020603050405020304" pitchFamily="18" charset="0"/>
              </a:rPr>
              <a:t>Sick Leave</a:t>
            </a:r>
            <a:endParaRPr lang="en-US" sz="2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00813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0"/>
            <a:ext cx="9143999" cy="6856412"/>
          </a:xfrm>
          <a:prstGeom prst="rect">
            <a:avLst/>
          </a:prstGeom>
          <a:blipFill>
            <a:blip r:embed="rId3" cstate="print"/>
            <a:stretch>
              <a:fillRect/>
            </a:stretch>
          </a:blipFill>
        </p:spPr>
        <p:txBody>
          <a:bodyPr wrap="square" lIns="0" tIns="0" rIns="0" bIns="0" rtlCol="0"/>
          <a:lstStyle/>
          <a:p>
            <a:endParaRPr dirty="0"/>
          </a:p>
        </p:txBody>
      </p:sp>
      <p:sp>
        <p:nvSpPr>
          <p:cNvPr id="3" name="object 3"/>
          <p:cNvSpPr txBox="1">
            <a:spLocks noGrp="1"/>
          </p:cNvSpPr>
          <p:nvPr>
            <p:ph type="title"/>
          </p:nvPr>
        </p:nvSpPr>
        <p:spPr>
          <a:xfrm>
            <a:off x="2209800" y="228600"/>
            <a:ext cx="7467600" cy="338554"/>
          </a:xfrm>
          <a:prstGeom prst="rect">
            <a:avLst/>
          </a:prstGeom>
        </p:spPr>
        <p:txBody>
          <a:bodyPr vert="horz" wrap="square" lIns="0" tIns="0" rIns="0" bIns="0" rtlCol="0">
            <a:spAutoFit/>
          </a:bodyPr>
          <a:lstStyle/>
          <a:p>
            <a:pPr marL="4088129" algn="l">
              <a:lnSpc>
                <a:spcPct val="100000"/>
              </a:lnSpc>
            </a:pPr>
            <a:r>
              <a:rPr lang="en-US" sz="2200" spc="-5" dirty="0" smtClean="0"/>
              <a:t>Sick Leave, continued	</a:t>
            </a:r>
            <a:endParaRPr sz="2200" dirty="0"/>
          </a:p>
        </p:txBody>
      </p:sp>
      <p:sp>
        <p:nvSpPr>
          <p:cNvPr id="4" name="object 4"/>
          <p:cNvSpPr txBox="1"/>
          <p:nvPr/>
        </p:nvSpPr>
        <p:spPr>
          <a:xfrm>
            <a:off x="535914" y="1155932"/>
            <a:ext cx="8150885" cy="294953"/>
          </a:xfrm>
          <a:prstGeom prst="rect">
            <a:avLst/>
          </a:prstGeom>
        </p:spPr>
        <p:txBody>
          <a:bodyPr vert="horz" wrap="square" lIns="0" tIns="0" rIns="0" bIns="0" rtlCol="0">
            <a:spAutoFit/>
          </a:bodyPr>
          <a:lstStyle/>
          <a:p>
            <a:pPr marL="12700">
              <a:lnSpc>
                <a:spcPts val="2280"/>
              </a:lnSpc>
              <a:tabLst>
                <a:tab pos="355600" algn="l"/>
              </a:tabLst>
            </a:pPr>
            <a:r>
              <a:rPr lang="en-US" sz="2000" spc="5" dirty="0" smtClean="0">
                <a:latin typeface="Times New Roman"/>
                <a:cs typeface="Times New Roman"/>
              </a:rPr>
              <a:t> </a:t>
            </a:r>
            <a:endParaRPr sz="2000" dirty="0">
              <a:latin typeface="Times New Roman"/>
              <a:cs typeface="Times New Roman"/>
            </a:endParaRPr>
          </a:p>
        </p:txBody>
      </p:sp>
      <p:sp>
        <p:nvSpPr>
          <p:cNvPr id="5" name="TextBox 4"/>
          <p:cNvSpPr txBox="1"/>
          <p:nvPr/>
        </p:nvSpPr>
        <p:spPr>
          <a:xfrm>
            <a:off x="609600" y="990600"/>
            <a:ext cx="8153400" cy="5570756"/>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Prearranged medical, dental, or optical appointments will be made at least 24 hours in advance, unless emergency arises</a:t>
            </a:r>
            <a:r>
              <a:rPr lang="en-US" sz="1600"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Unless other arrangements have been made, sick leave request must be made on each day of absence</a:t>
            </a:r>
            <a:r>
              <a:rPr lang="en-US" sz="1600"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Supporting Evidence for use of sick leave:</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If sick leave is less than three (3) days:  Not required unless supervisor has reason to believe the employee is abusing sick leave privilege.</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If sick leave is in excess of three (3) days:  Employee must provide </a:t>
            </a:r>
            <a:r>
              <a:rPr lang="en-US" sz="1600" i="1" dirty="0" smtClean="0">
                <a:latin typeface="Times New Roman" panose="02020603050405020304" pitchFamily="18" charset="0"/>
                <a:cs typeface="Times New Roman" panose="02020603050405020304" pitchFamily="18" charset="0"/>
              </a:rPr>
              <a:t>administratively acceptable evidence </a:t>
            </a:r>
            <a:r>
              <a:rPr lang="en-US" sz="1600" dirty="0" smtClean="0">
                <a:latin typeface="Times New Roman" panose="02020603050405020304" pitchFamily="18" charset="0"/>
                <a:cs typeface="Times New Roman" panose="02020603050405020304" pitchFamily="18" charset="0"/>
              </a:rPr>
              <a:t>or medical certification within 15 days of the Employer’s request.  </a:t>
            </a:r>
          </a:p>
          <a:p>
            <a:pPr marL="1200150" lvl="2" indent="-285750">
              <a:buFont typeface="Arial" panose="020B0604020202020204" pitchFamily="34" charset="0"/>
              <a:buChar char="•"/>
            </a:pPr>
            <a:r>
              <a:rPr lang="en-US" sz="1600" i="1" dirty="0" smtClean="0">
                <a:latin typeface="Times New Roman" panose="02020603050405020304" pitchFamily="18" charset="0"/>
                <a:cs typeface="Times New Roman" panose="02020603050405020304" pitchFamily="18" charset="0"/>
              </a:rPr>
              <a:t>Administratively acceptable evidence: </a:t>
            </a:r>
            <a:r>
              <a:rPr lang="en-US" sz="1600" dirty="0" smtClean="0">
                <a:latin typeface="Times New Roman" panose="02020603050405020304" pitchFamily="18" charset="0"/>
                <a:cs typeface="Times New Roman" panose="02020603050405020304" pitchFamily="18" charset="0"/>
              </a:rPr>
              <a:t>Employee’s prognosis, dates of incapacitation, restrictions on performance of duties and expected return to duty date.</a:t>
            </a:r>
          </a:p>
          <a:p>
            <a:pPr marL="1200150" lvl="2"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Sick Leave Usage Limits per Leave Year</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No limitation for an employee’s own personal medical needs</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Up to 13 days (104 hours) for general family care and bereavement</a:t>
            </a:r>
          </a:p>
          <a:p>
            <a:pPr marL="742950" lvl="1"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Up to 12 weeks (480 hours) of sick leave for serious health condition of self or to care for a family member with a serious health condition</a:t>
            </a:r>
          </a:p>
          <a:p>
            <a:pPr marL="1200150" lvl="2"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0"/>
            <a:ext cx="9143999" cy="6856412"/>
          </a:xfrm>
          <a:prstGeom prst="rect">
            <a:avLst/>
          </a:prstGeom>
          <a:blipFill>
            <a:blip r:embed="rId3" cstate="print"/>
            <a:stretch>
              <a:fillRect/>
            </a:stretch>
          </a:blipFill>
        </p:spPr>
        <p:txBody>
          <a:bodyPr wrap="square" lIns="0" tIns="0" rIns="0" bIns="0" rtlCol="0"/>
          <a:lstStyle/>
          <a:p>
            <a:endParaRPr dirty="0"/>
          </a:p>
        </p:txBody>
      </p:sp>
      <p:sp>
        <p:nvSpPr>
          <p:cNvPr id="3" name="object 3"/>
          <p:cNvSpPr txBox="1">
            <a:spLocks noGrp="1"/>
          </p:cNvSpPr>
          <p:nvPr>
            <p:ph type="title"/>
          </p:nvPr>
        </p:nvSpPr>
        <p:spPr>
          <a:xfrm>
            <a:off x="-152400" y="228600"/>
            <a:ext cx="9829800" cy="338554"/>
          </a:xfrm>
          <a:prstGeom prst="rect">
            <a:avLst/>
          </a:prstGeom>
        </p:spPr>
        <p:txBody>
          <a:bodyPr vert="horz" wrap="square" lIns="0" tIns="0" rIns="0" bIns="0" rtlCol="0">
            <a:spAutoFit/>
          </a:bodyPr>
          <a:lstStyle/>
          <a:p>
            <a:pPr marL="4088129" algn="l">
              <a:lnSpc>
                <a:spcPct val="100000"/>
              </a:lnSpc>
            </a:pPr>
            <a:r>
              <a:rPr lang="en-US" sz="2200" spc="-5" dirty="0"/>
              <a:t> </a:t>
            </a:r>
            <a:r>
              <a:rPr lang="en-US" sz="2200" spc="-5" dirty="0" smtClean="0"/>
              <a:t>     Sick leave to care for a family member</a:t>
            </a:r>
            <a:endParaRPr sz="2200" dirty="0"/>
          </a:p>
        </p:txBody>
      </p:sp>
      <p:sp>
        <p:nvSpPr>
          <p:cNvPr id="4" name="object 4"/>
          <p:cNvSpPr txBox="1"/>
          <p:nvPr/>
        </p:nvSpPr>
        <p:spPr>
          <a:xfrm>
            <a:off x="535914" y="1155932"/>
            <a:ext cx="8150885" cy="294953"/>
          </a:xfrm>
          <a:prstGeom prst="rect">
            <a:avLst/>
          </a:prstGeom>
        </p:spPr>
        <p:txBody>
          <a:bodyPr vert="horz" wrap="square" lIns="0" tIns="0" rIns="0" bIns="0" rtlCol="0">
            <a:spAutoFit/>
          </a:bodyPr>
          <a:lstStyle/>
          <a:p>
            <a:pPr marL="12700">
              <a:lnSpc>
                <a:spcPts val="2280"/>
              </a:lnSpc>
              <a:tabLst>
                <a:tab pos="355600" algn="l"/>
              </a:tabLst>
            </a:pPr>
            <a:r>
              <a:rPr lang="en-US" sz="2000" spc="5" dirty="0" smtClean="0">
                <a:latin typeface="Times New Roman"/>
                <a:cs typeface="Times New Roman"/>
              </a:rPr>
              <a:t> </a:t>
            </a:r>
            <a:endParaRPr sz="2000" dirty="0">
              <a:latin typeface="Times New Roman"/>
              <a:cs typeface="Times New Roman"/>
            </a:endParaRPr>
          </a:p>
        </p:txBody>
      </p:sp>
      <p:sp>
        <p:nvSpPr>
          <p:cNvPr id="5" name="TextBox 4"/>
          <p:cNvSpPr txBox="1"/>
          <p:nvPr/>
        </p:nvSpPr>
        <p:spPr>
          <a:xfrm>
            <a:off x="609600" y="1155932"/>
            <a:ext cx="8153400" cy="4524315"/>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Up to 104 hours (13 days) of sick leave each leave year can be used for:</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Care of a family member (illness, injury, pregnancy, childbirth, and medical/dental/optical appointments); or</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Attend the funeral of a family member (bereavement)</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*Please note:  If employee uses any portion of the 13 days for general family care or bereavement in a leave year, that amount must be subtracted from 12 week entitlement.</a:t>
            </a:r>
          </a:p>
          <a:p>
            <a:endParaRPr lang="en-US" dirty="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Definition of family member:  </a:t>
            </a:r>
            <a:r>
              <a:rPr lang="en-US" dirty="0" smtClean="0">
                <a:latin typeface="Times New Roman" panose="02020603050405020304" pitchFamily="18" charset="0"/>
                <a:cs typeface="Times New Roman" panose="02020603050405020304" pitchFamily="18" charset="0"/>
              </a:rPr>
              <a:t>Spouse, and parents thereof; children, including adopted children and spouses thereof; parents; brothers and sisters and spouses thereof; domestic partner, committed relationships, or any individual related by blood or affinity whose close association with employee is equivalent of family relationship.</a:t>
            </a:r>
          </a:p>
          <a:p>
            <a:pPr marL="285750" indent="-285750">
              <a:buFont typeface="Wingdings" panose="05000000000000000000" pitchFamily="2" charset="2"/>
              <a:buChar char="ü"/>
            </a:pPr>
            <a:endParaRPr lang="en-US"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endParaRPr lang="en-US"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177107592"/>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633" y="2642"/>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14" y="228600"/>
            <a:ext cx="8608085" cy="769441"/>
          </a:xfrm>
          <a:prstGeom prst="rect">
            <a:avLst/>
          </a:prstGeom>
        </p:spPr>
        <p:txBody>
          <a:bodyPr vert="horz" wrap="square" lIns="0" tIns="0" rIns="0" bIns="0" rtlCol="0">
            <a:spAutoFit/>
          </a:bodyPr>
          <a:lstStyle/>
          <a:p>
            <a:pPr marL="3920490">
              <a:lnSpc>
                <a:spcPct val="100000"/>
              </a:lnSpc>
            </a:pPr>
            <a:r>
              <a:rPr lang="en-US" sz="2200" spc="-10" dirty="0" smtClean="0"/>
              <a:t>Sick leave for serious health condition</a:t>
            </a:r>
            <a:r>
              <a:rPr lang="en-US" sz="2800" spc="-10" dirty="0" smtClean="0"/>
              <a:t>	</a:t>
            </a:r>
            <a:endParaRPr sz="2800" spc="5" dirty="0"/>
          </a:p>
        </p:txBody>
      </p:sp>
      <p:sp>
        <p:nvSpPr>
          <p:cNvPr id="4" name="object 4"/>
          <p:cNvSpPr txBox="1"/>
          <p:nvPr/>
        </p:nvSpPr>
        <p:spPr>
          <a:xfrm>
            <a:off x="535914" y="1075878"/>
            <a:ext cx="7922286" cy="5262979"/>
          </a:xfrm>
          <a:prstGeom prst="rect">
            <a:avLst/>
          </a:prstGeom>
        </p:spPr>
        <p:txBody>
          <a:bodyPr vert="horz" wrap="square" lIns="0" tIns="0" rIns="0" bIns="0" rtlCol="0">
            <a:spAutoFit/>
          </a:bodyPr>
          <a:lstStyle/>
          <a:p>
            <a:pPr marL="355600" marR="160020" indent="-342900">
              <a:lnSpc>
                <a:spcPct val="100000"/>
              </a:lnSpc>
              <a:buFont typeface="Times New Roman"/>
              <a:buChar char="•"/>
              <a:tabLst>
                <a:tab pos="355600" algn="l"/>
              </a:tabLst>
            </a:pPr>
            <a:r>
              <a:rPr lang="en-US" sz="1700" i="1" dirty="0" smtClean="0">
                <a:latin typeface="Times New Roman" panose="02020603050405020304" pitchFamily="18" charset="0"/>
                <a:cs typeface="Times New Roman" panose="02020603050405020304" pitchFamily="18" charset="0"/>
              </a:rPr>
              <a:t>Up to 12 administrative workweeks during any 12-month period for:</a:t>
            </a:r>
          </a:p>
          <a:p>
            <a:pPr marL="812800" marR="160020" lvl="1"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The birth of a child of the employee and care of such child;</a:t>
            </a:r>
          </a:p>
          <a:p>
            <a:pPr marL="812800" marR="160020" lvl="1"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The placement of a child with the employee for adoption or foster care;</a:t>
            </a:r>
          </a:p>
          <a:p>
            <a:pPr marL="812800" marR="160020" lvl="1"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The care of </a:t>
            </a:r>
            <a:r>
              <a:rPr lang="en-US" sz="1700" u="sng" dirty="0" smtClean="0">
                <a:latin typeface="Times New Roman" panose="02020603050405020304" pitchFamily="18" charset="0"/>
                <a:cs typeface="Times New Roman" panose="02020603050405020304" pitchFamily="18" charset="0"/>
              </a:rPr>
              <a:t>spouse</a:t>
            </a:r>
            <a:r>
              <a:rPr lang="en-US" sz="1700" dirty="0" smtClean="0">
                <a:latin typeface="Times New Roman" panose="02020603050405020304" pitchFamily="18" charset="0"/>
                <a:cs typeface="Times New Roman" panose="02020603050405020304" pitchFamily="18" charset="0"/>
              </a:rPr>
              <a:t>, </a:t>
            </a:r>
            <a:r>
              <a:rPr lang="en-US" sz="1700" u="sng" dirty="0" smtClean="0">
                <a:latin typeface="Times New Roman" panose="02020603050405020304" pitchFamily="18" charset="0"/>
                <a:cs typeface="Times New Roman" panose="02020603050405020304" pitchFamily="18" charset="0"/>
              </a:rPr>
              <a:t>child</a:t>
            </a:r>
            <a:r>
              <a:rPr lang="en-US" sz="1700" dirty="0" smtClean="0">
                <a:latin typeface="Times New Roman" panose="02020603050405020304" pitchFamily="18" charset="0"/>
                <a:cs typeface="Times New Roman" panose="02020603050405020304" pitchFamily="18" charset="0"/>
              </a:rPr>
              <a:t> or </a:t>
            </a:r>
            <a:r>
              <a:rPr lang="en-US" sz="1700" u="sng" dirty="0" smtClean="0">
                <a:latin typeface="Times New Roman" panose="02020603050405020304" pitchFamily="18" charset="0"/>
                <a:cs typeface="Times New Roman" panose="02020603050405020304" pitchFamily="18" charset="0"/>
              </a:rPr>
              <a:t>parent</a:t>
            </a:r>
            <a:r>
              <a:rPr lang="en-US" sz="1700" dirty="0" smtClean="0">
                <a:latin typeface="Times New Roman" panose="02020603050405020304" pitchFamily="18" charset="0"/>
                <a:cs typeface="Times New Roman" panose="02020603050405020304" pitchFamily="18" charset="0"/>
              </a:rPr>
              <a:t> of the employee who has a serious health condition;</a:t>
            </a:r>
          </a:p>
          <a:p>
            <a:pPr marL="812800" marR="160020" lvl="1"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A serious health condition of the employee that makes employee unable to perform essential functions of his/her position.</a:t>
            </a:r>
          </a:p>
          <a:p>
            <a:pPr marL="812800" marR="160020" lvl="1" indent="-342900">
              <a:buFont typeface="Times New Roman"/>
              <a:buChar char="•"/>
              <a:tabLst>
                <a:tab pos="355600" algn="l"/>
              </a:tabLst>
            </a:pPr>
            <a:endParaRPr lang="en-US" sz="1700" dirty="0" smtClean="0">
              <a:latin typeface="Times New Roman" panose="02020603050405020304" pitchFamily="18" charset="0"/>
              <a:cs typeface="Times New Roman" panose="02020603050405020304" pitchFamily="18" charset="0"/>
            </a:endParaRPr>
          </a:p>
          <a:p>
            <a:pPr marL="355600" marR="160020"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Under certain conditions, an employee may use the 12 weeks of leave intermittently.</a:t>
            </a:r>
          </a:p>
          <a:p>
            <a:pPr marL="355600" marR="160020"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Employee may elect to substitute annual and/or sick leave for unpaid leave.   </a:t>
            </a:r>
          </a:p>
          <a:p>
            <a:pPr marL="355600" marR="160020"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Must provide notice of intent to take family and medical leave not less than 30 days before leave is to begin, or, in emergencies, as soon as practicable.</a:t>
            </a:r>
          </a:p>
          <a:p>
            <a:pPr marL="355600" marR="160020"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Medical certification may be requested to support request to care for employee’s spouse, child or parent with serious health condition or for serious health condition of employee.</a:t>
            </a:r>
          </a:p>
          <a:p>
            <a:pPr marL="355600" marR="160020" indent="-342900">
              <a:buFont typeface="Times New Roman"/>
              <a:buChar char="•"/>
              <a:tabLst>
                <a:tab pos="355600" algn="l"/>
              </a:tabLst>
            </a:pPr>
            <a:r>
              <a:rPr lang="en-US" sz="1700" dirty="0" smtClean="0">
                <a:latin typeface="Times New Roman" panose="02020603050405020304" pitchFamily="18" charset="0"/>
                <a:cs typeface="Times New Roman" panose="02020603050405020304" pitchFamily="18" charset="0"/>
              </a:rPr>
              <a:t>“</a:t>
            </a:r>
            <a:r>
              <a:rPr lang="en-US" sz="1700" i="1" dirty="0" smtClean="0">
                <a:latin typeface="Times New Roman" panose="02020603050405020304" pitchFamily="18" charset="0"/>
                <a:cs typeface="Times New Roman" panose="02020603050405020304" pitchFamily="18" charset="0"/>
              </a:rPr>
              <a:t>Serious health condition</a:t>
            </a:r>
            <a:r>
              <a:rPr lang="en-US" sz="1700" dirty="0" smtClean="0">
                <a:latin typeface="Times New Roman" panose="02020603050405020304" pitchFamily="18" charset="0"/>
                <a:cs typeface="Times New Roman" panose="02020603050405020304" pitchFamily="18" charset="0"/>
              </a:rPr>
              <a:t>” is an illness, injury, impairment, or physician or mental condition that involves inpatient care in a hospital, hospice, or residential medical care facility or continuing treatment by health care provider.</a:t>
            </a:r>
            <a:endParaRPr lang="en-US" sz="1700" dirty="0">
              <a:latin typeface="Times New Roman" panose="02020603050405020304" pitchFamily="18" charset="0"/>
              <a:cs typeface="Times New Roman" panose="02020603050405020304" pitchFamily="18" charset="0"/>
            </a:endParaRPr>
          </a:p>
          <a:p>
            <a:pPr marL="812800" marR="160020" lvl="1" indent="-342900">
              <a:buFont typeface="Times New Roman"/>
              <a:buChar char="•"/>
              <a:tabLst>
                <a:tab pos="355600" algn="l"/>
              </a:tabLst>
            </a:pPr>
            <a:endParaRPr lang="en-US" dirty="0">
              <a:latin typeface="Times New Roman" panose="02020603050405020304" pitchFamily="18" charset="0"/>
              <a:cs typeface="Times New Roman" panose="02020603050405020304" pitchFamily="18" charset="0"/>
            </a:endParaRPr>
          </a:p>
          <a:p>
            <a:pPr marL="355600" marR="160020" indent="-342900">
              <a:lnSpc>
                <a:spcPct val="100000"/>
              </a:lnSpc>
              <a:buFont typeface="Times New Roman"/>
              <a:buChar char="•"/>
              <a:tabLst>
                <a:tab pos="355600" algn="l"/>
              </a:tabLst>
            </a:pPr>
            <a:endParaRPr dirty="0">
              <a:latin typeface="Times New Roman"/>
              <a:cs typeface="Times New Roman"/>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0"/>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3400" y="228600"/>
            <a:ext cx="8686800" cy="369332"/>
          </a:xfrm>
          <a:prstGeom prst="rect">
            <a:avLst/>
          </a:prstGeom>
        </p:spPr>
        <p:txBody>
          <a:bodyPr vert="horz" wrap="square" lIns="0" tIns="0" rIns="0" bIns="0" rtlCol="0">
            <a:spAutoFit/>
          </a:bodyPr>
          <a:lstStyle/>
          <a:p>
            <a:pPr marL="3920490" algn="l">
              <a:lnSpc>
                <a:spcPct val="100000"/>
              </a:lnSpc>
            </a:pPr>
            <a:r>
              <a:rPr lang="en-US" sz="2400" spc="-10" dirty="0" smtClean="0"/>
              <a:t>     Leave Without Pay (LWOP)</a:t>
            </a:r>
            <a:endParaRPr sz="2400" spc="5" dirty="0"/>
          </a:p>
        </p:txBody>
      </p:sp>
      <p:sp>
        <p:nvSpPr>
          <p:cNvPr id="5" name="TextBox 4"/>
          <p:cNvSpPr txBox="1"/>
          <p:nvPr/>
        </p:nvSpPr>
        <p:spPr>
          <a:xfrm>
            <a:off x="838200" y="1066800"/>
            <a:ext cx="7543800" cy="4524315"/>
          </a:xfrm>
          <a:prstGeom prst="rect">
            <a:avLst/>
          </a:prstGeom>
          <a:noFill/>
        </p:spPr>
        <p:txBody>
          <a:bodyPr wrap="square" rtlCol="0">
            <a:spAutoFit/>
          </a:bodyPr>
          <a:lstStyle/>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Although unpaid, LWOP is an </a:t>
            </a:r>
            <a:r>
              <a:rPr lang="en-US" sz="1700" u="sng" dirty="0" smtClean="0">
                <a:latin typeface="Times New Roman" panose="02020603050405020304" pitchFamily="18" charset="0"/>
                <a:cs typeface="Times New Roman" panose="02020603050405020304" pitchFamily="18" charset="0"/>
              </a:rPr>
              <a:t>approved</a:t>
            </a:r>
            <a:r>
              <a:rPr lang="en-US" sz="1700" dirty="0" smtClean="0">
                <a:latin typeface="Times New Roman" panose="02020603050405020304" pitchFamily="18" charset="0"/>
                <a:cs typeface="Times New Roman" panose="02020603050405020304" pitchFamily="18" charset="0"/>
              </a:rPr>
              <a:t> leave status. </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Not an employee entitlement.</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Circumstances for granting LWOP include but are not limited to:</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Fulfill family responsibilities</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Increase job ability </a:t>
            </a:r>
          </a:p>
          <a:p>
            <a:pPr marL="742950" lvl="1"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Protect/improve employee health.</a:t>
            </a:r>
          </a:p>
          <a:p>
            <a:pPr marL="742950" lvl="1"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Employee’s do not accrue bi-weekly annual/sick leave when accumulate increments of 80 hours of LWOP.</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Excessive LWOP can adversely impact service computation date towards retirement.</a:t>
            </a:r>
          </a:p>
          <a:p>
            <a:pPr marL="285750" indent="-285750">
              <a:buFont typeface="Arial" panose="020B0604020202020204" pitchFamily="34" charset="0"/>
              <a:buChar char="•"/>
            </a:pPr>
            <a:endParaRPr lang="en-US" sz="17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Timekeeping Code:  KA</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522285"/>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0"/>
            <a:ext cx="9143999" cy="68564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762000" y="228600"/>
            <a:ext cx="10287000" cy="369332"/>
          </a:xfrm>
          <a:prstGeom prst="rect">
            <a:avLst/>
          </a:prstGeom>
        </p:spPr>
        <p:txBody>
          <a:bodyPr vert="horz" wrap="square" lIns="0" tIns="0" rIns="0" bIns="0" rtlCol="0">
            <a:spAutoFit/>
          </a:bodyPr>
          <a:lstStyle/>
          <a:p>
            <a:pPr marL="3920490" algn="l">
              <a:lnSpc>
                <a:spcPct val="100000"/>
              </a:lnSpc>
            </a:pPr>
            <a:r>
              <a:rPr lang="en-US" sz="2400" spc="-10" dirty="0" smtClean="0"/>
              <a:t>     Absence Without Official Leave (AWOL)</a:t>
            </a:r>
            <a:endParaRPr sz="2400" spc="5" dirty="0"/>
          </a:p>
        </p:txBody>
      </p:sp>
      <p:sp>
        <p:nvSpPr>
          <p:cNvPr id="5" name="TextBox 4"/>
          <p:cNvSpPr txBox="1"/>
          <p:nvPr/>
        </p:nvSpPr>
        <p:spPr>
          <a:xfrm>
            <a:off x="550718" y="1447800"/>
            <a:ext cx="6781800" cy="3216265"/>
          </a:xfrm>
          <a:prstGeom prst="rect">
            <a:avLst/>
          </a:prstGeom>
          <a:noFill/>
        </p:spPr>
        <p:txBody>
          <a:bodyPr wrap="square" rtlCol="0">
            <a:spAutoFit/>
          </a:bodyPr>
          <a:lstStyle/>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Employee has not been authorized or approved leave</a:t>
            </a:r>
          </a:p>
          <a:p>
            <a:r>
              <a:rPr lang="en-US" sz="1700" dirty="0" smtClean="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Leave request was denied</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Charged in 15 minute increments</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May be basis for further disciplinary action</a:t>
            </a:r>
          </a:p>
          <a:p>
            <a:pPr marL="285750" indent="-285750">
              <a:buFont typeface="Arial" panose="020B0604020202020204" pitchFamily="34" charset="0"/>
              <a:buChar char="•"/>
            </a:pPr>
            <a:endParaRPr lang="en-US" sz="17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Charged only during regular tour of duty</a:t>
            </a:r>
          </a:p>
          <a:p>
            <a:pPr marL="285750" indent="-285750">
              <a:buFont typeface="Arial" panose="020B0604020202020204" pitchFamily="34" charset="0"/>
              <a:buChar char="•"/>
            </a:pPr>
            <a:endParaRPr lang="en-US" sz="17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Timekeeping Code:  KC</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599884"/>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1252</TotalTime>
  <Words>2207</Words>
  <Application>Microsoft Office PowerPoint</Application>
  <PresentationFormat>On-screen Show (4:3)</PresentationFormat>
  <Paragraphs>230</Paragraphs>
  <Slides>18</Slides>
  <Notes>17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18</vt:i4>
      </vt:variant>
    </vt:vector>
  </HeadingPairs>
  <TitlesOfParts>
    <vt:vector size="28" baseType="lpstr">
      <vt:lpstr>ＭＳ Ｐゴシック</vt:lpstr>
      <vt:lpstr>Arial</vt:lpstr>
      <vt:lpstr>Calibri</vt:lpstr>
      <vt:lpstr>Century Gothic</vt:lpstr>
      <vt:lpstr>Times</vt:lpstr>
      <vt:lpstr>Times New Roman</vt:lpstr>
      <vt:lpstr>Wingdings</vt:lpstr>
      <vt:lpstr>Office Theme</vt:lpstr>
      <vt:lpstr>Default Design</vt:lpstr>
      <vt:lpstr>10_Default Design</vt:lpstr>
      <vt:lpstr>PowerPoint Presentation</vt:lpstr>
      <vt:lpstr>PowerPoint Presentation</vt:lpstr>
      <vt:lpstr>Annual Leave</vt:lpstr>
      <vt:lpstr> </vt:lpstr>
      <vt:lpstr>Sick Leave, continued </vt:lpstr>
      <vt:lpstr>      Sick leave to care for a family member</vt:lpstr>
      <vt:lpstr>Sick leave for serious health condition </vt:lpstr>
      <vt:lpstr>     Leave Without Pay (LWOP)</vt:lpstr>
      <vt:lpstr>     Absence Without Official Leave (AWOL)</vt:lpstr>
      <vt:lpstr>Administrative Leave</vt:lpstr>
      <vt:lpstr>Disabled Veteran Leave</vt:lpstr>
      <vt:lpstr>            Military Leave</vt:lpstr>
      <vt:lpstr>            Court Leave</vt:lpstr>
      <vt:lpstr>Voluntary Leave Transfer Program (VLTP)</vt:lpstr>
      <vt:lpstr>Advanced Leave</vt:lpstr>
      <vt:lpstr>Adjustment of Work Schedules for Religious Observances</vt:lpstr>
      <vt:lpstr>Resources/Points of Contact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Doug Hensler NPS Provost</dc:title>
  <dc:creator>JJ</dc:creator>
  <cp:lastModifiedBy>Amorin, Jennifer (CIV)</cp:lastModifiedBy>
  <cp:revision>94</cp:revision>
  <cp:lastPrinted>2017-05-12T16:06:50Z</cp:lastPrinted>
  <dcterms:created xsi:type="dcterms:W3CDTF">2016-12-01T17:33:36Z</dcterms:created>
  <dcterms:modified xsi:type="dcterms:W3CDTF">2017-09-14T15:59:26Z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2016-08-04T00:00:00Z</vt:filetime>
  </property>
  <property fmtid="{D5CDD505-2E9C-101B-9397-08002B2CF9AE}" pid="3" name="LastSaved">
    <vt:filetime>2016-12-02T00:00:00Z</vt:filetime>
  </property>
</Properties>
</file>