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1"/>
  </p:notesMasterIdLst>
  <p:sldIdLst>
    <p:sldId id="256" r:id="rId5"/>
    <p:sldId id="260" r:id="rId6"/>
    <p:sldId id="299" r:id="rId7"/>
    <p:sldId id="321" r:id="rId8"/>
    <p:sldId id="257" r:id="rId9"/>
    <p:sldId id="258" r:id="rId10"/>
    <p:sldId id="294" r:id="rId11"/>
    <p:sldId id="270" r:id="rId12"/>
    <p:sldId id="281" r:id="rId13"/>
    <p:sldId id="261" r:id="rId14"/>
    <p:sldId id="306" r:id="rId15"/>
    <p:sldId id="262" r:id="rId16"/>
    <p:sldId id="313" r:id="rId17"/>
    <p:sldId id="265" r:id="rId18"/>
    <p:sldId id="266" r:id="rId19"/>
    <p:sldId id="272" r:id="rId20"/>
    <p:sldId id="268" r:id="rId21"/>
    <p:sldId id="307" r:id="rId22"/>
    <p:sldId id="308" r:id="rId23"/>
    <p:sldId id="269" r:id="rId24"/>
    <p:sldId id="314" r:id="rId25"/>
    <p:sldId id="311" r:id="rId26"/>
    <p:sldId id="316" r:id="rId27"/>
    <p:sldId id="310" r:id="rId28"/>
    <p:sldId id="317" r:id="rId29"/>
    <p:sldId id="284" r:id="rId30"/>
    <p:sldId id="309" r:id="rId31"/>
    <p:sldId id="283" r:id="rId32"/>
    <p:sldId id="285" r:id="rId33"/>
    <p:sldId id="286" r:id="rId34"/>
    <p:sldId id="289" r:id="rId35"/>
    <p:sldId id="296" r:id="rId36"/>
    <p:sldId id="304" r:id="rId37"/>
    <p:sldId id="297" r:id="rId38"/>
    <p:sldId id="276" r:id="rId39"/>
    <p:sldId id="290" r:id="rId40"/>
    <p:sldId id="295" r:id="rId41"/>
    <p:sldId id="291" r:id="rId42"/>
    <p:sldId id="292" r:id="rId43"/>
    <p:sldId id="319" r:id="rId44"/>
    <p:sldId id="318" r:id="rId45"/>
    <p:sldId id="293" r:id="rId46"/>
    <p:sldId id="277" r:id="rId47"/>
    <p:sldId id="280" r:id="rId48"/>
    <p:sldId id="303" r:id="rId49"/>
    <p:sldId id="32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6" autoAdjust="0"/>
    <p:restoredTop sz="85878"/>
  </p:normalViewPr>
  <p:slideViewPr>
    <p:cSldViewPr snapToGrid="0" snapToObjects="1">
      <p:cViewPr>
        <p:scale>
          <a:sx n="90" d="100"/>
          <a:sy n="90" d="100"/>
        </p:scale>
        <p:origin x="1672" y="1072"/>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FEB253-F8D8-6B43-BB81-1DE353E80BD5}" type="datetimeFigureOut">
              <a:rPr lang="en-US" smtClean="0"/>
              <a:t>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56D02D-B92B-514F-BA46-14E0D5E487A9}" type="slidenum">
              <a:rPr lang="en-US" smtClean="0"/>
              <a:t>‹#›</a:t>
            </a:fld>
            <a:endParaRPr lang="en-US"/>
          </a:p>
        </p:txBody>
      </p:sp>
    </p:spTree>
    <p:extLst>
      <p:ext uri="{BB962C8B-B14F-4D97-AF65-F5344CB8AC3E}">
        <p14:creationId xmlns:p14="http://schemas.microsoft.com/office/powerpoint/2010/main" val="41717569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Geopolitics of Cheap Oil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late 2000s, oil prices seemed poised for a permanent increase. Commentators lamented the end of “cheap oil” and predicted intensifying competition over the world’s dwindling petroleum supplies. However, when oil prices crashed at the end of 2014, the international energy landscape changed dramatically. Suddenly, oil-exporting and importing countries were faced with an oil glut. This talk explains why the price crash occurred and explores its geopolitical implications. In particular, it examines how oil-exporting countries are responding to their growing financial crises and how these responses could impact energy and political security in the United States."</a:t>
            </a:r>
          </a:p>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1</a:t>
            </a:fld>
            <a:endParaRPr lang="en-US"/>
          </a:p>
        </p:txBody>
      </p:sp>
    </p:spTree>
    <p:extLst>
      <p:ext uri="{BB962C8B-B14F-4D97-AF65-F5344CB8AC3E}">
        <p14:creationId xmlns:p14="http://schemas.microsoft.com/office/powerpoint/2010/main" val="45672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I include</a:t>
            </a:r>
            <a:r>
              <a:rPr lang="en-US" baseline="0" dirty="0" smtClean="0"/>
              <a:t> the chart of break even prices.</a:t>
            </a:r>
            <a:endParaRPr lang="en-US" dirty="0" smtClean="0"/>
          </a:p>
          <a:p>
            <a:r>
              <a:rPr lang="en-US" dirty="0" smtClean="0"/>
              <a:t>After this: explain </a:t>
            </a:r>
            <a:r>
              <a:rPr lang="en-US" i="1" dirty="0" smtClean="0"/>
              <a:t>why</a:t>
            </a:r>
            <a:r>
              <a:rPr lang="en-US" i="1" baseline="0" dirty="0" smtClean="0"/>
              <a:t> </a:t>
            </a:r>
            <a:r>
              <a:rPr lang="en-US" i="0" baseline="0" dirty="0" smtClean="0"/>
              <a:t>each of these 2 things could happen.</a:t>
            </a:r>
          </a:p>
          <a:p>
            <a:r>
              <a:rPr lang="en-US" i="0" baseline="0" dirty="0" smtClean="0"/>
              <a:t>Then, consider 1980s as a precedent. Did these 2 things happen?</a:t>
            </a:r>
          </a:p>
          <a:p>
            <a:r>
              <a:rPr lang="en-US" i="0" baseline="0" dirty="0" smtClean="0"/>
              <a:t>Then, look at countries today.</a:t>
            </a:r>
          </a:p>
          <a:p>
            <a:r>
              <a:rPr lang="en-US" i="0" baseline="0" dirty="0" smtClean="0"/>
              <a:t>What about for the US, from a geopolitical perspective?</a:t>
            </a:r>
          </a:p>
        </p:txBody>
      </p:sp>
      <p:sp>
        <p:nvSpPr>
          <p:cNvPr id="4" name="Slide Number Placeholder 3"/>
          <p:cNvSpPr>
            <a:spLocks noGrp="1"/>
          </p:cNvSpPr>
          <p:nvPr>
            <p:ph type="sldNum" sz="quarter" idx="10"/>
          </p:nvPr>
        </p:nvSpPr>
        <p:spPr/>
        <p:txBody>
          <a:bodyPr/>
          <a:lstStyle/>
          <a:p>
            <a:fld id="{E856D02D-B92B-514F-BA46-14E0D5E487A9}" type="slidenum">
              <a:rPr lang="en-US" smtClean="0"/>
              <a:t>21</a:t>
            </a:fld>
            <a:endParaRPr lang="en-US"/>
          </a:p>
        </p:txBody>
      </p:sp>
    </p:spTree>
    <p:extLst>
      <p:ext uri="{BB962C8B-B14F-4D97-AF65-F5344CB8AC3E}">
        <p14:creationId xmlns:p14="http://schemas.microsoft.com/office/powerpoint/2010/main" val="2142214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up reserves during high prices.</a:t>
            </a:r>
          </a:p>
          <a:p>
            <a:r>
              <a:rPr lang="en-US" baseline="0" dirty="0" smtClean="0"/>
              <a:t>In &lt; 2 years, went through $170 billion.</a:t>
            </a:r>
            <a:endParaRPr lang="en-US" dirty="0" smtClean="0"/>
          </a:p>
          <a:p>
            <a:r>
              <a:rPr lang="en-US" dirty="0" smtClean="0"/>
              <a:t>Has probably declined by another</a:t>
            </a:r>
            <a:r>
              <a:rPr lang="en-US" baseline="0" dirty="0" smtClean="0"/>
              <a:t> $30+ billion by now.</a:t>
            </a:r>
          </a:p>
          <a:p>
            <a:r>
              <a:rPr lang="en-US" baseline="0" dirty="0" smtClean="0"/>
              <a:t>Although not down to zero; y axis on left is misleading. </a:t>
            </a:r>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22</a:t>
            </a:fld>
            <a:endParaRPr lang="en-US"/>
          </a:p>
        </p:txBody>
      </p:sp>
    </p:spTree>
    <p:extLst>
      <p:ext uri="{BB962C8B-B14F-4D97-AF65-F5344CB8AC3E}">
        <p14:creationId xmlns:p14="http://schemas.microsoft.com/office/powerpoint/2010/main" val="39644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a:t>
            </a:r>
            <a:r>
              <a:rPr lang="en-US" baseline="0" dirty="0" smtClean="0"/>
              <a:t> </a:t>
            </a:r>
            <a:r>
              <a:rPr lang="en-US" dirty="0" smtClean="0"/>
              <a:t>Jan 2016: Nigeria sought</a:t>
            </a:r>
            <a:r>
              <a:rPr lang="en-US" baseline="0" dirty="0" smtClean="0"/>
              <a:t> $2.5 billion from World Bank, $1 billion for ADB</a:t>
            </a:r>
          </a:p>
          <a:p>
            <a:r>
              <a:rPr lang="en-US" baseline="0" dirty="0" smtClean="0"/>
              <a:t>By Feb 2016, AZE had sought loans</a:t>
            </a:r>
          </a:p>
          <a:p>
            <a:r>
              <a:rPr lang="en-US" baseline="0" dirty="0" smtClean="0"/>
              <a:t>April 2016: SAR seeks $10 billion loan</a:t>
            </a:r>
          </a:p>
          <a:p>
            <a:r>
              <a:rPr lang="en-US" baseline="0" dirty="0" smtClean="0"/>
              <a:t>SAR has also sold bonds, domestically and internationally.</a:t>
            </a:r>
          </a:p>
          <a:p>
            <a:r>
              <a:rPr lang="en-US" baseline="0" dirty="0" smtClean="0"/>
              <a:t>April? 2016: Abu Dhabi does $5 billion bond sale</a:t>
            </a:r>
          </a:p>
          <a:p>
            <a:r>
              <a:rPr lang="en-US" baseline="0" dirty="0" smtClean="0"/>
              <a:t>May 2016: Qatar announces $9 billion bond sale</a:t>
            </a:r>
          </a:p>
          <a:p>
            <a:r>
              <a:rPr lang="en-US" baseline="0" dirty="0" smtClean="0"/>
              <a:t>Jul 2016: KUW announces almost $10 billion bond sale</a:t>
            </a:r>
          </a:p>
          <a:p>
            <a:endParaRPr lang="en-US" baseline="0" dirty="0" smtClean="0"/>
          </a:p>
          <a:p>
            <a:r>
              <a:rPr lang="en-US" baseline="0" dirty="0" smtClean="0"/>
              <a:t>2b) Countries can privatize state-owned industries</a:t>
            </a:r>
          </a:p>
          <a:p>
            <a:r>
              <a:rPr lang="en-US" baseline="0" dirty="0" smtClean="0"/>
              <a:t>SAR is considering selling a 5-10% stake in it’s NOC, Saudi Aramco</a:t>
            </a:r>
          </a:p>
          <a:p>
            <a:r>
              <a:rPr lang="en-US" baseline="0" dirty="0" smtClean="0"/>
              <a:t>Oct 2016: NIG selling 2 presidential jets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2c) Dec 2015: AK considering income tax</a:t>
            </a:r>
          </a:p>
          <a:p>
            <a:r>
              <a:rPr lang="en-US" baseline="0" dirty="0" smtClean="0"/>
              <a:t>Feb 2016: 6 GCC states agreed to implement a VAT [sales tax], starting in 2018</a:t>
            </a:r>
          </a:p>
          <a:p>
            <a:r>
              <a:rPr lang="en-US" baseline="0" dirty="0" smtClean="0"/>
              <a:t>Feb 2016: Dubai introduces hotel occupancy tax</a:t>
            </a:r>
          </a:p>
          <a:p>
            <a:r>
              <a:rPr lang="en-US" baseline="0" dirty="0" smtClean="0"/>
              <a:t>April 2016: SAR considering taxes on energy drinks, sugary drinks, luxury items. Also more taxes on expats.</a:t>
            </a:r>
          </a:p>
          <a:p>
            <a:r>
              <a:rPr lang="en-US" baseline="0" dirty="0" smtClean="0"/>
              <a:t>July 2016: Dubai introduces departure tax on </a:t>
            </a:r>
            <a:r>
              <a:rPr lang="en-US" baseline="0" dirty="0" err="1" smtClean="0"/>
              <a:t>intl</a:t>
            </a:r>
            <a:r>
              <a:rPr lang="en-US" baseline="0" dirty="0" smtClean="0"/>
              <a:t> flights</a:t>
            </a:r>
          </a:p>
          <a:p>
            <a:endParaRPr lang="en-US" baseline="0" dirty="0" smtClean="0"/>
          </a:p>
          <a:p>
            <a:r>
              <a:rPr lang="en-US" baseline="0" dirty="0" smtClean="0"/>
              <a:t>2d) Feb 2016: Dubai increases fees for visa extensions, business licenses, etc.</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2e) Classic example = Dubai: banking </a:t>
            </a:r>
          </a:p>
          <a:p>
            <a:r>
              <a:rPr lang="en-US" baseline="0" dirty="0" smtClean="0"/>
              <a:t>Current example = SAR: minerals, </a:t>
            </a:r>
            <a:r>
              <a:rPr lang="en-US" baseline="0" dirty="0" err="1" smtClean="0"/>
              <a:t>petrochem</a:t>
            </a:r>
            <a:r>
              <a:rPr lang="en-US" baseline="0" dirty="0" smtClean="0"/>
              <a:t>, tourism</a:t>
            </a:r>
          </a:p>
        </p:txBody>
      </p:sp>
      <p:sp>
        <p:nvSpPr>
          <p:cNvPr id="4" name="Slide Number Placeholder 3"/>
          <p:cNvSpPr>
            <a:spLocks noGrp="1"/>
          </p:cNvSpPr>
          <p:nvPr>
            <p:ph type="sldNum" sz="quarter" idx="10"/>
          </p:nvPr>
        </p:nvSpPr>
        <p:spPr/>
        <p:txBody>
          <a:bodyPr/>
          <a:lstStyle/>
          <a:p>
            <a:fld id="{E856D02D-B92B-514F-BA46-14E0D5E487A9}" type="slidenum">
              <a:rPr lang="en-US" smtClean="0"/>
              <a:t>23</a:t>
            </a:fld>
            <a:endParaRPr lang="en-US"/>
          </a:p>
        </p:txBody>
      </p:sp>
    </p:spTree>
    <p:extLst>
      <p:ext uri="{BB962C8B-B14F-4D97-AF65-F5344CB8AC3E}">
        <p14:creationId xmlns:p14="http://schemas.microsoft.com/office/powerpoint/2010/main" val="194867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3ai) Feb 2016: VEN increased fuel prices by 1300%, up to 38 cents/gallon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Aug 2016: KUW announces up to 80% increase in gasoline prices. Was the LAST Gulf country to cut subsidies; </a:t>
            </a:r>
            <a:r>
              <a:rPr lang="en-US" sz="1200" kern="1200" dirty="0" smtClean="0">
                <a:solidFill>
                  <a:schemeClr val="tx1"/>
                </a:solidFill>
                <a:effectLst/>
                <a:latin typeface="+mn-lt"/>
                <a:ea typeface="+mn-ea"/>
                <a:cs typeface="+mn-cs"/>
              </a:rPr>
              <a:t>Bahrain, Oman, Qatar, Saudi Arabia and the United Arab Emirates already had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Jan 2017: this month, MEX plans to increase fuel prices by up to 20%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3aii) April 2016: KUW increases</a:t>
            </a:r>
            <a:r>
              <a:rPr lang="en-US" baseline="0" dirty="0" smtClean="0"/>
              <a:t> prices of electricity and water for businesses and expats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Oct 2016: Oman will increase charges</a:t>
            </a:r>
            <a:r>
              <a:rPr lang="en-US" baseline="0" dirty="0" smtClean="0"/>
              <a:t> for some </a:t>
            </a:r>
            <a:r>
              <a:rPr lang="en-US" dirty="0" smtClean="0"/>
              <a:t>big consumers</a:t>
            </a:r>
            <a:r>
              <a:rPr lang="en-US" baseline="0" dirty="0" smtClean="0"/>
              <a:t> for electricity. SAR and UAE have also increase utility rates</a:t>
            </a:r>
            <a:endParaRPr lang="en-US" dirty="0" smtClean="0"/>
          </a:p>
          <a:p>
            <a:endParaRPr lang="en-US" dirty="0" smtClean="0"/>
          </a:p>
          <a:p>
            <a:r>
              <a:rPr lang="en-US" dirty="0" smtClean="0"/>
              <a:t>3bi) Has been happening in SAR</a:t>
            </a:r>
          </a:p>
          <a:p>
            <a:endParaRPr lang="en-US" dirty="0" smtClean="0"/>
          </a:p>
          <a:p>
            <a:r>
              <a:rPr lang="en-US" dirty="0" smtClean="0"/>
              <a:t>3bii) Has been happening in SAR. As part</a:t>
            </a:r>
            <a:r>
              <a:rPr lang="en-US" baseline="0" dirty="0" smtClean="0"/>
              <a:t> of Vision 2030, want to clamp down public sector salaries.</a:t>
            </a:r>
          </a:p>
          <a:p>
            <a:r>
              <a:rPr lang="en-US" baseline="0" dirty="0" smtClean="0"/>
              <a:t>[although, SAR also doled out big bonuses in late June</a:t>
            </a:r>
            <a:r>
              <a:rPr lang="is-IS" baseline="0" dirty="0" smtClean="0"/>
              <a:t>…]</a:t>
            </a:r>
            <a:endParaRPr lang="en-US" dirty="0" smtClean="0"/>
          </a:p>
        </p:txBody>
      </p:sp>
      <p:sp>
        <p:nvSpPr>
          <p:cNvPr id="4" name="Slide Number Placeholder 3"/>
          <p:cNvSpPr>
            <a:spLocks noGrp="1"/>
          </p:cNvSpPr>
          <p:nvPr>
            <p:ph type="sldNum" sz="quarter" idx="10"/>
          </p:nvPr>
        </p:nvSpPr>
        <p:spPr/>
        <p:txBody>
          <a:bodyPr/>
          <a:lstStyle/>
          <a:p>
            <a:fld id="{E856D02D-B92B-514F-BA46-14E0D5E487A9}" type="slidenum">
              <a:rPr lang="en-US" smtClean="0"/>
              <a:t>24</a:t>
            </a:fld>
            <a:endParaRPr lang="en-US"/>
          </a:p>
        </p:txBody>
      </p:sp>
    </p:spTree>
    <p:extLst>
      <p:ext uri="{BB962C8B-B14F-4D97-AF65-F5344CB8AC3E}">
        <p14:creationId xmlns:p14="http://schemas.microsoft.com/office/powerpoint/2010/main" val="101226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E856D02D-B92B-514F-BA46-14E0D5E487A9}" type="slidenum">
              <a:rPr lang="en-US" smtClean="0"/>
              <a:t>26</a:t>
            </a:fld>
            <a:endParaRPr lang="en-US"/>
          </a:p>
        </p:txBody>
      </p:sp>
    </p:spTree>
    <p:extLst>
      <p:ext uri="{BB962C8B-B14F-4D97-AF65-F5344CB8AC3E}">
        <p14:creationId xmlns:p14="http://schemas.microsoft.com/office/powerpoint/2010/main" val="103508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E856D02D-B92B-514F-BA46-14E0D5E487A9}" type="slidenum">
              <a:rPr lang="en-US" smtClean="0"/>
              <a:t>27</a:t>
            </a:fld>
            <a:endParaRPr lang="en-US"/>
          </a:p>
        </p:txBody>
      </p:sp>
    </p:spTree>
    <p:extLst>
      <p:ext uri="{BB962C8B-B14F-4D97-AF65-F5344CB8AC3E}">
        <p14:creationId xmlns:p14="http://schemas.microsoft.com/office/powerpoint/2010/main" val="198194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Was already facing tough economic conditions before price collapse.</a:t>
            </a:r>
          </a:p>
          <a:p>
            <a:r>
              <a:rPr lang="en-US" i="0" baseline="0" dirty="0" smtClean="0"/>
              <a:t>Chavez (until 2013) and successor Maduro overspent.</a:t>
            </a:r>
          </a:p>
          <a:p>
            <a:r>
              <a:rPr lang="en-US" i="0" baseline="0" dirty="0" smtClean="0"/>
              <a:t>Also, didn’t let </a:t>
            </a:r>
            <a:r>
              <a:rPr lang="en-US" i="0" baseline="0" dirty="0" err="1" smtClean="0"/>
              <a:t>PdVSA</a:t>
            </a:r>
            <a:r>
              <a:rPr lang="en-US" i="0" baseline="0" dirty="0" smtClean="0"/>
              <a:t> reinvest, so production dropped. Has fallen </a:t>
            </a:r>
            <a:r>
              <a:rPr lang="en-US" dirty="0" smtClean="0"/>
              <a:t>by 450,000 barrels a day from its 2014 level of 2.7m barrels. </a:t>
            </a:r>
            <a:endParaRPr lang="en-US" i="0" baseline="0" dirty="0" smtClean="0"/>
          </a:p>
          <a:p>
            <a:r>
              <a:rPr lang="en-US" i="0" baseline="0" dirty="0" smtClean="0"/>
              <a:t>Plus, state was victim of classic Dutch disease. Domestic production of other goods dropped dramatically.</a:t>
            </a:r>
          </a:p>
          <a:p>
            <a:r>
              <a:rPr lang="en-US" i="0" baseline="0" dirty="0" smtClean="0"/>
              <a:t>Plus, with state subsidizing things like </a:t>
            </a:r>
            <a:r>
              <a:rPr lang="en-US" dirty="0" smtClean="0"/>
              <a:t>rice, sugar, toilet paper, sanitary towels and medicine—and also cars, homes, DVD</a:t>
            </a:r>
            <a:r>
              <a:rPr lang="en-US" baseline="0" dirty="0" smtClean="0"/>
              <a:t> players.. (and setting low prices for producers), there was no incentive to grow/produce them.</a:t>
            </a:r>
            <a:endParaRPr lang="en-US" i="0" baseline="0" dirty="0" smtClean="0"/>
          </a:p>
          <a:p>
            <a:r>
              <a:rPr lang="en-US" i="0" baseline="0" dirty="0" smtClean="0"/>
              <a:t>When oil price dropped, state could no longer afford sufficient imports.</a:t>
            </a:r>
          </a:p>
          <a:p>
            <a:r>
              <a:rPr lang="en-US" i="0" baseline="0" dirty="0" smtClean="0"/>
              <a:t>People face shortages of the most basic goods, incl. food and medicine.</a:t>
            </a:r>
          </a:p>
          <a:p>
            <a:r>
              <a:rPr lang="en-US" i="0" baseline="0" dirty="0" smtClean="0"/>
              <a:t>Massive inflation: over 500% last year alone</a:t>
            </a:r>
          </a:p>
          <a:p>
            <a:r>
              <a:rPr lang="en-US" i="0" baseline="0" dirty="0" smtClean="0"/>
              <a:t>Looting, food riots, rallies against the </a:t>
            </a:r>
            <a:r>
              <a:rPr lang="en-US" i="0" baseline="0" dirty="0" err="1" smtClean="0"/>
              <a:t>govt</a:t>
            </a:r>
            <a:r>
              <a:rPr lang="en-US" i="0" baseline="0" dirty="0" smtClean="0"/>
              <a:t> (Oct)</a:t>
            </a:r>
          </a:p>
          <a:p>
            <a:r>
              <a:rPr lang="en-US" i="0" baseline="0" dirty="0" smtClean="0"/>
              <a:t>Government has sustained itself with loans from China, denominated in oil.</a:t>
            </a:r>
          </a:p>
          <a:p>
            <a:r>
              <a:rPr lang="en-US" i="0" baseline="0" dirty="0" smtClean="0"/>
              <a:t>And, by becoming increasingly authoritarian, preventing popular referendum last fall.</a:t>
            </a:r>
          </a:p>
          <a:p>
            <a:r>
              <a:rPr lang="en-US" i="0" baseline="0" dirty="0" smtClean="0"/>
              <a:t>But, the situation is disastrous and it seems like just a matter of time. But, it has seemed that way for the last year, and Maduro is still hanging on.</a:t>
            </a:r>
          </a:p>
          <a:p>
            <a:r>
              <a:rPr lang="en-US" i="0" baseline="0" dirty="0" smtClean="0"/>
              <a:t>Still, this is a case where the drop in oil revenue is causing (or, rather, exacerbating) serious domestic instability.</a:t>
            </a:r>
          </a:p>
        </p:txBody>
      </p:sp>
      <p:sp>
        <p:nvSpPr>
          <p:cNvPr id="4" name="Slide Number Placeholder 3"/>
          <p:cNvSpPr>
            <a:spLocks noGrp="1"/>
          </p:cNvSpPr>
          <p:nvPr>
            <p:ph type="sldNum" sz="quarter" idx="10"/>
          </p:nvPr>
        </p:nvSpPr>
        <p:spPr/>
        <p:txBody>
          <a:bodyPr/>
          <a:lstStyle/>
          <a:p>
            <a:fld id="{E856D02D-B92B-514F-BA46-14E0D5E487A9}" type="slidenum">
              <a:rPr lang="en-US" smtClean="0"/>
              <a:t>28</a:t>
            </a:fld>
            <a:endParaRPr lang="en-US"/>
          </a:p>
        </p:txBody>
      </p:sp>
    </p:spTree>
    <p:extLst>
      <p:ext uri="{BB962C8B-B14F-4D97-AF65-F5344CB8AC3E}">
        <p14:creationId xmlns:p14="http://schemas.microsoft.com/office/powerpoint/2010/main" val="103508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need to replace photo, figure out what</a:t>
            </a:r>
            <a:r>
              <a:rPr lang="en-US" baseline="0" dirty="0" smtClean="0"/>
              <a:t> my story is/what’s happening now.</a:t>
            </a:r>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29</a:t>
            </a:fld>
            <a:endParaRPr lang="en-US"/>
          </a:p>
        </p:txBody>
      </p:sp>
    </p:spTree>
    <p:extLst>
      <p:ext uri="{BB962C8B-B14F-4D97-AF65-F5344CB8AC3E}">
        <p14:creationId xmlns:p14="http://schemas.microsoft.com/office/powerpoint/2010/main" val="193887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smtClean="0"/>
          </a:p>
        </p:txBody>
      </p:sp>
      <p:sp>
        <p:nvSpPr>
          <p:cNvPr id="4" name="Slide Number Placeholder 3"/>
          <p:cNvSpPr>
            <a:spLocks noGrp="1"/>
          </p:cNvSpPr>
          <p:nvPr>
            <p:ph type="sldNum" sz="quarter" idx="10"/>
          </p:nvPr>
        </p:nvSpPr>
        <p:spPr/>
        <p:txBody>
          <a:bodyPr/>
          <a:lstStyle/>
          <a:p>
            <a:fld id="{E856D02D-B92B-514F-BA46-14E0D5E487A9}" type="slidenum">
              <a:rPr lang="en-US" smtClean="0"/>
              <a:t>33</a:t>
            </a:fld>
            <a:endParaRPr lang="en-US"/>
          </a:p>
        </p:txBody>
      </p:sp>
    </p:spTree>
    <p:extLst>
      <p:ext uri="{BB962C8B-B14F-4D97-AF65-F5344CB8AC3E}">
        <p14:creationId xmlns:p14="http://schemas.microsoft.com/office/powerpoint/2010/main" val="103508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38</a:t>
            </a:fld>
            <a:endParaRPr lang="en-US"/>
          </a:p>
        </p:txBody>
      </p:sp>
    </p:spTree>
    <p:extLst>
      <p:ext uri="{BB962C8B-B14F-4D97-AF65-F5344CB8AC3E}">
        <p14:creationId xmlns:p14="http://schemas.microsoft.com/office/powerpoint/2010/main" val="402837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Overall</a:t>
            </a:r>
            <a:r>
              <a:rPr lang="en-US" b="1" baseline="0" dirty="0" smtClean="0"/>
              <a:t> takeaway: the economic effects of cheap oil are likely to be more pronounced than the geopolitical effects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3</a:t>
            </a:fld>
            <a:endParaRPr lang="en-US"/>
          </a:p>
        </p:txBody>
      </p:sp>
    </p:spTree>
    <p:extLst>
      <p:ext uri="{BB962C8B-B14F-4D97-AF65-F5344CB8AC3E}">
        <p14:creationId xmlns:p14="http://schemas.microsoft.com/office/powerpoint/2010/main" val="135204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39</a:t>
            </a:fld>
            <a:endParaRPr lang="en-US"/>
          </a:p>
        </p:txBody>
      </p:sp>
    </p:spTree>
    <p:extLst>
      <p:ext uri="{BB962C8B-B14F-4D97-AF65-F5344CB8AC3E}">
        <p14:creationId xmlns:p14="http://schemas.microsoft.com/office/powerpoint/2010/main" val="3976801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41</a:t>
            </a:fld>
            <a:endParaRPr lang="en-US"/>
          </a:p>
        </p:txBody>
      </p:sp>
    </p:spTree>
    <p:extLst>
      <p:ext uri="{BB962C8B-B14F-4D97-AF65-F5344CB8AC3E}">
        <p14:creationId xmlns:p14="http://schemas.microsoft.com/office/powerpoint/2010/main" val="115682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Overall</a:t>
            </a:r>
            <a:r>
              <a:rPr lang="en-US" b="1" baseline="0" dirty="0" smtClean="0"/>
              <a:t> takeaway: the economic effects of cheap oil are likely to be more pronounced than the geopolitical effects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4</a:t>
            </a:fld>
            <a:endParaRPr lang="en-US"/>
          </a:p>
        </p:txBody>
      </p:sp>
    </p:spTree>
    <p:extLst>
      <p:ext uri="{BB962C8B-B14F-4D97-AF65-F5344CB8AC3E}">
        <p14:creationId xmlns:p14="http://schemas.microsoft.com/office/powerpoint/2010/main" val="6179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Replace/update</a:t>
            </a:r>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7</a:t>
            </a:fld>
            <a:endParaRPr lang="en-US"/>
          </a:p>
        </p:txBody>
      </p:sp>
    </p:spTree>
    <p:extLst>
      <p:ext uri="{BB962C8B-B14F-4D97-AF65-F5344CB8AC3E}">
        <p14:creationId xmlns:p14="http://schemas.microsoft.com/office/powerpoint/2010/main" val="149799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Millions of </a:t>
            </a:r>
            <a:r>
              <a:rPr lang="en-US" dirty="0" err="1" smtClean="0"/>
              <a:t>boe</a:t>
            </a:r>
            <a:r>
              <a:rPr lang="en-US" dirty="0" smtClean="0"/>
              <a:t>/day</a:t>
            </a:r>
          </a:p>
        </p:txBody>
      </p:sp>
      <p:sp>
        <p:nvSpPr>
          <p:cNvPr id="4" name="Slide Number Placeholder 3"/>
          <p:cNvSpPr>
            <a:spLocks noGrp="1"/>
          </p:cNvSpPr>
          <p:nvPr>
            <p:ph type="sldNum" sz="quarter" idx="10"/>
          </p:nvPr>
        </p:nvSpPr>
        <p:spPr/>
        <p:txBody>
          <a:bodyPr/>
          <a:lstStyle/>
          <a:p>
            <a:fld id="{E856D02D-B92B-514F-BA46-14E0D5E487A9}" type="slidenum">
              <a:rPr lang="en-US" smtClean="0"/>
              <a:t>8</a:t>
            </a:fld>
            <a:endParaRPr lang="en-US"/>
          </a:p>
        </p:txBody>
      </p:sp>
    </p:spTree>
    <p:extLst>
      <p:ext uri="{BB962C8B-B14F-4D97-AF65-F5344CB8AC3E}">
        <p14:creationId xmlns:p14="http://schemas.microsoft.com/office/powerpoint/2010/main" val="3153617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Swap out? What was I doing with this slide?</a:t>
            </a:r>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12</a:t>
            </a:fld>
            <a:endParaRPr lang="en-US"/>
          </a:p>
        </p:txBody>
      </p:sp>
    </p:spTree>
    <p:extLst>
      <p:ext uri="{BB962C8B-B14F-4D97-AF65-F5344CB8AC3E}">
        <p14:creationId xmlns:p14="http://schemas.microsoft.com/office/powerpoint/2010/main" val="72592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6D02D-B92B-514F-BA46-14E0D5E487A9}" type="slidenum">
              <a:rPr lang="en-US" smtClean="0"/>
              <a:t>18</a:t>
            </a:fld>
            <a:endParaRPr lang="en-US"/>
          </a:p>
        </p:txBody>
      </p:sp>
    </p:spTree>
    <p:extLst>
      <p:ext uri="{BB962C8B-B14F-4D97-AF65-F5344CB8AC3E}">
        <p14:creationId xmlns:p14="http://schemas.microsoft.com/office/powerpoint/2010/main" val="147556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I include</a:t>
            </a:r>
            <a:r>
              <a:rPr lang="en-US" baseline="0" dirty="0" smtClean="0"/>
              <a:t> the chart of break even prices.</a:t>
            </a:r>
            <a:endParaRPr lang="en-US" dirty="0" smtClean="0"/>
          </a:p>
          <a:p>
            <a:r>
              <a:rPr lang="en-US" dirty="0" smtClean="0"/>
              <a:t>After this: explain </a:t>
            </a:r>
            <a:r>
              <a:rPr lang="en-US" i="1" dirty="0" smtClean="0"/>
              <a:t>why</a:t>
            </a:r>
            <a:r>
              <a:rPr lang="en-US" i="1" baseline="0" dirty="0" smtClean="0"/>
              <a:t> </a:t>
            </a:r>
            <a:r>
              <a:rPr lang="en-US" i="0" baseline="0" dirty="0" smtClean="0"/>
              <a:t>each of these 2 things could happen.</a:t>
            </a:r>
          </a:p>
          <a:p>
            <a:r>
              <a:rPr lang="en-US" i="0" baseline="0" dirty="0" smtClean="0"/>
              <a:t>Then, consider 1980s as a precedent. Did these 2 things happen?</a:t>
            </a:r>
          </a:p>
          <a:p>
            <a:r>
              <a:rPr lang="en-US" i="0" baseline="0" dirty="0" smtClean="0"/>
              <a:t>Then, look at countries today.</a:t>
            </a:r>
          </a:p>
          <a:p>
            <a:r>
              <a:rPr lang="en-US" i="0" baseline="0" dirty="0" smtClean="0"/>
              <a:t>What about for the US, from a geopolitical perspective?</a:t>
            </a:r>
          </a:p>
        </p:txBody>
      </p:sp>
      <p:sp>
        <p:nvSpPr>
          <p:cNvPr id="4" name="Slide Number Placeholder 3"/>
          <p:cNvSpPr>
            <a:spLocks noGrp="1"/>
          </p:cNvSpPr>
          <p:nvPr>
            <p:ph type="sldNum" sz="quarter" idx="10"/>
          </p:nvPr>
        </p:nvSpPr>
        <p:spPr/>
        <p:txBody>
          <a:bodyPr/>
          <a:lstStyle/>
          <a:p>
            <a:fld id="{E856D02D-B92B-514F-BA46-14E0D5E487A9}" type="slidenum">
              <a:rPr lang="en-US" smtClean="0"/>
              <a:t>19</a:t>
            </a:fld>
            <a:endParaRPr lang="en-US"/>
          </a:p>
        </p:txBody>
      </p:sp>
    </p:spTree>
    <p:extLst>
      <p:ext uri="{BB962C8B-B14F-4D97-AF65-F5344CB8AC3E}">
        <p14:creationId xmlns:p14="http://schemas.microsoft.com/office/powerpoint/2010/main" val="31647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I include</a:t>
            </a:r>
            <a:r>
              <a:rPr lang="en-US" baseline="0" dirty="0" smtClean="0"/>
              <a:t> the chart of break even prices.</a:t>
            </a:r>
            <a:endParaRPr lang="en-US" dirty="0" smtClean="0"/>
          </a:p>
          <a:p>
            <a:r>
              <a:rPr lang="en-US" dirty="0" smtClean="0"/>
              <a:t>After this: explain </a:t>
            </a:r>
            <a:r>
              <a:rPr lang="en-US" i="1" dirty="0" smtClean="0"/>
              <a:t>why</a:t>
            </a:r>
            <a:r>
              <a:rPr lang="en-US" i="1" baseline="0" dirty="0" smtClean="0"/>
              <a:t> </a:t>
            </a:r>
            <a:r>
              <a:rPr lang="en-US" i="0" baseline="0" dirty="0" smtClean="0"/>
              <a:t>each of these 2 things could happen.</a:t>
            </a:r>
          </a:p>
          <a:p>
            <a:r>
              <a:rPr lang="en-US" i="0" baseline="0" dirty="0" smtClean="0"/>
              <a:t>Then, consider 1980s as a precedent. Did these 2 things happen?</a:t>
            </a:r>
          </a:p>
          <a:p>
            <a:r>
              <a:rPr lang="en-US" i="0" baseline="0" dirty="0" smtClean="0"/>
              <a:t>Then, look at countries today.</a:t>
            </a:r>
          </a:p>
          <a:p>
            <a:r>
              <a:rPr lang="en-US" i="0" baseline="0" dirty="0" smtClean="0"/>
              <a:t>What about for the US, from a geopolitical perspective?</a:t>
            </a:r>
          </a:p>
        </p:txBody>
      </p:sp>
      <p:sp>
        <p:nvSpPr>
          <p:cNvPr id="4" name="Slide Number Placeholder 3"/>
          <p:cNvSpPr>
            <a:spLocks noGrp="1"/>
          </p:cNvSpPr>
          <p:nvPr>
            <p:ph type="sldNum" sz="quarter" idx="10"/>
          </p:nvPr>
        </p:nvSpPr>
        <p:spPr/>
        <p:txBody>
          <a:bodyPr/>
          <a:lstStyle/>
          <a:p>
            <a:fld id="{E856D02D-B92B-514F-BA46-14E0D5E487A9}" type="slidenum">
              <a:rPr lang="en-US" smtClean="0"/>
              <a:t>20</a:t>
            </a:fld>
            <a:endParaRPr lang="en-US"/>
          </a:p>
        </p:txBody>
      </p:sp>
    </p:spTree>
    <p:extLst>
      <p:ext uri="{BB962C8B-B14F-4D97-AF65-F5344CB8AC3E}">
        <p14:creationId xmlns:p14="http://schemas.microsoft.com/office/powerpoint/2010/main" val="103508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1144" y="2830703"/>
            <a:ext cx="7772400" cy="1470025"/>
          </a:xfrm>
        </p:spPr>
        <p:txBody>
          <a:bodyPr/>
          <a:lstStyle/>
          <a:p>
            <a:r>
              <a:rPr lang="en-US" dirty="0" smtClean="0"/>
              <a:t>The Geopolitics of Cheap Oil</a:t>
            </a:r>
            <a:endParaRPr lang="en-US" dirty="0"/>
          </a:p>
        </p:txBody>
      </p:sp>
      <p:sp>
        <p:nvSpPr>
          <p:cNvPr id="3" name="Subtitle 2"/>
          <p:cNvSpPr>
            <a:spLocks noGrp="1"/>
          </p:cNvSpPr>
          <p:nvPr>
            <p:ph type="subTitle" idx="1"/>
          </p:nvPr>
        </p:nvSpPr>
        <p:spPr>
          <a:xfrm>
            <a:off x="1371600" y="4300728"/>
            <a:ext cx="6400800" cy="1752600"/>
          </a:xfrm>
        </p:spPr>
        <p:txBody>
          <a:bodyPr>
            <a:normAutofit fontScale="85000" lnSpcReduction="20000"/>
          </a:bodyPr>
          <a:lstStyle/>
          <a:p>
            <a:r>
              <a:rPr lang="en-US" dirty="0" smtClean="0">
                <a:latin typeface="+mj-lt"/>
              </a:rPr>
              <a:t>6 January 2017</a:t>
            </a:r>
          </a:p>
          <a:p>
            <a:endParaRPr lang="en-US" dirty="0">
              <a:latin typeface="+mj-lt"/>
            </a:endParaRPr>
          </a:p>
          <a:p>
            <a:r>
              <a:rPr lang="en-US" dirty="0" smtClean="0">
                <a:latin typeface="+mj-lt"/>
              </a:rPr>
              <a:t>Emily </a:t>
            </a:r>
            <a:r>
              <a:rPr lang="en-US" dirty="0" err="1" smtClean="0">
                <a:latin typeface="+mj-lt"/>
              </a:rPr>
              <a:t>Meierding</a:t>
            </a:r>
            <a:r>
              <a:rPr lang="en-US" dirty="0" smtClean="0">
                <a:latin typeface="+mj-lt"/>
              </a:rPr>
              <a:t>, Ph.D.</a:t>
            </a:r>
          </a:p>
          <a:p>
            <a:r>
              <a:rPr lang="en-US" dirty="0" smtClean="0">
                <a:latin typeface="+mj-lt"/>
              </a:rPr>
              <a:t>Naval Postgraduate School</a:t>
            </a:r>
          </a:p>
          <a:p>
            <a:endParaRPr lang="en-US" dirty="0" smtClean="0"/>
          </a:p>
        </p:txBody>
      </p:sp>
      <p:pic>
        <p:nvPicPr>
          <p:cNvPr id="4" name="Picture 3"/>
          <p:cNvPicPr>
            <a:picLocks noChangeAspect="1"/>
          </p:cNvPicPr>
          <p:nvPr/>
        </p:nvPicPr>
        <p:blipFill>
          <a:blip r:embed="rId3"/>
          <a:stretch>
            <a:fillRect/>
          </a:stretch>
        </p:blipFill>
        <p:spPr>
          <a:xfrm>
            <a:off x="2344957" y="381533"/>
            <a:ext cx="4624774" cy="2603864"/>
          </a:xfrm>
          <a:prstGeom prst="rect">
            <a:avLst/>
          </a:prstGeom>
        </p:spPr>
      </p:pic>
    </p:spTree>
    <p:extLst>
      <p:ext uri="{BB962C8B-B14F-4D97-AF65-F5344CB8AC3E}">
        <p14:creationId xmlns:p14="http://schemas.microsoft.com/office/powerpoint/2010/main" val="343036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ntent.barchart.com/genericapi/cache/205f48f392b9d401b7c1a2fc80ab3e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810" y="1527366"/>
            <a:ext cx="4286250" cy="3019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Price Crash</a:t>
            </a:r>
            <a:endParaRPr lang="en-US" dirty="0"/>
          </a:p>
        </p:txBody>
      </p:sp>
      <p:sp>
        <p:nvSpPr>
          <p:cNvPr id="4" name="Line Callout 1 3"/>
          <p:cNvSpPr/>
          <p:nvPr/>
        </p:nvSpPr>
        <p:spPr>
          <a:xfrm>
            <a:off x="326571" y="3374571"/>
            <a:ext cx="1935239" cy="1390953"/>
          </a:xfrm>
          <a:prstGeom prst="borderCallout1">
            <a:avLst>
              <a:gd name="adj1" fmla="val -1069"/>
              <a:gd name="adj2" fmla="val 50490"/>
              <a:gd name="adj3" fmla="val -84060"/>
              <a:gd name="adj4" fmla="val 155050"/>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Summer 2014: Libyan exports rebound; IS advance halts</a:t>
            </a:r>
            <a:endParaRPr lang="en-US" dirty="0">
              <a:solidFill>
                <a:srgbClr val="000000"/>
              </a:solidFill>
            </a:endParaRPr>
          </a:p>
        </p:txBody>
      </p:sp>
      <p:sp>
        <p:nvSpPr>
          <p:cNvPr id="10" name="Line Callout 1 9"/>
          <p:cNvSpPr/>
          <p:nvPr/>
        </p:nvSpPr>
        <p:spPr>
          <a:xfrm>
            <a:off x="903828" y="5134637"/>
            <a:ext cx="1935239" cy="1342572"/>
          </a:xfrm>
          <a:prstGeom prst="borderCallout1">
            <a:avLst>
              <a:gd name="adj1" fmla="val -1069"/>
              <a:gd name="adj2" fmla="val 50490"/>
              <a:gd name="adj3" fmla="val -120869"/>
              <a:gd name="adj4" fmla="val 150060"/>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November 2014:</a:t>
            </a:r>
          </a:p>
          <a:p>
            <a:pPr algn="ctr"/>
            <a:r>
              <a:rPr lang="en-US" dirty="0" smtClean="0">
                <a:solidFill>
                  <a:schemeClr val="tx1"/>
                </a:solidFill>
              </a:rPr>
              <a:t>OPEC meets, does not cut production</a:t>
            </a:r>
            <a:endParaRPr lang="en-US" dirty="0">
              <a:solidFill>
                <a:schemeClr val="tx1"/>
              </a:solidFill>
            </a:endParaRPr>
          </a:p>
        </p:txBody>
      </p:sp>
      <p:sp>
        <p:nvSpPr>
          <p:cNvPr id="11" name="Line Callout 1 10"/>
          <p:cNvSpPr/>
          <p:nvPr/>
        </p:nvSpPr>
        <p:spPr>
          <a:xfrm>
            <a:off x="3437315" y="5136442"/>
            <a:ext cx="1935239" cy="874214"/>
          </a:xfrm>
          <a:prstGeom prst="borderCallout1">
            <a:avLst>
              <a:gd name="adj1" fmla="val -1069"/>
              <a:gd name="adj2" fmla="val 50490"/>
              <a:gd name="adj3" fmla="val -170834"/>
              <a:gd name="adj4" fmla="val 57660"/>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July 2015:</a:t>
            </a:r>
          </a:p>
          <a:p>
            <a:pPr algn="ctr"/>
            <a:r>
              <a:rPr lang="en-US" dirty="0" smtClean="0">
                <a:solidFill>
                  <a:srgbClr val="000000"/>
                </a:solidFill>
              </a:rPr>
              <a:t>Iran nuclear deal</a:t>
            </a:r>
            <a:endParaRPr lang="en-US" dirty="0">
              <a:solidFill>
                <a:srgbClr val="000000"/>
              </a:solidFill>
            </a:endParaRPr>
          </a:p>
        </p:txBody>
      </p:sp>
      <p:sp>
        <p:nvSpPr>
          <p:cNvPr id="8" name="Line Callout 1 7"/>
          <p:cNvSpPr/>
          <p:nvPr/>
        </p:nvSpPr>
        <p:spPr>
          <a:xfrm>
            <a:off x="5970802" y="5134638"/>
            <a:ext cx="2587982" cy="1342572"/>
          </a:xfrm>
          <a:prstGeom prst="borderCallout1">
            <a:avLst>
              <a:gd name="adj1" fmla="val -1069"/>
              <a:gd name="adj2" fmla="val 50490"/>
              <a:gd name="adj3" fmla="val -120011"/>
              <a:gd name="adj4" fmla="val 2070"/>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November 2016:</a:t>
            </a:r>
          </a:p>
          <a:p>
            <a:pPr algn="ctr"/>
            <a:r>
              <a:rPr lang="en-US" dirty="0" smtClean="0">
                <a:solidFill>
                  <a:srgbClr val="000000"/>
                </a:solidFill>
              </a:rPr>
              <a:t>OPEC and non-OPEC countries agree to </a:t>
            </a:r>
            <a:r>
              <a:rPr lang="en-US" dirty="0">
                <a:solidFill>
                  <a:srgbClr val="000000"/>
                </a:solidFill>
              </a:rPr>
              <a:t>cut </a:t>
            </a:r>
            <a:r>
              <a:rPr lang="en-US" dirty="0" smtClean="0">
                <a:solidFill>
                  <a:srgbClr val="000000"/>
                </a:solidFill>
              </a:rPr>
              <a:t>production</a:t>
            </a:r>
          </a:p>
        </p:txBody>
      </p:sp>
    </p:spTree>
    <p:extLst>
      <p:ext uri="{BB962C8B-B14F-4D97-AF65-F5344CB8AC3E}">
        <p14:creationId xmlns:p14="http://schemas.microsoft.com/office/powerpoint/2010/main" val="4056412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Price Revival?</a:t>
            </a:r>
            <a:endParaRPr lang="en-US" dirty="0"/>
          </a:p>
        </p:txBody>
      </p:sp>
      <p:sp>
        <p:nvSpPr>
          <p:cNvPr id="3" name="Content Placeholder 2"/>
          <p:cNvSpPr>
            <a:spLocks noGrp="1"/>
          </p:cNvSpPr>
          <p:nvPr>
            <p:ph idx="1"/>
          </p:nvPr>
        </p:nvSpPr>
        <p:spPr>
          <a:xfrm>
            <a:off x="457200" y="1600200"/>
            <a:ext cx="8479536" cy="5027990"/>
          </a:xfrm>
        </p:spPr>
        <p:txBody>
          <a:bodyPr>
            <a:normAutofit/>
          </a:bodyPr>
          <a:lstStyle/>
          <a:p>
            <a:pPr marL="0" indent="0">
              <a:buNone/>
            </a:pPr>
            <a:r>
              <a:rPr lang="en-US" dirty="0" smtClean="0">
                <a:latin typeface="+mj-lt"/>
              </a:rPr>
              <a:t>Prices have rebounded from their low point ($30-$35/barrel) in early 2016.</a:t>
            </a:r>
          </a:p>
          <a:p>
            <a:pPr marL="0" indent="0">
              <a:buNone/>
            </a:pPr>
            <a:endParaRPr lang="en-US" sz="1200" dirty="0">
              <a:latin typeface="+mj-lt"/>
            </a:endParaRPr>
          </a:p>
          <a:p>
            <a:pPr marL="0" indent="0">
              <a:buNone/>
            </a:pPr>
            <a:r>
              <a:rPr lang="en-US" dirty="0" smtClean="0">
                <a:latin typeface="+mj-lt"/>
              </a:rPr>
              <a:t>But, prices are expected to stay low (&lt; $60/barrel</a:t>
            </a:r>
            <a:r>
              <a:rPr lang="en-US" dirty="0" smtClean="0">
                <a:latin typeface="+mj-lt"/>
              </a:rPr>
              <a:t>)</a:t>
            </a:r>
            <a:endParaRPr lang="en-US" sz="1200" dirty="0" smtClean="0">
              <a:latin typeface="+mj-lt"/>
            </a:endParaRPr>
          </a:p>
          <a:p>
            <a:pPr marL="0" indent="0">
              <a:buNone/>
            </a:pPr>
            <a:r>
              <a:rPr lang="en-US" dirty="0" smtClean="0">
                <a:latin typeface="+mj-lt"/>
              </a:rPr>
              <a:t>Reasons:</a:t>
            </a:r>
            <a:endParaRPr lang="en-US" dirty="0" smtClean="0">
              <a:latin typeface="+mj-lt"/>
            </a:endParaRPr>
          </a:p>
          <a:p>
            <a:r>
              <a:rPr lang="en-US" sz="2800" dirty="0" smtClean="0">
                <a:latin typeface="+mj-lt"/>
              </a:rPr>
              <a:t>Tepid global </a:t>
            </a:r>
            <a:r>
              <a:rPr lang="en-US" sz="2800" dirty="0" smtClean="0">
                <a:latin typeface="+mj-lt"/>
              </a:rPr>
              <a:t>demand</a:t>
            </a:r>
          </a:p>
          <a:p>
            <a:r>
              <a:rPr lang="en-US" sz="2800" dirty="0" smtClean="0">
                <a:latin typeface="+mj-lt"/>
              </a:rPr>
              <a:t>Cooperation among oil </a:t>
            </a:r>
            <a:r>
              <a:rPr lang="en-US" sz="2800" dirty="0" smtClean="0">
                <a:latin typeface="+mj-lt"/>
              </a:rPr>
              <a:t>producers is uncertain</a:t>
            </a:r>
            <a:endParaRPr lang="en-US" sz="2800" dirty="0" smtClean="0">
              <a:latin typeface="+mj-lt"/>
            </a:endParaRPr>
          </a:p>
          <a:p>
            <a:r>
              <a:rPr lang="en-US" sz="2800" dirty="0" smtClean="0">
                <a:latin typeface="+mj-lt"/>
              </a:rPr>
              <a:t>U.S. tight oil producers’ response </a:t>
            </a:r>
          </a:p>
          <a:p>
            <a:endParaRPr lang="en-US" dirty="0">
              <a:latin typeface="+mj-lt"/>
            </a:endParaRPr>
          </a:p>
        </p:txBody>
      </p:sp>
    </p:spTree>
    <p:extLst>
      <p:ext uri="{BB962C8B-B14F-4D97-AF65-F5344CB8AC3E}">
        <p14:creationId xmlns:p14="http://schemas.microsoft.com/office/powerpoint/2010/main" val="3809460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Rig Count (2013-2016)</a:t>
            </a:r>
            <a:endParaRPr lang="en-US" dirty="0"/>
          </a:p>
        </p:txBody>
      </p:sp>
      <p:pic>
        <p:nvPicPr>
          <p:cNvPr id="3" name="Picture 2"/>
          <p:cNvPicPr>
            <a:picLocks noChangeAspect="1"/>
          </p:cNvPicPr>
          <p:nvPr/>
        </p:nvPicPr>
        <p:blipFill>
          <a:blip r:embed="rId3"/>
          <a:stretch>
            <a:fillRect/>
          </a:stretch>
        </p:blipFill>
        <p:spPr>
          <a:xfrm>
            <a:off x="1060704" y="1586221"/>
            <a:ext cx="7266432" cy="4948691"/>
          </a:xfrm>
          <a:prstGeom prst="rect">
            <a:avLst/>
          </a:prstGeom>
        </p:spPr>
      </p:pic>
    </p:spTree>
    <p:extLst>
      <p:ext uri="{BB962C8B-B14F-4D97-AF65-F5344CB8AC3E}">
        <p14:creationId xmlns:p14="http://schemas.microsoft.com/office/powerpoint/2010/main" val="3753698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Did We Get Here: The </a:t>
            </a:r>
            <a:r>
              <a:rPr lang="en-US" dirty="0" err="1" smtClean="0"/>
              <a:t>Takeway</a:t>
            </a:r>
            <a:endParaRPr lang="en-US" dirty="0"/>
          </a:p>
        </p:txBody>
      </p:sp>
      <p:sp>
        <p:nvSpPr>
          <p:cNvPr id="3" name="Content Placeholder 2"/>
          <p:cNvSpPr>
            <a:spLocks noGrp="1"/>
          </p:cNvSpPr>
          <p:nvPr>
            <p:ph idx="1"/>
          </p:nvPr>
        </p:nvSpPr>
        <p:spPr/>
        <p:txBody>
          <a:bodyPr/>
          <a:lstStyle/>
          <a:p>
            <a:r>
              <a:rPr lang="en-US" dirty="0" smtClean="0">
                <a:latin typeface="+mj-lt"/>
              </a:rPr>
              <a:t>$100 per barrel oil won’t be coming back any time soon*</a:t>
            </a:r>
            <a:endParaRPr lang="en-US" dirty="0">
              <a:latin typeface="+mj-lt"/>
            </a:endParaRPr>
          </a:p>
        </p:txBody>
      </p:sp>
      <p:sp>
        <p:nvSpPr>
          <p:cNvPr id="4" name="TextBox 3"/>
          <p:cNvSpPr txBox="1"/>
          <p:nvPr/>
        </p:nvSpPr>
        <p:spPr>
          <a:xfrm>
            <a:off x="4614863" y="3471863"/>
            <a:ext cx="3886200" cy="1200329"/>
          </a:xfrm>
          <a:prstGeom prst="rect">
            <a:avLst/>
          </a:prstGeom>
          <a:noFill/>
        </p:spPr>
        <p:txBody>
          <a:bodyPr wrap="square" rtlCol="0">
            <a:spAutoFit/>
          </a:bodyPr>
          <a:lstStyle/>
          <a:p>
            <a:r>
              <a:rPr lang="en-US" dirty="0" smtClean="0"/>
              <a:t>* </a:t>
            </a:r>
            <a:r>
              <a:rPr lang="en-US" dirty="0" smtClean="0">
                <a:latin typeface="+mj-lt"/>
              </a:rPr>
              <a:t>Do not place bets on this. The only certainty about the oil market is that there are no certainties about the oil market.</a:t>
            </a:r>
            <a:endParaRPr lang="en-US" dirty="0">
              <a:latin typeface="+mj-lt"/>
            </a:endParaRPr>
          </a:p>
        </p:txBody>
      </p:sp>
    </p:spTree>
    <p:extLst>
      <p:ext uri="{BB962C8B-B14F-4D97-AF65-F5344CB8AC3E}">
        <p14:creationId xmlns:p14="http://schemas.microsoft.com/office/powerpoint/2010/main" val="43079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Effects of Cheap Oil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010171"/>
              </p:ext>
            </p:extLst>
          </p:nvPr>
        </p:nvGraphicFramePr>
        <p:xfrm>
          <a:off x="457200" y="1999343"/>
          <a:ext cx="8229600" cy="3200400"/>
        </p:xfrm>
        <a:graphic>
          <a:graphicData uri="http://schemas.openxmlformats.org/drawingml/2006/table">
            <a:tbl>
              <a:tblPr firstRow="1" bandRow="1">
                <a:tableStyleId>{7E9639D4-E3E2-4D34-9284-5A2195B3D0D7}</a:tableStyleId>
              </a:tblPr>
              <a:tblGrid>
                <a:gridCol w="4114800"/>
                <a:gridCol w="4114800"/>
              </a:tblGrid>
              <a:tr h="370840">
                <a:tc>
                  <a:txBody>
                    <a:bodyPr/>
                    <a:lstStyle/>
                    <a:p>
                      <a:pPr algn="ctr"/>
                      <a:r>
                        <a:rPr lang="en-US" sz="3200" dirty="0" smtClean="0">
                          <a:latin typeface="+mj-lt"/>
                        </a:rPr>
                        <a:t>Small Winners</a:t>
                      </a:r>
                      <a:endParaRPr lang="en-US" sz="3200" dirty="0">
                        <a:latin typeface="+mj-lt"/>
                      </a:endParaRPr>
                    </a:p>
                  </a:txBody>
                  <a:tcPr>
                    <a:solidFill>
                      <a:schemeClr val="accent6"/>
                    </a:solidFill>
                  </a:tcPr>
                </a:tc>
                <a:tc>
                  <a:txBody>
                    <a:bodyPr/>
                    <a:lstStyle/>
                    <a:p>
                      <a:pPr algn="ctr"/>
                      <a:r>
                        <a:rPr lang="en-US" sz="3200" dirty="0" smtClean="0">
                          <a:latin typeface="+mj-lt"/>
                        </a:rPr>
                        <a:t>Big Losers</a:t>
                      </a:r>
                      <a:endParaRPr lang="en-US" sz="3200" dirty="0">
                        <a:latin typeface="+mj-lt"/>
                      </a:endParaRPr>
                    </a:p>
                  </a:txBody>
                  <a:tcPr>
                    <a:solidFill>
                      <a:schemeClr val="accent6"/>
                    </a:solidFill>
                  </a:tcPr>
                </a:tc>
              </a:tr>
              <a:tr h="370840">
                <a:tc>
                  <a:txBody>
                    <a:bodyPr/>
                    <a:lstStyle/>
                    <a:p>
                      <a:pPr algn="l"/>
                      <a:r>
                        <a:rPr lang="en-US" sz="3200" dirty="0" smtClean="0">
                          <a:latin typeface="+mj-lt"/>
                        </a:rPr>
                        <a:t>Oil consumers</a:t>
                      </a:r>
                    </a:p>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US" sz="2400" dirty="0" smtClean="0">
                          <a:latin typeface="+mj-lt"/>
                        </a:rPr>
                        <a:t>Europe </a:t>
                      </a:r>
                    </a:p>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US" sz="2400" dirty="0" smtClean="0">
                          <a:latin typeface="+mj-lt"/>
                        </a:rPr>
                        <a:t>Japan</a:t>
                      </a:r>
                    </a:p>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US" sz="2400" dirty="0" smtClean="0">
                          <a:latin typeface="+mj-lt"/>
                        </a:rPr>
                        <a:t>Developing countries</a:t>
                      </a:r>
                      <a:r>
                        <a:rPr lang="en-US" sz="2400" baseline="0" dirty="0" smtClean="0">
                          <a:latin typeface="+mj-lt"/>
                        </a:rPr>
                        <a:t> (incl. China and India)</a:t>
                      </a:r>
                      <a:endParaRPr lang="en-US" sz="2400" dirty="0" smtClean="0">
                        <a:latin typeface="+mj-lt"/>
                      </a:endParaRPr>
                    </a:p>
                  </a:txBody>
                  <a:tcPr anchor="ctr"/>
                </a:tc>
                <a:tc>
                  <a:txBody>
                    <a:bodyPr/>
                    <a:lstStyle/>
                    <a:p>
                      <a:pPr algn="l"/>
                      <a:r>
                        <a:rPr lang="en-US" sz="3200" dirty="0" smtClean="0">
                          <a:latin typeface="+mj-lt"/>
                        </a:rPr>
                        <a:t>Oil producers</a:t>
                      </a:r>
                    </a:p>
                    <a:p>
                      <a:pPr marL="457200" indent="-457200" algn="l">
                        <a:buFont typeface="Arial"/>
                        <a:buChar char="•"/>
                      </a:pPr>
                      <a:r>
                        <a:rPr lang="en-US" sz="2400" dirty="0" smtClean="0">
                          <a:latin typeface="+mj-lt"/>
                        </a:rPr>
                        <a:t>OPEC</a:t>
                      </a:r>
                      <a:r>
                        <a:rPr lang="en-US" sz="2400" baseline="0" dirty="0" smtClean="0">
                          <a:latin typeface="+mj-lt"/>
                        </a:rPr>
                        <a:t> members</a:t>
                      </a:r>
                    </a:p>
                    <a:p>
                      <a:pPr marL="457200" indent="-457200" algn="l">
                        <a:buFont typeface="Arial"/>
                        <a:buChar char="•"/>
                      </a:pPr>
                      <a:r>
                        <a:rPr lang="en-US" sz="2400" baseline="0" dirty="0" smtClean="0">
                          <a:latin typeface="+mj-lt"/>
                        </a:rPr>
                        <a:t>Russia</a:t>
                      </a:r>
                      <a:endParaRPr lang="en-US" sz="2400" dirty="0" smtClean="0">
                        <a:latin typeface="+mj-lt"/>
                      </a:endParaRPr>
                    </a:p>
                  </a:txBody>
                  <a:tcPr anchor="ctr"/>
                </a:tc>
              </a:tr>
              <a:tr h="370840">
                <a:tc gridSpan="2">
                  <a:txBody>
                    <a:bodyPr/>
                    <a:lstStyle/>
                    <a:p>
                      <a:pPr algn="ctr"/>
                      <a:r>
                        <a:rPr lang="en-US" sz="3200" dirty="0" smtClean="0">
                          <a:latin typeface="+mj-lt"/>
                        </a:rPr>
                        <a:t>United States</a:t>
                      </a:r>
                      <a:endParaRPr lang="en-US" sz="3200" dirty="0">
                        <a:latin typeface="+mj-lt"/>
                      </a:endParaRPr>
                    </a:p>
                  </a:txBody>
                  <a:tcPr/>
                </a:tc>
                <a:tc hMerge="1">
                  <a:txBody>
                    <a:bodyPr/>
                    <a:lstStyle/>
                    <a:p>
                      <a:pPr algn="ctr"/>
                      <a:endParaRPr lang="en-US" sz="3200" dirty="0"/>
                    </a:p>
                  </a:txBody>
                  <a:tcPr/>
                </a:tc>
              </a:tr>
            </a:tbl>
          </a:graphicData>
        </a:graphic>
      </p:graphicFrame>
      <p:cxnSp>
        <p:nvCxnSpPr>
          <p:cNvPr id="6" name="Straight Connector 5"/>
          <p:cNvCxnSpPr>
            <a:stCxn id="4" idx="0"/>
          </p:cNvCxnSpPr>
          <p:nvPr/>
        </p:nvCxnSpPr>
        <p:spPr>
          <a:xfrm>
            <a:off x="4572000" y="1999343"/>
            <a:ext cx="12192" cy="26214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2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Winners: Consumers</a:t>
            </a:r>
            <a:endParaRPr lang="en-US" dirty="0"/>
          </a:p>
        </p:txBody>
      </p:sp>
      <p:sp>
        <p:nvSpPr>
          <p:cNvPr id="3" name="Content Placeholder 2"/>
          <p:cNvSpPr>
            <a:spLocks noGrp="1"/>
          </p:cNvSpPr>
          <p:nvPr>
            <p:ph idx="1"/>
          </p:nvPr>
        </p:nvSpPr>
        <p:spPr>
          <a:xfrm>
            <a:off x="457200" y="1600200"/>
            <a:ext cx="8229600" cy="4979610"/>
          </a:xfrm>
        </p:spPr>
        <p:txBody>
          <a:bodyPr>
            <a:normAutofit/>
          </a:bodyPr>
          <a:lstStyle/>
          <a:p>
            <a:pPr marL="0" indent="0">
              <a:buNone/>
            </a:pPr>
            <a:r>
              <a:rPr lang="en-US" dirty="0" smtClean="0">
                <a:latin typeface="+mj-lt"/>
              </a:rPr>
              <a:t>Benefits of cheap oil for consumers:</a:t>
            </a:r>
          </a:p>
          <a:p>
            <a:r>
              <a:rPr lang="en-US" sz="2800" dirty="0" smtClean="0">
                <a:latin typeface="+mj-lt"/>
              </a:rPr>
              <a:t>No more “peak oil” fears</a:t>
            </a:r>
          </a:p>
          <a:p>
            <a:r>
              <a:rPr lang="en-US" sz="2800" dirty="0" smtClean="0">
                <a:latin typeface="+mj-lt"/>
              </a:rPr>
              <a:t>Lower prices for oil and other commodities </a:t>
            </a:r>
          </a:p>
          <a:p>
            <a:pPr lvl="1"/>
            <a:r>
              <a:rPr lang="en-US" sz="2400" dirty="0" smtClean="0">
                <a:latin typeface="+mj-lt"/>
              </a:rPr>
              <a:t>Could encourage spending, economic growth</a:t>
            </a:r>
          </a:p>
          <a:p>
            <a:pPr lvl="1"/>
            <a:r>
              <a:rPr lang="en-US" sz="2400" dirty="0" smtClean="0">
                <a:latin typeface="+mj-lt"/>
              </a:rPr>
              <a:t>Improves trade balances</a:t>
            </a:r>
            <a:endParaRPr lang="en-US" sz="2400" dirty="0" smtClean="0">
              <a:solidFill>
                <a:srgbClr val="FF0000"/>
              </a:solidFill>
              <a:latin typeface="+mj-lt"/>
            </a:endParaRPr>
          </a:p>
        </p:txBody>
      </p:sp>
    </p:spTree>
    <p:extLst>
      <p:ext uri="{BB962C8B-B14F-4D97-AF65-F5344CB8AC3E}">
        <p14:creationId xmlns:p14="http://schemas.microsoft.com/office/powerpoint/2010/main" val="2686390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Winners: Consumers</a:t>
            </a:r>
            <a:endParaRPr lang="en-US" dirty="0"/>
          </a:p>
        </p:txBody>
      </p:sp>
      <p:sp>
        <p:nvSpPr>
          <p:cNvPr id="3" name="Content Placeholder 2"/>
          <p:cNvSpPr>
            <a:spLocks noGrp="1"/>
          </p:cNvSpPr>
          <p:nvPr>
            <p:ph idx="1"/>
          </p:nvPr>
        </p:nvSpPr>
        <p:spPr>
          <a:xfrm>
            <a:off x="457200" y="1600200"/>
            <a:ext cx="8229600" cy="4979610"/>
          </a:xfrm>
        </p:spPr>
        <p:txBody>
          <a:bodyPr>
            <a:normAutofit/>
          </a:bodyPr>
          <a:lstStyle/>
          <a:p>
            <a:pPr marL="0" indent="0">
              <a:buNone/>
            </a:pPr>
            <a:r>
              <a:rPr lang="en-US" dirty="0" smtClean="0">
                <a:latin typeface="+mj-lt"/>
              </a:rPr>
              <a:t>Benefits of cheap oil for consumers:</a:t>
            </a:r>
          </a:p>
          <a:p>
            <a:r>
              <a:rPr lang="en-US" sz="2800" dirty="0">
                <a:latin typeface="+mj-lt"/>
              </a:rPr>
              <a:t>No more </a:t>
            </a:r>
            <a:r>
              <a:rPr lang="en-US" sz="2800" dirty="0" smtClean="0">
                <a:latin typeface="+mj-lt"/>
              </a:rPr>
              <a:t>“peak oil” </a:t>
            </a:r>
            <a:r>
              <a:rPr lang="en-US" sz="2800" dirty="0">
                <a:latin typeface="+mj-lt"/>
              </a:rPr>
              <a:t>fears</a:t>
            </a:r>
          </a:p>
          <a:p>
            <a:r>
              <a:rPr lang="en-US" sz="2800" dirty="0">
                <a:latin typeface="+mj-lt"/>
              </a:rPr>
              <a:t>Lower prices for oil and other commodities </a:t>
            </a:r>
          </a:p>
          <a:p>
            <a:pPr lvl="1"/>
            <a:r>
              <a:rPr lang="en-US" sz="2400" dirty="0">
                <a:latin typeface="+mj-lt"/>
              </a:rPr>
              <a:t>Could encourage </a:t>
            </a:r>
            <a:r>
              <a:rPr lang="en-US" sz="2400" dirty="0" smtClean="0">
                <a:latin typeface="+mj-lt"/>
              </a:rPr>
              <a:t>spending</a:t>
            </a:r>
            <a:r>
              <a:rPr lang="en-US" sz="2400" dirty="0">
                <a:latin typeface="+mj-lt"/>
              </a:rPr>
              <a:t>, economic growth</a:t>
            </a:r>
          </a:p>
          <a:p>
            <a:pPr lvl="1"/>
            <a:r>
              <a:rPr lang="en-US" sz="2400" dirty="0" smtClean="0">
                <a:latin typeface="+mj-lt"/>
              </a:rPr>
              <a:t>Improves trade balances</a:t>
            </a:r>
            <a:endParaRPr lang="en-US" sz="2400" dirty="0" smtClean="0">
              <a:solidFill>
                <a:srgbClr val="FF0000"/>
              </a:solidFill>
              <a:latin typeface="+mj-lt"/>
            </a:endParaRPr>
          </a:p>
          <a:p>
            <a:pPr marL="0" indent="0">
              <a:buNone/>
            </a:pPr>
            <a:r>
              <a:rPr lang="en-US" dirty="0" smtClean="0">
                <a:latin typeface="+mj-lt"/>
              </a:rPr>
              <a:t>But... </a:t>
            </a:r>
          </a:p>
          <a:p>
            <a:r>
              <a:rPr lang="en-US" sz="2800" dirty="0" smtClean="0">
                <a:latin typeface="+mj-lt"/>
              </a:rPr>
              <a:t>Developing countries are often commodity exporters</a:t>
            </a:r>
          </a:p>
          <a:p>
            <a:r>
              <a:rPr lang="en-US" sz="2800" dirty="0" smtClean="0">
                <a:latin typeface="+mj-lt"/>
              </a:rPr>
              <a:t>Europe and Japan may face deflation</a:t>
            </a:r>
          </a:p>
          <a:p>
            <a:r>
              <a:rPr lang="en-US" sz="2800" dirty="0" smtClean="0">
                <a:latin typeface="+mj-lt"/>
              </a:rPr>
              <a:t>Benefits have been lower than expected</a:t>
            </a:r>
          </a:p>
        </p:txBody>
      </p:sp>
    </p:spTree>
    <p:extLst>
      <p:ext uri="{BB962C8B-B14F-4D97-AF65-F5344CB8AC3E}">
        <p14:creationId xmlns:p14="http://schemas.microsoft.com/office/powerpoint/2010/main" val="2718953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Stuck in the Middle: The U.S.</a:t>
            </a:r>
            <a:endParaRPr lang="en-US" dirty="0"/>
          </a:p>
        </p:txBody>
      </p:sp>
      <p:sp>
        <p:nvSpPr>
          <p:cNvPr id="3" name="Content Placeholder 2"/>
          <p:cNvSpPr>
            <a:spLocks noGrp="1"/>
          </p:cNvSpPr>
          <p:nvPr>
            <p:ph idx="1"/>
          </p:nvPr>
        </p:nvSpPr>
        <p:spPr>
          <a:xfrm>
            <a:off x="457200" y="1600202"/>
            <a:ext cx="8229600" cy="2996182"/>
          </a:xfrm>
        </p:spPr>
        <p:txBody>
          <a:bodyPr>
            <a:normAutofit/>
          </a:bodyPr>
          <a:lstStyle/>
          <a:p>
            <a:pPr marL="0" indent="0">
              <a:buNone/>
            </a:pPr>
            <a:r>
              <a:rPr lang="en-US" sz="3500" dirty="0" smtClean="0">
                <a:latin typeface="+mj-lt"/>
              </a:rPr>
              <a:t>Gains:</a:t>
            </a:r>
          </a:p>
          <a:p>
            <a:r>
              <a:rPr lang="en-US" sz="2800" dirty="0" smtClean="0">
                <a:latin typeface="+mj-lt"/>
              </a:rPr>
              <a:t>Same as for other consumers: lower oil/gas prices, better trade balance, no peak oil fears</a:t>
            </a:r>
          </a:p>
          <a:p>
            <a:pPr lvl="1"/>
            <a:r>
              <a:rPr lang="en-US" sz="2400" dirty="0" smtClean="0">
                <a:latin typeface="+mj-lt"/>
              </a:rPr>
              <a:t>Lifted crude </a:t>
            </a:r>
            <a:r>
              <a:rPr lang="en-US" sz="2400" dirty="0">
                <a:latin typeface="+mj-lt"/>
              </a:rPr>
              <a:t>oil export </a:t>
            </a:r>
            <a:r>
              <a:rPr lang="en-US" sz="2400" dirty="0" smtClean="0">
                <a:latin typeface="+mj-lt"/>
              </a:rPr>
              <a:t>ban (2015)</a:t>
            </a:r>
          </a:p>
          <a:p>
            <a:pPr lvl="1"/>
            <a:r>
              <a:rPr lang="en-US" sz="2400" dirty="0" smtClean="0">
                <a:latin typeface="+mj-lt"/>
              </a:rPr>
              <a:t>Gasoline consumption up</a:t>
            </a:r>
          </a:p>
          <a:p>
            <a:pPr lvl="1"/>
            <a:r>
              <a:rPr lang="en-US" sz="2400" dirty="0">
                <a:latin typeface="+mj-lt"/>
              </a:rPr>
              <a:t>M</a:t>
            </a:r>
            <a:r>
              <a:rPr lang="en-US" sz="2400" dirty="0" smtClean="0">
                <a:latin typeface="+mj-lt"/>
              </a:rPr>
              <a:t>ore SUVs</a:t>
            </a:r>
          </a:p>
          <a:p>
            <a:pPr marL="0" indent="0">
              <a:buNone/>
            </a:pPr>
            <a:endParaRPr lang="en-US" sz="2400" dirty="0" smtClean="0">
              <a:latin typeface="+mj-lt"/>
            </a:endParaRPr>
          </a:p>
        </p:txBody>
      </p:sp>
      <p:pic>
        <p:nvPicPr>
          <p:cNvPr id="3074" name="Picture 2" descr="mage result for ford excu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064" y="3973261"/>
            <a:ext cx="3444240" cy="22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883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Stuck in the Middle: The U.S.</a:t>
            </a:r>
            <a:endParaRPr lang="en-US" dirty="0"/>
          </a:p>
        </p:txBody>
      </p:sp>
      <p:sp>
        <p:nvSpPr>
          <p:cNvPr id="3" name="Content Placeholder 2"/>
          <p:cNvSpPr>
            <a:spLocks noGrp="1"/>
          </p:cNvSpPr>
          <p:nvPr>
            <p:ph idx="1"/>
          </p:nvPr>
        </p:nvSpPr>
        <p:spPr>
          <a:xfrm>
            <a:off x="457200" y="1600201"/>
            <a:ext cx="8229600" cy="2727959"/>
          </a:xfrm>
        </p:spPr>
        <p:txBody>
          <a:bodyPr>
            <a:normAutofit/>
          </a:bodyPr>
          <a:lstStyle/>
          <a:p>
            <a:pPr marL="0" indent="0">
              <a:buNone/>
            </a:pPr>
            <a:r>
              <a:rPr lang="en-US" sz="3500" dirty="0" smtClean="0">
                <a:latin typeface="+mj-lt"/>
              </a:rPr>
              <a:t>Losses:</a:t>
            </a:r>
          </a:p>
          <a:p>
            <a:r>
              <a:rPr lang="en-US" sz="2800" dirty="0" smtClean="0">
                <a:latin typeface="+mj-lt"/>
              </a:rPr>
              <a:t>Jobs in </a:t>
            </a:r>
            <a:r>
              <a:rPr lang="en-US" sz="2800" dirty="0">
                <a:latin typeface="+mj-lt"/>
              </a:rPr>
              <a:t>oil industry and </a:t>
            </a:r>
            <a:r>
              <a:rPr lang="en-US" sz="2800" dirty="0" smtClean="0">
                <a:latin typeface="+mj-lt"/>
              </a:rPr>
              <a:t>beyond</a:t>
            </a:r>
          </a:p>
          <a:p>
            <a:r>
              <a:rPr lang="en-US" sz="2800" dirty="0" smtClean="0">
                <a:latin typeface="+mj-lt"/>
              </a:rPr>
              <a:t>Lower revenue for oil producing states</a:t>
            </a:r>
          </a:p>
          <a:p>
            <a:r>
              <a:rPr lang="en-US" sz="2800" dirty="0" smtClean="0">
                <a:latin typeface="+mj-lt"/>
              </a:rPr>
              <a:t>Lower investment</a:t>
            </a:r>
          </a:p>
          <a:p>
            <a:endParaRPr lang="en-US" sz="2600" dirty="0">
              <a:latin typeface="+mj-lt"/>
            </a:endParaRPr>
          </a:p>
        </p:txBody>
      </p:sp>
      <p:pic>
        <p:nvPicPr>
          <p:cNvPr id="4102" name="Picture 6" descr="mage result for north dakota oil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3413760"/>
            <a:ext cx="3743325" cy="29622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57199" y="4099180"/>
            <a:ext cx="4229101" cy="22768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800" dirty="0">
                <a:latin typeface="+mj-lt"/>
              </a:rPr>
              <a:t>On balance, U.S. is better </a:t>
            </a:r>
            <a:r>
              <a:rPr lang="en-US" sz="2800" dirty="0" smtClean="0">
                <a:latin typeface="+mj-lt"/>
              </a:rPr>
              <a:t>off with cheap oil: more winners than losers</a:t>
            </a:r>
            <a:endParaRPr lang="en-US" sz="2800" dirty="0">
              <a:latin typeface="+mj-lt"/>
            </a:endParaRPr>
          </a:p>
          <a:p>
            <a:endParaRPr lang="en-US" sz="2600" dirty="0">
              <a:latin typeface="+mj-lt"/>
            </a:endParaRPr>
          </a:p>
        </p:txBody>
      </p:sp>
    </p:spTree>
    <p:extLst>
      <p:ext uri="{BB962C8B-B14F-4D97-AF65-F5344CB8AC3E}">
        <p14:creationId xmlns:p14="http://schemas.microsoft.com/office/powerpoint/2010/main" val="80359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Losers: Producers</a:t>
            </a:r>
            <a:endParaRPr lang="en-US" dirty="0"/>
          </a:p>
        </p:txBody>
      </p:sp>
      <p:sp>
        <p:nvSpPr>
          <p:cNvPr id="3" name="Content Placeholder 2"/>
          <p:cNvSpPr>
            <a:spLocks noGrp="1"/>
          </p:cNvSpPr>
          <p:nvPr>
            <p:ph idx="1"/>
          </p:nvPr>
        </p:nvSpPr>
        <p:spPr>
          <a:xfrm>
            <a:off x="457199" y="1600200"/>
            <a:ext cx="8386763" cy="4525963"/>
          </a:xfrm>
        </p:spPr>
        <p:txBody>
          <a:bodyPr>
            <a:normAutofit/>
          </a:bodyPr>
          <a:lstStyle/>
          <a:p>
            <a:pPr marL="0" indent="0">
              <a:buNone/>
            </a:pPr>
            <a:r>
              <a:rPr lang="en-US" dirty="0" smtClean="0">
                <a:latin typeface="+mj-lt"/>
              </a:rPr>
              <a:t>Losses for oil producers:</a:t>
            </a:r>
          </a:p>
          <a:p>
            <a:r>
              <a:rPr lang="en-US" sz="2800" dirty="0" smtClean="0">
                <a:latin typeface="+mj-lt"/>
              </a:rPr>
              <a:t>Lower oil price = less revenue for the government</a:t>
            </a:r>
          </a:p>
          <a:p>
            <a:pPr lvl="1"/>
            <a:r>
              <a:rPr lang="en-US" sz="2400" dirty="0" smtClean="0">
                <a:latin typeface="+mj-lt"/>
              </a:rPr>
              <a:t>Threatens “pact” between governments and people</a:t>
            </a:r>
          </a:p>
          <a:p>
            <a:pPr lvl="1"/>
            <a:r>
              <a:rPr lang="en-US" sz="2400" dirty="0" smtClean="0">
                <a:latin typeface="+mj-lt"/>
              </a:rPr>
              <a:t>Government can’t maintain previous spending levels</a:t>
            </a:r>
          </a:p>
          <a:p>
            <a:pPr lvl="1"/>
            <a:r>
              <a:rPr lang="en-US" sz="2400" dirty="0" smtClean="0">
                <a:latin typeface="+mj-lt"/>
              </a:rPr>
              <a:t>Popular support declines</a:t>
            </a:r>
          </a:p>
          <a:p>
            <a:pPr marL="457200" lvl="1" indent="0">
              <a:buNone/>
            </a:pPr>
            <a:endParaRPr lang="en-US" sz="2400" dirty="0" smtClean="0">
              <a:latin typeface="+mj-lt"/>
            </a:endParaRPr>
          </a:p>
          <a:p>
            <a:pPr marL="457200" lvl="1" indent="0">
              <a:buNone/>
            </a:pPr>
            <a:endParaRPr lang="en-US" sz="2400" dirty="0">
              <a:latin typeface="+mj-lt"/>
            </a:endParaRPr>
          </a:p>
        </p:txBody>
      </p:sp>
    </p:spTree>
    <p:extLst>
      <p:ext uri="{BB962C8B-B14F-4D97-AF65-F5344CB8AC3E}">
        <p14:creationId xmlns:p14="http://schemas.microsoft.com/office/powerpoint/2010/main" val="1269061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Oil Price</a:t>
            </a:r>
            <a:endParaRPr lang="en-US" dirty="0"/>
          </a:p>
        </p:txBody>
      </p:sp>
      <p:sp>
        <p:nvSpPr>
          <p:cNvPr id="3" name="Content Placeholder 2"/>
          <p:cNvSpPr>
            <a:spLocks noGrp="1"/>
          </p:cNvSpPr>
          <p:nvPr>
            <p:ph idx="1"/>
          </p:nvPr>
        </p:nvSpPr>
        <p:spPr/>
        <p:txBody>
          <a:bodyPr/>
          <a:lstStyle/>
          <a:p>
            <a:pPr marL="0" indent="0">
              <a:buNone/>
            </a:pPr>
            <a:endParaRPr lang="en-US" dirty="0" smtClean="0">
              <a:latin typeface="+mj-lt"/>
            </a:endParaRPr>
          </a:p>
          <a:p>
            <a:pPr marL="0" indent="0">
              <a:buNone/>
            </a:pPr>
            <a:r>
              <a:rPr lang="en-US" dirty="0" smtClean="0">
                <a:latin typeface="+mj-lt"/>
              </a:rPr>
              <a:t>WTI: </a:t>
            </a:r>
            <a:r>
              <a:rPr lang="en-US" b="1" dirty="0" smtClean="0">
                <a:solidFill>
                  <a:srgbClr val="FF0000"/>
                </a:solidFill>
                <a:latin typeface="+mj-lt"/>
              </a:rPr>
              <a:t>$54.01 </a:t>
            </a:r>
            <a:r>
              <a:rPr lang="en-US" dirty="0">
                <a:latin typeface="+mj-lt"/>
              </a:rPr>
              <a:t>p</a:t>
            </a:r>
            <a:r>
              <a:rPr lang="en-US" dirty="0" smtClean="0">
                <a:latin typeface="+mj-lt"/>
              </a:rPr>
              <a:t>er barrel</a:t>
            </a:r>
            <a:endParaRPr lang="en-US" dirty="0">
              <a:latin typeface="+mj-lt"/>
            </a:endParaRPr>
          </a:p>
        </p:txBody>
      </p:sp>
      <p:sp>
        <p:nvSpPr>
          <p:cNvPr id="4" name="TextBox 3"/>
          <p:cNvSpPr txBox="1"/>
          <p:nvPr/>
        </p:nvSpPr>
        <p:spPr>
          <a:xfrm>
            <a:off x="5194759" y="6306385"/>
            <a:ext cx="3616183" cy="307777"/>
          </a:xfrm>
          <a:prstGeom prst="rect">
            <a:avLst/>
          </a:prstGeom>
          <a:noFill/>
        </p:spPr>
        <p:txBody>
          <a:bodyPr wrap="none" rtlCol="0">
            <a:spAutoFit/>
          </a:bodyPr>
          <a:lstStyle/>
          <a:p>
            <a:r>
              <a:rPr lang="en-US" sz="1400" dirty="0" smtClean="0">
                <a:latin typeface="+mj-lt"/>
              </a:rPr>
              <a:t>Source: Bloomberg, 10:11</a:t>
            </a:r>
            <a:r>
              <a:rPr lang="is-IS" sz="1400" dirty="0" smtClean="0">
                <a:solidFill>
                  <a:srgbClr val="FF0000"/>
                </a:solidFill>
                <a:latin typeface="+mj-lt"/>
              </a:rPr>
              <a:t> </a:t>
            </a:r>
            <a:r>
              <a:rPr lang="is-IS" sz="1400" dirty="0" smtClean="0">
                <a:latin typeface="+mj-lt"/>
              </a:rPr>
              <a:t>a.m., 6 January 2017</a:t>
            </a:r>
            <a:endParaRPr lang="en-US" sz="1400" dirty="0">
              <a:latin typeface="+mj-lt"/>
            </a:endParaRPr>
          </a:p>
        </p:txBody>
      </p:sp>
    </p:spTree>
    <p:extLst>
      <p:ext uri="{BB962C8B-B14F-4D97-AF65-F5344CB8AC3E}">
        <p14:creationId xmlns:p14="http://schemas.microsoft.com/office/powerpoint/2010/main" val="142168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Losers: Producers</a:t>
            </a:r>
            <a:endParaRPr lang="en-US" dirty="0"/>
          </a:p>
        </p:txBody>
      </p:sp>
      <p:pic>
        <p:nvPicPr>
          <p:cNvPr id="5122" name="Picture 2" descr="mage result for oil producer break even p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80" y="1417638"/>
            <a:ext cx="7560468" cy="504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56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Losers: Producers</a:t>
            </a:r>
            <a:endParaRPr lang="en-US" dirty="0"/>
          </a:p>
        </p:txBody>
      </p:sp>
      <p:pic>
        <p:nvPicPr>
          <p:cNvPr id="5122" name="Picture 2" descr="mage result for oil producer break even p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80" y="1417638"/>
            <a:ext cx="7560468" cy="504031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4100513" y="2400300"/>
            <a:ext cx="0" cy="40576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2017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Compensating for Shortfalls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latin typeface="+mj-lt"/>
              </a:rPr>
              <a:t>Draw on financial reserves (e.g. Saudi Arabia)</a:t>
            </a:r>
          </a:p>
          <a:p>
            <a:pPr lvl="1"/>
            <a:endParaRPr lang="en-US" dirty="0" smtClean="0">
              <a:latin typeface="+mj-lt"/>
            </a:endParaRPr>
          </a:p>
          <a:p>
            <a:pPr lvl="1"/>
            <a:endParaRPr lang="en-US" dirty="0">
              <a:latin typeface="+mj-lt"/>
            </a:endParaRPr>
          </a:p>
        </p:txBody>
      </p:sp>
      <p:pic>
        <p:nvPicPr>
          <p:cNvPr id="4" name="Picture 3"/>
          <p:cNvPicPr>
            <a:picLocks noChangeAspect="1"/>
          </p:cNvPicPr>
          <p:nvPr/>
        </p:nvPicPr>
        <p:blipFill>
          <a:blip r:embed="rId3"/>
          <a:stretch>
            <a:fillRect/>
          </a:stretch>
        </p:blipFill>
        <p:spPr>
          <a:xfrm>
            <a:off x="457200" y="2313371"/>
            <a:ext cx="8229600" cy="4066794"/>
          </a:xfrm>
          <a:prstGeom prst="rect">
            <a:avLst/>
          </a:prstGeom>
        </p:spPr>
      </p:pic>
      <p:sp>
        <p:nvSpPr>
          <p:cNvPr id="5" name="TextBox 4"/>
          <p:cNvSpPr txBox="1"/>
          <p:nvPr/>
        </p:nvSpPr>
        <p:spPr>
          <a:xfrm>
            <a:off x="4800601" y="2486024"/>
            <a:ext cx="1300356" cy="369332"/>
          </a:xfrm>
          <a:prstGeom prst="rect">
            <a:avLst/>
          </a:prstGeom>
          <a:noFill/>
        </p:spPr>
        <p:txBody>
          <a:bodyPr wrap="none" rtlCol="0">
            <a:spAutoFit/>
          </a:bodyPr>
          <a:lstStyle/>
          <a:p>
            <a:r>
              <a:rPr lang="en-US" b="1" dirty="0" smtClean="0">
                <a:solidFill>
                  <a:srgbClr val="FF0000"/>
                </a:solidFill>
                <a:latin typeface="+mj-lt"/>
              </a:rPr>
              <a:t>$740 billion</a:t>
            </a:r>
            <a:endParaRPr lang="en-US" b="1" dirty="0">
              <a:solidFill>
                <a:srgbClr val="FF0000"/>
              </a:solidFill>
              <a:latin typeface="+mj-lt"/>
            </a:endParaRPr>
          </a:p>
        </p:txBody>
      </p:sp>
      <p:sp>
        <p:nvSpPr>
          <p:cNvPr id="7" name="TextBox 6"/>
          <p:cNvSpPr txBox="1"/>
          <p:nvPr/>
        </p:nvSpPr>
        <p:spPr>
          <a:xfrm>
            <a:off x="7386444" y="5510212"/>
            <a:ext cx="1300356" cy="369332"/>
          </a:xfrm>
          <a:prstGeom prst="rect">
            <a:avLst/>
          </a:prstGeom>
          <a:noFill/>
        </p:spPr>
        <p:txBody>
          <a:bodyPr wrap="none" rtlCol="0">
            <a:spAutoFit/>
          </a:bodyPr>
          <a:lstStyle/>
          <a:p>
            <a:r>
              <a:rPr lang="en-US" b="1" dirty="0" smtClean="0">
                <a:solidFill>
                  <a:srgbClr val="FF0000"/>
                </a:solidFill>
                <a:latin typeface="+mj-lt"/>
              </a:rPr>
              <a:t>$570 billion</a:t>
            </a:r>
            <a:endParaRPr lang="en-US" b="1" dirty="0">
              <a:solidFill>
                <a:srgbClr val="FF0000"/>
              </a:solidFill>
              <a:latin typeface="+mj-lt"/>
            </a:endParaRPr>
          </a:p>
        </p:txBody>
      </p:sp>
    </p:spTree>
    <p:extLst>
      <p:ext uri="{BB962C8B-B14F-4D97-AF65-F5344CB8AC3E}">
        <p14:creationId xmlns:p14="http://schemas.microsoft.com/office/powerpoint/2010/main" val="1847736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Compensating for Shortfalls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2"/>
            </a:pPr>
            <a:r>
              <a:rPr lang="en-US" dirty="0" smtClean="0">
                <a:latin typeface="+mj-lt"/>
              </a:rPr>
              <a:t>Find alternative revenue sources</a:t>
            </a:r>
          </a:p>
          <a:p>
            <a:pPr marL="1028700" lvl="1" indent="-571500">
              <a:buFont typeface="+mj-lt"/>
              <a:buAutoNum type="alphaLcPeriod"/>
            </a:pPr>
            <a:r>
              <a:rPr lang="en-US" dirty="0" smtClean="0">
                <a:latin typeface="+mj-lt"/>
              </a:rPr>
              <a:t>Borrow money (loans, bond sales)</a:t>
            </a:r>
          </a:p>
          <a:p>
            <a:pPr marL="1028700" lvl="1" indent="-571500">
              <a:buFont typeface="+mj-lt"/>
              <a:buAutoNum type="alphaLcPeriod"/>
            </a:pPr>
            <a:r>
              <a:rPr lang="en-US" dirty="0" smtClean="0">
                <a:latin typeface="+mj-lt"/>
              </a:rPr>
              <a:t>Sell state assets (incl. privatization)</a:t>
            </a:r>
          </a:p>
          <a:p>
            <a:pPr marL="1028700" lvl="1" indent="-571500">
              <a:buFont typeface="+mj-lt"/>
              <a:buAutoNum type="alphaLcPeriod"/>
            </a:pPr>
            <a:r>
              <a:rPr lang="en-US" dirty="0">
                <a:latin typeface="+mj-lt"/>
              </a:rPr>
              <a:t>Collect more </a:t>
            </a:r>
            <a:r>
              <a:rPr lang="en-US" dirty="0" smtClean="0">
                <a:latin typeface="+mj-lt"/>
              </a:rPr>
              <a:t>taxes</a:t>
            </a:r>
          </a:p>
          <a:p>
            <a:pPr marL="1028700" lvl="1" indent="-571500">
              <a:buFont typeface="+mj-lt"/>
              <a:buAutoNum type="alphaLcPeriod"/>
            </a:pPr>
            <a:r>
              <a:rPr lang="en-US" dirty="0" smtClean="0">
                <a:latin typeface="+mj-lt"/>
              </a:rPr>
              <a:t>Increase government fees</a:t>
            </a:r>
          </a:p>
          <a:p>
            <a:pPr marL="1028700" lvl="1" indent="-571500">
              <a:buFont typeface="+mj-lt"/>
              <a:buAutoNum type="alphaLcPeriod"/>
            </a:pPr>
            <a:r>
              <a:rPr lang="en-US" dirty="0" smtClean="0">
                <a:latin typeface="+mj-lt"/>
              </a:rPr>
              <a:t>Diversify economy</a:t>
            </a:r>
          </a:p>
          <a:p>
            <a:pPr lvl="1"/>
            <a:endParaRPr lang="en-US" dirty="0" smtClean="0">
              <a:latin typeface="+mj-lt"/>
            </a:endParaRPr>
          </a:p>
          <a:p>
            <a:pPr lvl="1"/>
            <a:endParaRPr lang="en-US" dirty="0">
              <a:latin typeface="+mj-lt"/>
            </a:endParaRPr>
          </a:p>
        </p:txBody>
      </p:sp>
    </p:spTree>
    <p:extLst>
      <p:ext uri="{BB962C8B-B14F-4D97-AF65-F5344CB8AC3E}">
        <p14:creationId xmlns:p14="http://schemas.microsoft.com/office/powerpoint/2010/main" val="1227377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Compensating for Shortfalls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3"/>
            </a:pPr>
            <a:r>
              <a:rPr lang="en-US" dirty="0" smtClean="0">
                <a:latin typeface="+mj-lt"/>
              </a:rPr>
              <a:t>Tighten their belts</a:t>
            </a:r>
          </a:p>
          <a:p>
            <a:pPr marL="971550" lvl="1" indent="-514350">
              <a:buFont typeface="+mj-lt"/>
              <a:buAutoNum type="alphaLcPeriod"/>
            </a:pPr>
            <a:r>
              <a:rPr lang="en-US" dirty="0" smtClean="0">
                <a:latin typeface="+mj-lt"/>
              </a:rPr>
              <a:t>Reduce subsidies </a:t>
            </a:r>
          </a:p>
          <a:p>
            <a:pPr marL="1428750" lvl="2" indent="-514350">
              <a:buFont typeface="+mj-lt"/>
              <a:buAutoNum type="romanLcPeriod"/>
            </a:pPr>
            <a:r>
              <a:rPr lang="en-US" dirty="0" smtClean="0">
                <a:latin typeface="+mj-lt"/>
              </a:rPr>
              <a:t>Gasoline</a:t>
            </a:r>
          </a:p>
          <a:p>
            <a:pPr marL="1428750" lvl="2" indent="-514350">
              <a:buFont typeface="+mj-lt"/>
              <a:buAutoNum type="romanLcPeriod"/>
            </a:pPr>
            <a:r>
              <a:rPr lang="en-US" dirty="0" smtClean="0">
                <a:latin typeface="+mj-lt"/>
              </a:rPr>
              <a:t>Electricity</a:t>
            </a:r>
          </a:p>
          <a:p>
            <a:pPr marL="1428750" lvl="2" indent="-514350">
              <a:buFont typeface="+mj-lt"/>
              <a:buAutoNum type="romanLcPeriod"/>
            </a:pPr>
            <a:r>
              <a:rPr lang="en-US" dirty="0" smtClean="0">
                <a:latin typeface="+mj-lt"/>
              </a:rPr>
              <a:t>Water</a:t>
            </a:r>
          </a:p>
          <a:p>
            <a:pPr marL="971550" lvl="1" indent="-514350">
              <a:buFont typeface="+mj-lt"/>
              <a:buAutoNum type="alphaLcPeriod"/>
            </a:pPr>
            <a:r>
              <a:rPr lang="en-US" dirty="0" smtClean="0">
                <a:latin typeface="+mj-lt"/>
              </a:rPr>
              <a:t>Cut government spending</a:t>
            </a:r>
          </a:p>
          <a:p>
            <a:pPr marL="1428750" lvl="2" indent="-514350">
              <a:buFont typeface="+mj-lt"/>
              <a:buAutoNum type="romanLcPeriod"/>
            </a:pPr>
            <a:r>
              <a:rPr lang="en-US" dirty="0" smtClean="0">
                <a:latin typeface="+mj-lt"/>
              </a:rPr>
              <a:t>Slow government hiring</a:t>
            </a:r>
          </a:p>
          <a:p>
            <a:pPr marL="1428750" lvl="2" indent="-514350">
              <a:buFont typeface="+mj-lt"/>
              <a:buAutoNum type="romanLcPeriod"/>
            </a:pPr>
            <a:r>
              <a:rPr lang="en-US" dirty="0" smtClean="0">
                <a:latin typeface="+mj-lt"/>
              </a:rPr>
              <a:t>Reduce government paychecks</a:t>
            </a:r>
          </a:p>
          <a:p>
            <a:pPr marL="1428750" lvl="2" indent="-514350">
              <a:buFont typeface="+mj-lt"/>
              <a:buAutoNum type="romanLcPeriod"/>
            </a:pPr>
            <a:r>
              <a:rPr lang="en-US" dirty="0" smtClean="0">
                <a:latin typeface="+mj-lt"/>
              </a:rPr>
              <a:t>Cut back social services</a:t>
            </a:r>
          </a:p>
          <a:p>
            <a:pPr lvl="1"/>
            <a:endParaRPr lang="en-US" dirty="0">
              <a:latin typeface="+mj-lt"/>
            </a:endParaRPr>
          </a:p>
        </p:txBody>
      </p:sp>
    </p:spTree>
    <p:extLst>
      <p:ext uri="{BB962C8B-B14F-4D97-AF65-F5344CB8AC3E}">
        <p14:creationId xmlns:p14="http://schemas.microsoft.com/office/powerpoint/2010/main" val="1175672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Compensating for Shortfalls</a:t>
            </a:r>
            <a:endParaRPr lang="en-US" dirty="0"/>
          </a:p>
        </p:txBody>
      </p:sp>
      <p:sp>
        <p:nvSpPr>
          <p:cNvPr id="3" name="Content Placeholder 2"/>
          <p:cNvSpPr>
            <a:spLocks noGrp="1"/>
          </p:cNvSpPr>
          <p:nvPr>
            <p:ph idx="1"/>
          </p:nvPr>
        </p:nvSpPr>
        <p:spPr>
          <a:xfrm>
            <a:off x="457200" y="1600200"/>
            <a:ext cx="8229600" cy="5072063"/>
          </a:xfrm>
        </p:spPr>
        <p:txBody>
          <a:bodyPr>
            <a:normAutofit/>
          </a:bodyPr>
          <a:lstStyle/>
          <a:p>
            <a:r>
              <a:rPr lang="en-US" dirty="0" smtClean="0">
                <a:latin typeface="+mj-lt"/>
              </a:rPr>
              <a:t>These strategies can help some, for a while</a:t>
            </a:r>
          </a:p>
          <a:p>
            <a:r>
              <a:rPr lang="en-US" dirty="0" smtClean="0">
                <a:latin typeface="+mj-lt"/>
              </a:rPr>
              <a:t>But, they can also provoke a backlash</a:t>
            </a:r>
          </a:p>
          <a:p>
            <a:pPr lvl="1"/>
            <a:r>
              <a:rPr lang="en-US" dirty="0" smtClean="0">
                <a:latin typeface="+mj-lt"/>
              </a:rPr>
              <a:t>People don’t like:</a:t>
            </a:r>
          </a:p>
          <a:p>
            <a:pPr lvl="2"/>
            <a:r>
              <a:rPr lang="en-US" dirty="0" smtClean="0">
                <a:latin typeface="+mj-lt"/>
              </a:rPr>
              <a:t>Paying higher prices for gasoline and utilities</a:t>
            </a:r>
          </a:p>
          <a:p>
            <a:pPr lvl="2"/>
            <a:r>
              <a:rPr lang="en-US" dirty="0">
                <a:latin typeface="+mj-lt"/>
              </a:rPr>
              <a:t>H</a:t>
            </a:r>
            <a:r>
              <a:rPr lang="en-US" dirty="0" smtClean="0">
                <a:latin typeface="+mj-lt"/>
              </a:rPr>
              <a:t>igher taxes</a:t>
            </a:r>
          </a:p>
          <a:p>
            <a:pPr lvl="2"/>
            <a:r>
              <a:rPr lang="en-US" dirty="0" smtClean="0">
                <a:latin typeface="+mj-lt"/>
              </a:rPr>
              <a:t>More fees</a:t>
            </a:r>
          </a:p>
          <a:p>
            <a:pPr lvl="2"/>
            <a:r>
              <a:rPr lang="en-US" dirty="0" smtClean="0">
                <a:latin typeface="+mj-lt"/>
              </a:rPr>
              <a:t>Fewer government jobs</a:t>
            </a:r>
          </a:p>
          <a:p>
            <a:pPr lvl="2"/>
            <a:r>
              <a:rPr lang="en-US" dirty="0" smtClean="0">
                <a:latin typeface="+mj-lt"/>
              </a:rPr>
              <a:t>Lower government salaries</a:t>
            </a:r>
          </a:p>
          <a:p>
            <a:pPr lvl="2"/>
            <a:r>
              <a:rPr lang="en-US" dirty="0" smtClean="0">
                <a:latin typeface="+mj-lt"/>
              </a:rPr>
              <a:t>Economic dislocation</a:t>
            </a:r>
            <a:endParaRPr lang="en-US" dirty="0">
              <a:latin typeface="+mj-lt"/>
            </a:endParaRPr>
          </a:p>
        </p:txBody>
      </p:sp>
    </p:spTree>
    <p:extLst>
      <p:ext uri="{BB962C8B-B14F-4D97-AF65-F5344CB8AC3E}">
        <p14:creationId xmlns:p14="http://schemas.microsoft.com/office/powerpoint/2010/main" val="1759550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Possible Political Effects for Producers</a:t>
            </a:r>
            <a:endParaRPr lang="en-US" dirty="0"/>
          </a:p>
        </p:txBody>
      </p:sp>
      <p:grpSp>
        <p:nvGrpSpPr>
          <p:cNvPr id="22" name="Group 21"/>
          <p:cNvGrpSpPr/>
          <p:nvPr/>
        </p:nvGrpSpPr>
        <p:grpSpPr>
          <a:xfrm>
            <a:off x="457200" y="2431143"/>
            <a:ext cx="6275009" cy="3308048"/>
            <a:chOff x="457200" y="2019905"/>
            <a:chExt cx="6275009" cy="3308048"/>
          </a:xfrm>
        </p:grpSpPr>
        <p:sp>
          <p:nvSpPr>
            <p:cNvPr id="4" name="Rectangle 3"/>
            <p:cNvSpPr/>
            <p:nvPr/>
          </p:nvSpPr>
          <p:spPr>
            <a:xfrm>
              <a:off x="457200" y="2963333"/>
              <a:ext cx="1560286"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Less Oil Revenue</a:t>
              </a:r>
              <a:endParaRPr lang="en-US" sz="2400" dirty="0"/>
            </a:p>
          </p:txBody>
        </p:sp>
        <p:sp>
          <p:nvSpPr>
            <p:cNvPr id="7" name="Rectangle 6"/>
            <p:cNvSpPr/>
            <p:nvPr/>
          </p:nvSpPr>
          <p:spPr>
            <a:xfrm>
              <a:off x="2608018" y="2963333"/>
              <a:ext cx="1514324"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Lower Popular Support</a:t>
              </a:r>
              <a:endParaRPr lang="en-US" sz="2400" dirty="0"/>
            </a:p>
          </p:txBody>
        </p:sp>
        <p:sp>
          <p:nvSpPr>
            <p:cNvPr id="8" name="Rectangle 7"/>
            <p:cNvSpPr/>
            <p:nvPr/>
          </p:nvSpPr>
          <p:spPr>
            <a:xfrm>
              <a:off x="4946952" y="2019905"/>
              <a:ext cx="1785257" cy="137900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1. Domestic Instability</a:t>
              </a:r>
              <a:endParaRPr lang="en-US" sz="2400" dirty="0"/>
            </a:p>
          </p:txBody>
        </p:sp>
        <p:sp>
          <p:nvSpPr>
            <p:cNvPr id="9" name="Rectangle 8"/>
            <p:cNvSpPr/>
            <p:nvPr/>
          </p:nvSpPr>
          <p:spPr>
            <a:xfrm>
              <a:off x="4939695" y="3888619"/>
              <a:ext cx="1792514" cy="143933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 Foreign Aggression</a:t>
              </a:r>
              <a:endParaRPr lang="en-US" sz="2400" dirty="0"/>
            </a:p>
          </p:txBody>
        </p:sp>
        <p:cxnSp>
          <p:nvCxnSpPr>
            <p:cNvPr id="11" name="Straight Arrow Connector 10"/>
            <p:cNvCxnSpPr>
              <a:stCxn id="4" idx="3"/>
              <a:endCxn id="7" idx="1"/>
            </p:cNvCxnSpPr>
            <p:nvPr/>
          </p:nvCxnSpPr>
          <p:spPr>
            <a:xfrm>
              <a:off x="2017486" y="3731381"/>
              <a:ext cx="590532"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8" idx="1"/>
            </p:cNvCxnSpPr>
            <p:nvPr/>
          </p:nvCxnSpPr>
          <p:spPr>
            <a:xfrm flipV="1">
              <a:off x="4122342" y="2709410"/>
              <a:ext cx="824610" cy="102197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9" idx="1"/>
            </p:cNvCxnSpPr>
            <p:nvPr/>
          </p:nvCxnSpPr>
          <p:spPr>
            <a:xfrm>
              <a:off x="4122342" y="3731381"/>
              <a:ext cx="817353" cy="876905"/>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5200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Possible Political </a:t>
            </a:r>
            <a:r>
              <a:rPr lang="en-US" dirty="0"/>
              <a:t>Effects for Producers</a:t>
            </a:r>
          </a:p>
        </p:txBody>
      </p:sp>
      <p:grpSp>
        <p:nvGrpSpPr>
          <p:cNvPr id="22" name="Group 21"/>
          <p:cNvGrpSpPr/>
          <p:nvPr/>
        </p:nvGrpSpPr>
        <p:grpSpPr>
          <a:xfrm>
            <a:off x="457200" y="2431143"/>
            <a:ext cx="6275009" cy="3308048"/>
            <a:chOff x="457200" y="2019905"/>
            <a:chExt cx="6275009" cy="3308048"/>
          </a:xfrm>
        </p:grpSpPr>
        <p:sp>
          <p:nvSpPr>
            <p:cNvPr id="4" name="Rectangle 3"/>
            <p:cNvSpPr/>
            <p:nvPr/>
          </p:nvSpPr>
          <p:spPr>
            <a:xfrm>
              <a:off x="457200" y="2963333"/>
              <a:ext cx="1560286"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Less Oil Revenue</a:t>
              </a:r>
              <a:endParaRPr lang="en-US" sz="2400" dirty="0"/>
            </a:p>
          </p:txBody>
        </p:sp>
        <p:sp>
          <p:nvSpPr>
            <p:cNvPr id="7" name="Rectangle 6"/>
            <p:cNvSpPr/>
            <p:nvPr/>
          </p:nvSpPr>
          <p:spPr>
            <a:xfrm>
              <a:off x="2608018" y="2963333"/>
              <a:ext cx="1514324"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Lower Popular Support</a:t>
              </a:r>
              <a:endParaRPr lang="en-US" sz="2400" dirty="0"/>
            </a:p>
          </p:txBody>
        </p:sp>
        <p:sp>
          <p:nvSpPr>
            <p:cNvPr id="8" name="Rectangle 7"/>
            <p:cNvSpPr/>
            <p:nvPr/>
          </p:nvSpPr>
          <p:spPr>
            <a:xfrm>
              <a:off x="4946952" y="2019905"/>
              <a:ext cx="1785257" cy="1379009"/>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1. Domestic Instability</a:t>
              </a:r>
              <a:endParaRPr lang="en-US" sz="2400" dirty="0"/>
            </a:p>
          </p:txBody>
        </p:sp>
        <p:sp>
          <p:nvSpPr>
            <p:cNvPr id="9" name="Rectangle 8"/>
            <p:cNvSpPr/>
            <p:nvPr/>
          </p:nvSpPr>
          <p:spPr>
            <a:xfrm>
              <a:off x="4939695" y="3888619"/>
              <a:ext cx="1792514" cy="143933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 Foreign Aggression</a:t>
              </a:r>
              <a:endParaRPr lang="en-US" sz="2400" dirty="0"/>
            </a:p>
          </p:txBody>
        </p:sp>
        <p:cxnSp>
          <p:nvCxnSpPr>
            <p:cNvPr id="11" name="Straight Arrow Connector 10"/>
            <p:cNvCxnSpPr>
              <a:stCxn id="4" idx="3"/>
              <a:endCxn id="7" idx="1"/>
            </p:cNvCxnSpPr>
            <p:nvPr/>
          </p:nvCxnSpPr>
          <p:spPr>
            <a:xfrm>
              <a:off x="2017486" y="3731381"/>
              <a:ext cx="590532"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8" idx="1"/>
            </p:cNvCxnSpPr>
            <p:nvPr/>
          </p:nvCxnSpPr>
          <p:spPr>
            <a:xfrm flipV="1">
              <a:off x="4122342" y="2709410"/>
              <a:ext cx="824610" cy="102197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9" idx="1"/>
            </p:cNvCxnSpPr>
            <p:nvPr/>
          </p:nvCxnSpPr>
          <p:spPr>
            <a:xfrm>
              <a:off x="4122342" y="3731381"/>
              <a:ext cx="817353" cy="876905"/>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22767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Instability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mj-lt"/>
              </a:rPr>
              <a:t>E.g. Venezuela</a:t>
            </a:r>
            <a:endParaRPr lang="en-US" dirty="0">
              <a:latin typeface="+mj-lt"/>
            </a:endParaRPr>
          </a:p>
        </p:txBody>
      </p:sp>
      <p:pic>
        <p:nvPicPr>
          <p:cNvPr id="6" name="Picture 5"/>
          <p:cNvPicPr>
            <a:picLocks noChangeAspect="1"/>
          </p:cNvPicPr>
          <p:nvPr/>
        </p:nvPicPr>
        <p:blipFill>
          <a:blip r:embed="rId3"/>
          <a:stretch>
            <a:fillRect/>
          </a:stretch>
        </p:blipFill>
        <p:spPr>
          <a:xfrm>
            <a:off x="1660525" y="2646681"/>
            <a:ext cx="5822950" cy="3493770"/>
          </a:xfrm>
          <a:prstGeom prst="rect">
            <a:avLst/>
          </a:prstGeom>
        </p:spPr>
      </p:pic>
      <p:sp>
        <p:nvSpPr>
          <p:cNvPr id="7" name="TextBox 6"/>
          <p:cNvSpPr txBox="1"/>
          <p:nvPr/>
        </p:nvSpPr>
        <p:spPr>
          <a:xfrm>
            <a:off x="4856606" y="6208710"/>
            <a:ext cx="2652521" cy="276999"/>
          </a:xfrm>
          <a:prstGeom prst="rect">
            <a:avLst/>
          </a:prstGeom>
          <a:noFill/>
        </p:spPr>
        <p:txBody>
          <a:bodyPr wrap="none" rtlCol="0">
            <a:spAutoFit/>
          </a:bodyPr>
          <a:lstStyle/>
          <a:p>
            <a:r>
              <a:rPr lang="en-US" sz="1200" dirty="0" smtClean="0">
                <a:latin typeface="+mj-lt"/>
              </a:rPr>
              <a:t>Source: </a:t>
            </a:r>
            <a:r>
              <a:rPr lang="en-US" sz="1200" i="1" dirty="0" smtClean="0">
                <a:latin typeface="+mj-lt"/>
              </a:rPr>
              <a:t>The Guardian</a:t>
            </a:r>
            <a:r>
              <a:rPr lang="en-US" sz="1200" dirty="0" smtClean="0">
                <a:latin typeface="+mj-lt"/>
              </a:rPr>
              <a:t>, 11 October 2016</a:t>
            </a:r>
            <a:endParaRPr lang="en-US" sz="1200" dirty="0">
              <a:latin typeface="+mj-lt"/>
            </a:endParaRPr>
          </a:p>
        </p:txBody>
      </p:sp>
    </p:spTree>
    <p:extLst>
      <p:ext uri="{BB962C8B-B14F-4D97-AF65-F5344CB8AC3E}">
        <p14:creationId xmlns:p14="http://schemas.microsoft.com/office/powerpoint/2010/main" val="2948363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Instability</a:t>
            </a:r>
            <a:endParaRPr lang="en-US" dirty="0"/>
          </a:p>
        </p:txBody>
      </p:sp>
      <p:sp>
        <p:nvSpPr>
          <p:cNvPr id="3" name="Content Placeholder 2"/>
          <p:cNvSpPr>
            <a:spLocks noGrp="1"/>
          </p:cNvSpPr>
          <p:nvPr>
            <p:ph idx="1"/>
          </p:nvPr>
        </p:nvSpPr>
        <p:spPr/>
        <p:txBody>
          <a:bodyPr/>
          <a:lstStyle/>
          <a:p>
            <a:r>
              <a:rPr lang="en-US" dirty="0" smtClean="0">
                <a:latin typeface="+mj-lt"/>
              </a:rPr>
              <a:t>E.g. Iraq</a:t>
            </a:r>
            <a:endParaRPr lang="en-US" dirty="0">
              <a:latin typeface="+mj-lt"/>
            </a:endParaRPr>
          </a:p>
        </p:txBody>
      </p:sp>
      <p:pic>
        <p:nvPicPr>
          <p:cNvPr id="2054" name="Picture 6" descr="raq Sunni anti-government rally in M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19" y="2428875"/>
            <a:ext cx="5568205" cy="369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45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457200" y="1600200"/>
            <a:ext cx="8229600" cy="5015895"/>
          </a:xfrm>
        </p:spPr>
        <p:txBody>
          <a:bodyPr>
            <a:normAutofit/>
          </a:bodyPr>
          <a:lstStyle/>
          <a:p>
            <a:r>
              <a:rPr lang="en-US" dirty="0" smtClean="0">
                <a:latin typeface="+mj-lt"/>
                <a:ea typeface="Times New Roman" charset="0"/>
                <a:cs typeface="Times New Roman" charset="0"/>
              </a:rPr>
              <a:t>How Did We </a:t>
            </a:r>
            <a:r>
              <a:rPr lang="en-US" dirty="0">
                <a:latin typeface="+mj-lt"/>
                <a:ea typeface="Times New Roman" charset="0"/>
                <a:cs typeface="Times New Roman" charset="0"/>
              </a:rPr>
              <a:t>G</a:t>
            </a:r>
            <a:r>
              <a:rPr lang="en-US" dirty="0" smtClean="0">
                <a:latin typeface="+mj-lt"/>
                <a:ea typeface="Times New Roman" charset="0"/>
                <a:cs typeface="Times New Roman" charset="0"/>
              </a:rPr>
              <a:t>et Here?</a:t>
            </a:r>
          </a:p>
          <a:p>
            <a:r>
              <a:rPr lang="en-US" dirty="0" smtClean="0">
                <a:latin typeface="+mj-lt"/>
                <a:ea typeface="Times New Roman" charset="0"/>
                <a:cs typeface="Times New Roman" charset="0"/>
              </a:rPr>
              <a:t>Effects of Cheap Oil</a:t>
            </a:r>
          </a:p>
          <a:p>
            <a:pPr lvl="1"/>
            <a:r>
              <a:rPr lang="en-US" dirty="0" smtClean="0">
                <a:latin typeface="+mj-lt"/>
                <a:ea typeface="Times New Roman" charset="0"/>
                <a:cs typeface="Times New Roman" charset="0"/>
              </a:rPr>
              <a:t>Economic Effects: Small Winners, Big Losers</a:t>
            </a:r>
          </a:p>
          <a:p>
            <a:pPr lvl="1"/>
            <a:r>
              <a:rPr lang="en-US" dirty="0" smtClean="0">
                <a:latin typeface="+mj-lt"/>
                <a:ea typeface="Times New Roman" charset="0"/>
                <a:cs typeface="Times New Roman" charset="0"/>
              </a:rPr>
              <a:t>How Oil Producers are Coping</a:t>
            </a:r>
          </a:p>
          <a:p>
            <a:r>
              <a:rPr lang="en-US" dirty="0" smtClean="0">
                <a:latin typeface="+mj-lt"/>
                <a:ea typeface="Times New Roman" charset="0"/>
                <a:cs typeface="Times New Roman" charset="0"/>
              </a:rPr>
              <a:t>Political </a:t>
            </a:r>
            <a:r>
              <a:rPr lang="en-US" dirty="0" smtClean="0">
                <a:latin typeface="+mj-lt"/>
                <a:ea typeface="Times New Roman" charset="0"/>
                <a:cs typeface="Times New Roman" charset="0"/>
              </a:rPr>
              <a:t>Effects </a:t>
            </a:r>
            <a:r>
              <a:rPr lang="en-US" dirty="0" smtClean="0">
                <a:latin typeface="+mj-lt"/>
                <a:ea typeface="Times New Roman" charset="0"/>
                <a:cs typeface="Times New Roman" charset="0"/>
              </a:rPr>
              <a:t>for Oil Producers </a:t>
            </a:r>
          </a:p>
          <a:p>
            <a:r>
              <a:rPr lang="en-US" dirty="0" smtClean="0">
                <a:latin typeface="+mj-lt"/>
                <a:ea typeface="Times New Roman" charset="0"/>
                <a:cs typeface="Times New Roman" charset="0"/>
              </a:rPr>
              <a:t>Broader Geopolitical Effects</a:t>
            </a:r>
          </a:p>
          <a:p>
            <a:pPr lvl="1"/>
            <a:endParaRPr lang="en-US" sz="2400" dirty="0" smtClean="0">
              <a:solidFill>
                <a:srgbClr val="FF0000"/>
              </a:solidFill>
              <a:latin typeface="+mj-lt"/>
              <a:ea typeface="Times New Roman" charset="0"/>
              <a:cs typeface="Times New Roman" charset="0"/>
            </a:endParaRPr>
          </a:p>
          <a:p>
            <a:endParaRPr lang="en-US" dirty="0">
              <a:latin typeface="+mj-lt"/>
              <a:ea typeface="Times New Roman" charset="0"/>
              <a:cs typeface="Times New Roman" charset="0"/>
            </a:endParaRPr>
          </a:p>
        </p:txBody>
      </p:sp>
    </p:spTree>
    <p:extLst>
      <p:ext uri="{BB962C8B-B14F-4D97-AF65-F5344CB8AC3E}">
        <p14:creationId xmlns:p14="http://schemas.microsoft.com/office/powerpoint/2010/main" val="958989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Instability</a:t>
            </a:r>
            <a:endParaRPr lang="en-US" dirty="0"/>
          </a:p>
        </p:txBody>
      </p:sp>
      <p:sp>
        <p:nvSpPr>
          <p:cNvPr id="3" name="Content Placeholder 2"/>
          <p:cNvSpPr>
            <a:spLocks noGrp="1"/>
          </p:cNvSpPr>
          <p:nvPr>
            <p:ph idx="1"/>
          </p:nvPr>
        </p:nvSpPr>
        <p:spPr/>
        <p:txBody>
          <a:bodyPr/>
          <a:lstStyle/>
          <a:p>
            <a:pPr marL="0" indent="0">
              <a:buNone/>
            </a:pPr>
            <a:r>
              <a:rPr lang="en-US" dirty="0" smtClean="0">
                <a:latin typeface="+mj-lt"/>
              </a:rPr>
              <a:t>Worst case scenarios:</a:t>
            </a:r>
          </a:p>
          <a:p>
            <a:r>
              <a:rPr lang="en-US" sz="2800" dirty="0" smtClean="0">
                <a:latin typeface="+mj-lt"/>
              </a:rPr>
              <a:t>Regimes topple</a:t>
            </a:r>
          </a:p>
          <a:p>
            <a:r>
              <a:rPr lang="en-US" sz="2800" dirty="0" smtClean="0">
                <a:latin typeface="+mj-lt"/>
              </a:rPr>
              <a:t>Countries fracture</a:t>
            </a:r>
          </a:p>
          <a:p>
            <a:pPr marL="0" indent="0">
              <a:buNone/>
            </a:pPr>
            <a:endParaRPr lang="en-US" dirty="0">
              <a:latin typeface="+mj-lt"/>
            </a:endParaRPr>
          </a:p>
        </p:txBody>
      </p:sp>
    </p:spTree>
    <p:extLst>
      <p:ext uri="{BB962C8B-B14F-4D97-AF65-F5344CB8AC3E}">
        <p14:creationId xmlns:p14="http://schemas.microsoft.com/office/powerpoint/2010/main" val="1097168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Today’s Producers Survive?</a:t>
            </a:r>
            <a:endParaRPr lang="en-US" dirty="0"/>
          </a:p>
        </p:txBody>
      </p:sp>
      <p:sp>
        <p:nvSpPr>
          <p:cNvPr id="3" name="Content Placeholder 2"/>
          <p:cNvSpPr>
            <a:spLocks noGrp="1"/>
          </p:cNvSpPr>
          <p:nvPr>
            <p:ph idx="1"/>
          </p:nvPr>
        </p:nvSpPr>
        <p:spPr/>
        <p:txBody>
          <a:bodyPr>
            <a:normAutofit/>
          </a:bodyPr>
          <a:lstStyle/>
          <a:p>
            <a:r>
              <a:rPr lang="en-US" dirty="0" smtClean="0">
                <a:latin typeface="+mj-lt"/>
              </a:rPr>
              <a:t>Most probably can:</a:t>
            </a:r>
          </a:p>
          <a:p>
            <a:pPr lvl="1"/>
            <a:r>
              <a:rPr lang="en-US" sz="2400" dirty="0" smtClean="0">
                <a:latin typeface="+mj-lt"/>
              </a:rPr>
              <a:t>Saudi Arabia can rely on reserves</a:t>
            </a:r>
          </a:p>
          <a:p>
            <a:pPr lvl="1"/>
            <a:r>
              <a:rPr lang="en-US" sz="2400" dirty="0" smtClean="0">
                <a:latin typeface="+mj-lt"/>
              </a:rPr>
              <a:t>Iran has proved its resilience since 2012</a:t>
            </a:r>
          </a:p>
          <a:p>
            <a:pPr lvl="1"/>
            <a:r>
              <a:rPr lang="en-US" sz="2400" dirty="0" smtClean="0">
                <a:latin typeface="+mj-lt"/>
              </a:rPr>
              <a:t>Iraq will receive foreign assistance</a:t>
            </a:r>
          </a:p>
          <a:p>
            <a:pPr lvl="1"/>
            <a:r>
              <a:rPr lang="en-US" sz="2400" dirty="0" smtClean="0">
                <a:latin typeface="+mj-lt"/>
              </a:rPr>
              <a:t>Russia seems to be sustaining itself</a:t>
            </a:r>
          </a:p>
          <a:p>
            <a:endParaRPr lang="en-US" sz="2400" dirty="0" smtClean="0">
              <a:latin typeface="+mj-lt"/>
            </a:endParaRPr>
          </a:p>
          <a:p>
            <a:r>
              <a:rPr lang="en-US" dirty="0" smtClean="0">
                <a:latin typeface="+mj-lt"/>
              </a:rPr>
              <a:t>Venezuela probably can’t: </a:t>
            </a:r>
          </a:p>
          <a:p>
            <a:pPr lvl="1"/>
            <a:r>
              <a:rPr lang="en-US" sz="2400" dirty="0" smtClean="0">
                <a:latin typeface="+mj-lt"/>
              </a:rPr>
              <a:t>But, instability will consist of debt default, change in government, not civil war</a:t>
            </a:r>
            <a:endParaRPr lang="en-US" sz="2400" dirty="0">
              <a:latin typeface="+mj-lt"/>
            </a:endParaRPr>
          </a:p>
        </p:txBody>
      </p:sp>
    </p:spTree>
    <p:extLst>
      <p:ext uri="{BB962C8B-B14F-4D97-AF65-F5344CB8AC3E}">
        <p14:creationId xmlns:p14="http://schemas.microsoft.com/office/powerpoint/2010/main" val="129392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Instability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mj-lt"/>
              </a:rPr>
              <a:t>Geopolitical impacts:</a:t>
            </a:r>
          </a:p>
          <a:p>
            <a:r>
              <a:rPr lang="en-US" sz="2800" dirty="0" smtClean="0">
                <a:latin typeface="+mj-lt"/>
              </a:rPr>
              <a:t>Limited, because most regimes will survive</a:t>
            </a:r>
          </a:p>
          <a:p>
            <a:r>
              <a:rPr lang="en-US" sz="2800" dirty="0" smtClean="0">
                <a:latin typeface="+mj-lt"/>
              </a:rPr>
              <a:t>Could make Middle East more peaceful, if producers save money by ending foreign interventions </a:t>
            </a:r>
          </a:p>
          <a:p>
            <a:pPr lvl="1"/>
            <a:r>
              <a:rPr lang="en-US" sz="2400" dirty="0" smtClean="0">
                <a:latin typeface="+mj-lt"/>
              </a:rPr>
              <a:t>Syria</a:t>
            </a:r>
          </a:p>
          <a:p>
            <a:pPr lvl="1"/>
            <a:r>
              <a:rPr lang="en-US" sz="2400" dirty="0" smtClean="0">
                <a:latin typeface="+mj-lt"/>
              </a:rPr>
              <a:t>Yemen</a:t>
            </a:r>
            <a:endParaRPr lang="en-US" sz="2400" dirty="0">
              <a:latin typeface="+mj-lt"/>
            </a:endParaRPr>
          </a:p>
        </p:txBody>
      </p:sp>
    </p:spTree>
    <p:extLst>
      <p:ext uri="{BB962C8B-B14F-4D97-AF65-F5344CB8AC3E}">
        <p14:creationId xmlns:p14="http://schemas.microsoft.com/office/powerpoint/2010/main" val="194943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Possible Political Effects for Producers</a:t>
            </a:r>
          </a:p>
        </p:txBody>
      </p:sp>
      <p:grpSp>
        <p:nvGrpSpPr>
          <p:cNvPr id="22" name="Group 21"/>
          <p:cNvGrpSpPr/>
          <p:nvPr/>
        </p:nvGrpSpPr>
        <p:grpSpPr>
          <a:xfrm>
            <a:off x="457200" y="2431143"/>
            <a:ext cx="6275009" cy="3308048"/>
            <a:chOff x="457200" y="2019905"/>
            <a:chExt cx="6275009" cy="3308048"/>
          </a:xfrm>
        </p:grpSpPr>
        <p:sp>
          <p:nvSpPr>
            <p:cNvPr id="4" name="Rectangle 3"/>
            <p:cNvSpPr/>
            <p:nvPr/>
          </p:nvSpPr>
          <p:spPr>
            <a:xfrm>
              <a:off x="457200" y="2963333"/>
              <a:ext cx="1560286"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Less Oil Revenue</a:t>
              </a:r>
              <a:endParaRPr lang="en-US" sz="2400" dirty="0"/>
            </a:p>
          </p:txBody>
        </p:sp>
        <p:sp>
          <p:nvSpPr>
            <p:cNvPr id="7" name="Rectangle 6"/>
            <p:cNvSpPr/>
            <p:nvPr/>
          </p:nvSpPr>
          <p:spPr>
            <a:xfrm>
              <a:off x="2608018" y="2963333"/>
              <a:ext cx="1514324" cy="153609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Lower Popular Support</a:t>
              </a:r>
              <a:endParaRPr lang="en-US" sz="2400" dirty="0"/>
            </a:p>
          </p:txBody>
        </p:sp>
        <p:sp>
          <p:nvSpPr>
            <p:cNvPr id="8" name="Rectangle 7"/>
            <p:cNvSpPr/>
            <p:nvPr/>
          </p:nvSpPr>
          <p:spPr>
            <a:xfrm>
              <a:off x="4946952" y="2019905"/>
              <a:ext cx="1785257" cy="137900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1. Domestic Instability</a:t>
              </a:r>
              <a:endParaRPr lang="en-US" sz="2400" dirty="0"/>
            </a:p>
          </p:txBody>
        </p:sp>
        <p:sp>
          <p:nvSpPr>
            <p:cNvPr id="9" name="Rectangle 8"/>
            <p:cNvSpPr/>
            <p:nvPr/>
          </p:nvSpPr>
          <p:spPr>
            <a:xfrm>
              <a:off x="4939695" y="3888619"/>
              <a:ext cx="1792514" cy="1439334"/>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 Foreign Aggression</a:t>
              </a:r>
              <a:endParaRPr lang="en-US" sz="2400" dirty="0"/>
            </a:p>
          </p:txBody>
        </p:sp>
        <p:cxnSp>
          <p:nvCxnSpPr>
            <p:cNvPr id="11" name="Straight Arrow Connector 10"/>
            <p:cNvCxnSpPr>
              <a:stCxn id="4" idx="3"/>
              <a:endCxn id="7" idx="1"/>
            </p:cNvCxnSpPr>
            <p:nvPr/>
          </p:nvCxnSpPr>
          <p:spPr>
            <a:xfrm>
              <a:off x="2017486" y="3731381"/>
              <a:ext cx="590532"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3"/>
              <a:endCxn id="8" idx="1"/>
            </p:cNvCxnSpPr>
            <p:nvPr/>
          </p:nvCxnSpPr>
          <p:spPr>
            <a:xfrm flipV="1">
              <a:off x="4122342" y="2709410"/>
              <a:ext cx="824610" cy="102197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9" idx="1"/>
            </p:cNvCxnSpPr>
            <p:nvPr/>
          </p:nvCxnSpPr>
          <p:spPr>
            <a:xfrm>
              <a:off x="4122342" y="3731381"/>
              <a:ext cx="817353" cy="876905"/>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31335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a:xfrm>
            <a:off x="457200" y="1600200"/>
            <a:ext cx="8229600" cy="5040086"/>
          </a:xfrm>
        </p:spPr>
        <p:txBody>
          <a:bodyPr>
            <a:normAutofit/>
          </a:bodyPr>
          <a:lstStyle/>
          <a:p>
            <a:pPr marL="0" indent="0">
              <a:buNone/>
            </a:pPr>
            <a:r>
              <a:rPr lang="en-US" dirty="0" smtClean="0">
                <a:latin typeface="+mj-lt"/>
              </a:rPr>
              <a:t>= militarized attacks against other countries</a:t>
            </a:r>
          </a:p>
          <a:p>
            <a:pPr marL="0" indent="0">
              <a:buNone/>
            </a:pPr>
            <a:endParaRPr lang="en-US" dirty="0" smtClean="0">
              <a:latin typeface="+mj-lt"/>
            </a:endParaRPr>
          </a:p>
          <a:p>
            <a:pPr marL="0" indent="0">
              <a:buNone/>
            </a:pPr>
            <a:r>
              <a:rPr lang="en-US" dirty="0" smtClean="0">
                <a:latin typeface="+mj-lt"/>
              </a:rPr>
              <a:t>Why producers might attack:</a:t>
            </a:r>
          </a:p>
          <a:p>
            <a:pPr marL="514350" indent="-514350">
              <a:buFont typeface="+mj-lt"/>
              <a:buAutoNum type="arabicPeriod"/>
            </a:pPr>
            <a:r>
              <a:rPr lang="en-US" sz="2800" dirty="0" smtClean="0">
                <a:latin typeface="+mj-lt"/>
              </a:rPr>
              <a:t>To increase oil prices and national revenue</a:t>
            </a:r>
          </a:p>
          <a:p>
            <a:pPr marL="514350" indent="-514350">
              <a:buFont typeface="+mj-lt"/>
              <a:buAutoNum type="arabicPeriod"/>
            </a:pPr>
            <a:r>
              <a:rPr lang="en-US" sz="2800" dirty="0" smtClean="0">
                <a:latin typeface="+mj-lt"/>
              </a:rPr>
              <a:t>To generate a rally ‘round the flag effect</a:t>
            </a:r>
          </a:p>
          <a:p>
            <a:pPr marL="457200" lvl="1" indent="0">
              <a:buNone/>
            </a:pPr>
            <a:endParaRPr lang="en-US" sz="2600" dirty="0" smtClean="0">
              <a:latin typeface="+mj-lt"/>
            </a:endParaRPr>
          </a:p>
        </p:txBody>
      </p:sp>
    </p:spTree>
    <p:extLst>
      <p:ext uri="{BB962C8B-B14F-4D97-AF65-F5344CB8AC3E}">
        <p14:creationId xmlns:p14="http://schemas.microsoft.com/office/powerpoint/2010/main" val="929542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a:xfrm>
            <a:off x="609599" y="3944978"/>
            <a:ext cx="3190877" cy="2314575"/>
          </a:xfrm>
        </p:spPr>
        <p:txBody>
          <a:bodyPr>
            <a:normAutofit/>
          </a:bodyPr>
          <a:lstStyle/>
          <a:p>
            <a:r>
              <a:rPr lang="en-US" sz="2800" dirty="0" smtClean="0">
                <a:latin typeface="+mj-lt"/>
              </a:rPr>
              <a:t>E.g. Iraq’s invasion of Kuwait (1990)?</a:t>
            </a:r>
            <a:endParaRPr lang="en-US" sz="2400" dirty="0" smtClean="0">
              <a:latin typeface="+mj-lt"/>
            </a:endParaRPr>
          </a:p>
          <a:p>
            <a:pPr marL="457200" lvl="1" indent="0">
              <a:buNone/>
            </a:pPr>
            <a:endParaRPr lang="en-US" sz="2400" dirty="0" smtClean="0"/>
          </a:p>
        </p:txBody>
      </p:sp>
      <p:pic>
        <p:nvPicPr>
          <p:cNvPr id="4" name="Picture 3"/>
          <p:cNvPicPr>
            <a:picLocks noChangeAspect="1"/>
          </p:cNvPicPr>
          <p:nvPr/>
        </p:nvPicPr>
        <p:blipFill>
          <a:blip r:embed="rId2"/>
          <a:stretch>
            <a:fillRect/>
          </a:stretch>
        </p:blipFill>
        <p:spPr>
          <a:xfrm>
            <a:off x="4203175" y="3808416"/>
            <a:ext cx="4390564" cy="2341634"/>
          </a:xfrm>
          <a:prstGeom prst="rect">
            <a:avLst/>
          </a:prstGeom>
        </p:spPr>
      </p:pic>
      <p:sp>
        <p:nvSpPr>
          <p:cNvPr id="5" name="Content Placeholder 2"/>
          <p:cNvSpPr txBox="1">
            <a:spLocks/>
          </p:cNvSpPr>
          <p:nvPr/>
        </p:nvSpPr>
        <p:spPr>
          <a:xfrm>
            <a:off x="609599" y="1752600"/>
            <a:ext cx="8386841" cy="23145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mj-lt"/>
              </a:rPr>
              <a:t>Incentive #1: Price manipulation</a:t>
            </a:r>
          </a:p>
          <a:p>
            <a:r>
              <a:rPr lang="en-US" sz="2800" dirty="0" smtClean="0">
                <a:latin typeface="+mj-lt"/>
              </a:rPr>
              <a:t>Aggression may cause a price increase by:</a:t>
            </a:r>
          </a:p>
          <a:p>
            <a:pPr lvl="1"/>
            <a:r>
              <a:rPr lang="en-US" sz="2400" dirty="0" smtClean="0">
                <a:latin typeface="+mj-lt"/>
              </a:rPr>
              <a:t>Destabilizing a targeted oil producer</a:t>
            </a:r>
          </a:p>
          <a:p>
            <a:pPr lvl="1"/>
            <a:r>
              <a:rPr lang="en-US" sz="2400" dirty="0" smtClean="0">
                <a:latin typeface="+mj-lt"/>
              </a:rPr>
              <a:t>Giving an aggressor control over large share of oil supplies</a:t>
            </a:r>
          </a:p>
          <a:p>
            <a:pPr marL="457200" lvl="1" indent="0">
              <a:buFont typeface="Arial"/>
              <a:buNone/>
            </a:pPr>
            <a:endParaRPr lang="en-US" sz="2400" dirty="0" smtClean="0"/>
          </a:p>
        </p:txBody>
      </p:sp>
    </p:spTree>
    <p:extLst>
      <p:ext uri="{BB962C8B-B14F-4D97-AF65-F5344CB8AC3E}">
        <p14:creationId xmlns:p14="http://schemas.microsoft.com/office/powerpoint/2010/main" val="3103063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a:xfrm>
            <a:off x="457200" y="1600200"/>
            <a:ext cx="8553752" cy="4525963"/>
          </a:xfrm>
        </p:spPr>
        <p:txBody>
          <a:bodyPr/>
          <a:lstStyle/>
          <a:p>
            <a:pPr marL="0" indent="0">
              <a:buNone/>
            </a:pPr>
            <a:r>
              <a:rPr lang="en-US" dirty="0">
                <a:latin typeface="+mj-lt"/>
              </a:rPr>
              <a:t>L</a:t>
            </a:r>
            <a:r>
              <a:rPr lang="en-US" dirty="0" smtClean="0">
                <a:latin typeface="+mj-lt"/>
              </a:rPr>
              <a:t>ikelihood = Low</a:t>
            </a:r>
          </a:p>
          <a:p>
            <a:r>
              <a:rPr lang="en-US" sz="2800" dirty="0" smtClean="0">
                <a:latin typeface="+mj-lt"/>
              </a:rPr>
              <a:t>Historical example (Iraq 1990) is a bad fit</a:t>
            </a:r>
          </a:p>
          <a:p>
            <a:r>
              <a:rPr lang="en-US" sz="2800" dirty="0" smtClean="0">
                <a:latin typeface="+mj-lt"/>
              </a:rPr>
              <a:t>Seizing another producer is costly</a:t>
            </a:r>
          </a:p>
          <a:p>
            <a:r>
              <a:rPr lang="en-US" sz="2800" dirty="0">
                <a:latin typeface="+mj-lt"/>
              </a:rPr>
              <a:t>P</a:t>
            </a:r>
            <a:r>
              <a:rPr lang="en-US" sz="2800" dirty="0" smtClean="0">
                <a:latin typeface="+mj-lt"/>
              </a:rPr>
              <a:t>ayoffs are uncertain</a:t>
            </a:r>
          </a:p>
          <a:p>
            <a:r>
              <a:rPr lang="en-US" sz="2800" dirty="0" smtClean="0">
                <a:latin typeface="+mj-lt"/>
              </a:rPr>
              <a:t>Destabilization causes other problems</a:t>
            </a:r>
          </a:p>
          <a:p>
            <a:r>
              <a:rPr lang="en-US" sz="2800" dirty="0" smtClean="0">
                <a:latin typeface="+mj-lt"/>
              </a:rPr>
              <a:t>Other oil producers will benefit more</a:t>
            </a:r>
            <a:endParaRPr lang="en-US" sz="2800" dirty="0">
              <a:latin typeface="+mj-lt"/>
            </a:endParaRPr>
          </a:p>
        </p:txBody>
      </p:sp>
    </p:spTree>
    <p:extLst>
      <p:ext uri="{BB962C8B-B14F-4D97-AF65-F5344CB8AC3E}">
        <p14:creationId xmlns:p14="http://schemas.microsoft.com/office/powerpoint/2010/main" val="991491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a:xfrm>
            <a:off x="457200" y="1600200"/>
            <a:ext cx="8415338" cy="1471613"/>
          </a:xfrm>
        </p:spPr>
        <p:txBody>
          <a:bodyPr>
            <a:normAutofit lnSpcReduction="10000"/>
          </a:bodyPr>
          <a:lstStyle/>
          <a:p>
            <a:pPr marL="0" indent="0">
              <a:buNone/>
            </a:pPr>
            <a:r>
              <a:rPr lang="en-US" dirty="0" smtClean="0">
                <a:latin typeface="+mj-lt"/>
              </a:rPr>
              <a:t>Incentive #2: Rally ‘Round the Flag</a:t>
            </a:r>
          </a:p>
          <a:p>
            <a:r>
              <a:rPr lang="en-US" sz="2800" dirty="0" smtClean="0">
                <a:latin typeface="+mj-lt"/>
              </a:rPr>
              <a:t>By attacking another country, a government may increase its popular support</a:t>
            </a:r>
            <a:endParaRPr lang="en-US" sz="2800" i="1" dirty="0" smtClean="0">
              <a:latin typeface="+mj-lt"/>
            </a:endParaRPr>
          </a:p>
        </p:txBody>
      </p:sp>
      <p:pic>
        <p:nvPicPr>
          <p:cNvPr id="4" name="Picture 3"/>
          <p:cNvPicPr>
            <a:picLocks noChangeAspect="1"/>
          </p:cNvPicPr>
          <p:nvPr/>
        </p:nvPicPr>
        <p:blipFill>
          <a:blip r:embed="rId2"/>
          <a:stretch>
            <a:fillRect/>
          </a:stretch>
        </p:blipFill>
        <p:spPr>
          <a:xfrm>
            <a:off x="3404658" y="3571604"/>
            <a:ext cx="4920046" cy="2768644"/>
          </a:xfrm>
          <a:prstGeom prst="rect">
            <a:avLst/>
          </a:prstGeom>
        </p:spPr>
      </p:pic>
      <p:sp>
        <p:nvSpPr>
          <p:cNvPr id="5" name="Content Placeholder 2"/>
          <p:cNvSpPr txBox="1">
            <a:spLocks/>
          </p:cNvSpPr>
          <p:nvPr/>
        </p:nvSpPr>
        <p:spPr>
          <a:xfrm>
            <a:off x="457200" y="3254375"/>
            <a:ext cx="2947457" cy="23034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j-lt"/>
              </a:rPr>
              <a:t>E.g. Nigeria’s invasion of Cameroon (1990s)?</a:t>
            </a:r>
          </a:p>
        </p:txBody>
      </p:sp>
    </p:spTree>
    <p:extLst>
      <p:ext uri="{BB962C8B-B14F-4D97-AF65-F5344CB8AC3E}">
        <p14:creationId xmlns:p14="http://schemas.microsoft.com/office/powerpoint/2010/main" val="537918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a:xfrm>
            <a:off x="457200" y="1600200"/>
            <a:ext cx="8229600" cy="4870752"/>
          </a:xfrm>
        </p:spPr>
        <p:txBody>
          <a:bodyPr>
            <a:normAutofit/>
          </a:bodyPr>
          <a:lstStyle/>
          <a:p>
            <a:pPr marL="0" indent="0">
              <a:buNone/>
            </a:pPr>
            <a:r>
              <a:rPr lang="en-US" dirty="0">
                <a:latin typeface="+mj-lt"/>
              </a:rPr>
              <a:t>L</a:t>
            </a:r>
            <a:r>
              <a:rPr lang="en-US" dirty="0" smtClean="0">
                <a:latin typeface="+mj-lt"/>
              </a:rPr>
              <a:t>ikelihood = Moderate</a:t>
            </a:r>
          </a:p>
          <a:p>
            <a:r>
              <a:rPr lang="en-US" sz="2800" dirty="0" smtClean="0">
                <a:latin typeface="+mj-lt"/>
              </a:rPr>
              <a:t>Has already occurred since this price collapse </a:t>
            </a:r>
          </a:p>
          <a:p>
            <a:pPr lvl="1"/>
            <a:r>
              <a:rPr lang="en-US" sz="2400" dirty="0" smtClean="0">
                <a:latin typeface="+mj-lt"/>
              </a:rPr>
              <a:t>Venezuela–Guyana (2015)</a:t>
            </a:r>
          </a:p>
          <a:p>
            <a:r>
              <a:rPr lang="en-US" sz="2800" dirty="0" smtClean="0">
                <a:latin typeface="+mj-lt"/>
              </a:rPr>
              <a:t>Small actions can generate big bumps in support</a:t>
            </a:r>
          </a:p>
          <a:p>
            <a:pPr marL="0" indent="0">
              <a:buNone/>
            </a:pPr>
            <a:endParaRPr lang="en-US" sz="1300" dirty="0" smtClean="0">
              <a:latin typeface="+mj-lt"/>
            </a:endParaRPr>
          </a:p>
          <a:p>
            <a:pPr marL="0" indent="0">
              <a:buNone/>
            </a:pPr>
            <a:r>
              <a:rPr lang="en-US" dirty="0" smtClean="0">
                <a:latin typeface="+mj-lt"/>
              </a:rPr>
              <a:t>However...</a:t>
            </a:r>
          </a:p>
          <a:p>
            <a:r>
              <a:rPr lang="en-US" sz="2800" dirty="0">
                <a:latin typeface="+mj-lt"/>
              </a:rPr>
              <a:t>O</a:t>
            </a:r>
            <a:r>
              <a:rPr lang="en-US" sz="2800" dirty="0" smtClean="0">
                <a:latin typeface="+mj-lt"/>
              </a:rPr>
              <a:t>utcomes are uncertain</a:t>
            </a:r>
          </a:p>
          <a:p>
            <a:r>
              <a:rPr lang="en-US" sz="2800" dirty="0" smtClean="0">
                <a:latin typeface="+mj-lt"/>
              </a:rPr>
              <a:t>Doesn’t work for all governments</a:t>
            </a:r>
          </a:p>
          <a:p>
            <a:endParaRPr lang="en-US" sz="1300" dirty="0" smtClean="0">
              <a:latin typeface="+mj-lt"/>
            </a:endParaRPr>
          </a:p>
          <a:p>
            <a:pPr marL="0" indent="0">
              <a:buNone/>
            </a:pPr>
            <a:r>
              <a:rPr lang="en-US" dirty="0" smtClean="0">
                <a:latin typeface="+mj-lt"/>
              </a:rPr>
              <a:t>Russia may be tempted, esp. if cheap oil persists</a:t>
            </a:r>
            <a:endParaRPr lang="en-US" dirty="0">
              <a:latin typeface="+mj-lt"/>
            </a:endParaRPr>
          </a:p>
        </p:txBody>
      </p:sp>
    </p:spTree>
    <p:extLst>
      <p:ext uri="{BB962C8B-B14F-4D97-AF65-F5344CB8AC3E}">
        <p14:creationId xmlns:p14="http://schemas.microsoft.com/office/powerpoint/2010/main" val="40729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Will Today’s Producers Attack?</a:t>
            </a:r>
            <a:endParaRPr lang="en-US" dirty="0"/>
          </a:p>
        </p:txBody>
      </p:sp>
      <p:sp>
        <p:nvSpPr>
          <p:cNvPr id="3" name="Content Placeholder 2"/>
          <p:cNvSpPr>
            <a:spLocks noGrp="1"/>
          </p:cNvSpPr>
          <p:nvPr>
            <p:ph idx="1"/>
          </p:nvPr>
        </p:nvSpPr>
        <p:spPr>
          <a:xfrm>
            <a:off x="457200" y="1600200"/>
            <a:ext cx="8517467" cy="4525963"/>
          </a:xfrm>
        </p:spPr>
        <p:txBody>
          <a:bodyPr/>
          <a:lstStyle/>
          <a:p>
            <a:r>
              <a:rPr lang="en-US" dirty="0" smtClean="0">
                <a:latin typeface="+mj-lt"/>
              </a:rPr>
              <a:t>Probably </a:t>
            </a:r>
            <a:r>
              <a:rPr lang="en-US" dirty="0" smtClean="0">
                <a:latin typeface="+mj-lt"/>
              </a:rPr>
              <a:t>not:</a:t>
            </a:r>
            <a:endParaRPr lang="en-US" dirty="0" smtClean="0">
              <a:latin typeface="+mj-lt"/>
            </a:endParaRPr>
          </a:p>
          <a:p>
            <a:pPr lvl="1"/>
            <a:r>
              <a:rPr lang="en-US" dirty="0" smtClean="0">
                <a:latin typeface="+mj-lt"/>
              </a:rPr>
              <a:t>They won’t attack to raise oil prices</a:t>
            </a:r>
          </a:p>
          <a:p>
            <a:pPr lvl="1"/>
            <a:r>
              <a:rPr lang="en-US" dirty="0" smtClean="0">
                <a:latin typeface="+mj-lt"/>
              </a:rPr>
              <a:t>Russia might attack to produce a ‘rally round the flag effect</a:t>
            </a:r>
          </a:p>
        </p:txBody>
      </p:sp>
    </p:spTree>
    <p:extLst>
      <p:ext uri="{BB962C8B-B14F-4D97-AF65-F5344CB8AC3E}">
        <p14:creationId xmlns:p14="http://schemas.microsoft.com/office/powerpoint/2010/main" val="125327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a:t>
            </a:r>
            <a:endParaRPr lang="en-US" dirty="0"/>
          </a:p>
        </p:txBody>
      </p:sp>
      <p:sp>
        <p:nvSpPr>
          <p:cNvPr id="3" name="Content Placeholder 2"/>
          <p:cNvSpPr>
            <a:spLocks noGrp="1"/>
          </p:cNvSpPr>
          <p:nvPr>
            <p:ph idx="1"/>
          </p:nvPr>
        </p:nvSpPr>
        <p:spPr>
          <a:xfrm>
            <a:off x="457200" y="1600200"/>
            <a:ext cx="8229600" cy="5015895"/>
          </a:xfrm>
        </p:spPr>
        <p:txBody>
          <a:bodyPr>
            <a:normAutofit/>
          </a:bodyPr>
          <a:lstStyle/>
          <a:p>
            <a:r>
              <a:rPr lang="en-US" dirty="0" smtClean="0">
                <a:latin typeface="+mj-lt"/>
                <a:ea typeface="Times New Roman" charset="0"/>
                <a:cs typeface="Times New Roman" charset="0"/>
              </a:rPr>
              <a:t>The geopolitical impacts of cheap oil are likely to be surprisingly limited.</a:t>
            </a:r>
            <a:endParaRPr lang="en-US" dirty="0" smtClean="0">
              <a:latin typeface="+mj-lt"/>
              <a:ea typeface="Times New Roman" charset="0"/>
              <a:cs typeface="Times New Roman" charset="0"/>
            </a:endParaRPr>
          </a:p>
          <a:p>
            <a:pPr lvl="1"/>
            <a:endParaRPr lang="en-US" sz="2400" dirty="0" smtClean="0">
              <a:solidFill>
                <a:srgbClr val="FF0000"/>
              </a:solidFill>
              <a:latin typeface="+mj-lt"/>
              <a:ea typeface="Times New Roman" charset="0"/>
              <a:cs typeface="Times New Roman" charset="0"/>
            </a:endParaRPr>
          </a:p>
          <a:p>
            <a:endParaRPr lang="en-US" dirty="0">
              <a:latin typeface="+mj-lt"/>
              <a:ea typeface="Times New Roman" charset="0"/>
              <a:cs typeface="Times New Roman" charset="0"/>
            </a:endParaRPr>
          </a:p>
        </p:txBody>
      </p:sp>
    </p:spTree>
    <p:extLst>
      <p:ext uri="{BB962C8B-B14F-4D97-AF65-F5344CB8AC3E}">
        <p14:creationId xmlns:p14="http://schemas.microsoft.com/office/powerpoint/2010/main" val="129693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Aggression</a:t>
            </a:r>
            <a:endParaRPr lang="en-US" dirty="0"/>
          </a:p>
        </p:txBody>
      </p:sp>
      <p:sp>
        <p:nvSpPr>
          <p:cNvPr id="3" name="Content Placeholder 2"/>
          <p:cNvSpPr>
            <a:spLocks noGrp="1"/>
          </p:cNvSpPr>
          <p:nvPr>
            <p:ph idx="1"/>
          </p:nvPr>
        </p:nvSpPr>
        <p:spPr/>
        <p:txBody>
          <a:bodyPr/>
          <a:lstStyle/>
          <a:p>
            <a:r>
              <a:rPr lang="en-US" dirty="0" smtClean="0">
                <a:latin typeface="+mj-lt"/>
              </a:rPr>
              <a:t>Geopolitical impacts</a:t>
            </a:r>
          </a:p>
          <a:p>
            <a:pPr lvl="1"/>
            <a:r>
              <a:rPr lang="en-US" dirty="0">
                <a:latin typeface="+mj-lt"/>
              </a:rPr>
              <a:t>Limited, because most </a:t>
            </a:r>
            <a:r>
              <a:rPr lang="en-US" dirty="0" smtClean="0">
                <a:latin typeface="+mj-lt"/>
              </a:rPr>
              <a:t>producers won’t attack</a:t>
            </a:r>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322845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Effects of Cheap Oil: A Summary</a:t>
            </a:r>
            <a:endParaRPr lang="en-US" dirty="0"/>
          </a:p>
        </p:txBody>
      </p:sp>
      <p:sp>
        <p:nvSpPr>
          <p:cNvPr id="3" name="Content Placeholder 2"/>
          <p:cNvSpPr>
            <a:spLocks noGrp="1"/>
          </p:cNvSpPr>
          <p:nvPr>
            <p:ph idx="1"/>
          </p:nvPr>
        </p:nvSpPr>
        <p:spPr>
          <a:xfrm>
            <a:off x="457200" y="1600200"/>
            <a:ext cx="8517467" cy="4525963"/>
          </a:xfrm>
        </p:spPr>
        <p:txBody>
          <a:bodyPr>
            <a:normAutofit/>
          </a:bodyPr>
          <a:lstStyle/>
          <a:p>
            <a:r>
              <a:rPr lang="en-US" dirty="0" smtClean="0">
                <a:latin typeface="+mj-lt"/>
              </a:rPr>
              <a:t>Economic effects of cheap oil are large, esp. for producers</a:t>
            </a:r>
          </a:p>
          <a:p>
            <a:r>
              <a:rPr lang="en-US" dirty="0" smtClean="0">
                <a:latin typeface="+mj-lt"/>
              </a:rPr>
              <a:t>Political effects for producers are limited</a:t>
            </a:r>
          </a:p>
          <a:p>
            <a:pPr lvl="1"/>
            <a:r>
              <a:rPr lang="en-US" dirty="0" smtClean="0">
                <a:latin typeface="+mj-lt"/>
              </a:rPr>
              <a:t>Widespread domestic </a:t>
            </a:r>
            <a:r>
              <a:rPr lang="en-US" dirty="0">
                <a:latin typeface="+mj-lt"/>
              </a:rPr>
              <a:t>instability is unlikely</a:t>
            </a:r>
          </a:p>
          <a:p>
            <a:pPr lvl="1"/>
            <a:r>
              <a:rPr lang="en-US" dirty="0">
                <a:latin typeface="+mj-lt"/>
              </a:rPr>
              <a:t>Foreign aggression </a:t>
            </a:r>
            <a:r>
              <a:rPr lang="en-US" dirty="0" smtClean="0">
                <a:latin typeface="+mj-lt"/>
              </a:rPr>
              <a:t>will be rare</a:t>
            </a:r>
          </a:p>
          <a:p>
            <a:r>
              <a:rPr lang="en-US" dirty="0" smtClean="0">
                <a:latin typeface="+mj-lt"/>
              </a:rPr>
              <a:t>Consequently, broader geopolitical effects are small</a:t>
            </a:r>
          </a:p>
        </p:txBody>
      </p:sp>
    </p:spTree>
    <p:extLst>
      <p:ext uri="{BB962C8B-B14F-4D97-AF65-F5344CB8AC3E}">
        <p14:creationId xmlns:p14="http://schemas.microsoft.com/office/powerpoint/2010/main" val="458391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Geopolitical Effects?</a:t>
            </a:r>
            <a:endParaRPr lang="en-US" dirty="0"/>
          </a:p>
        </p:txBody>
      </p:sp>
      <p:sp>
        <p:nvSpPr>
          <p:cNvPr id="3" name="Content Placeholder 2"/>
          <p:cNvSpPr>
            <a:spLocks noGrp="1"/>
          </p:cNvSpPr>
          <p:nvPr>
            <p:ph idx="1"/>
          </p:nvPr>
        </p:nvSpPr>
        <p:spPr>
          <a:xfrm>
            <a:off x="457199" y="1600200"/>
            <a:ext cx="8481181" cy="4798181"/>
          </a:xfrm>
        </p:spPr>
        <p:txBody>
          <a:bodyPr>
            <a:normAutofit lnSpcReduction="10000"/>
          </a:bodyPr>
          <a:lstStyle/>
          <a:p>
            <a:pPr marL="0" indent="0">
              <a:buNone/>
            </a:pPr>
            <a:r>
              <a:rPr lang="en-US" dirty="0" smtClean="0">
                <a:latin typeface="+mj-lt"/>
              </a:rPr>
              <a:t>1. Power balance amongst oil producers:</a:t>
            </a:r>
          </a:p>
          <a:p>
            <a:r>
              <a:rPr lang="en-US" sz="2800" dirty="0">
                <a:latin typeface="+mj-lt"/>
              </a:rPr>
              <a:t>No </a:t>
            </a:r>
            <a:r>
              <a:rPr lang="en-US" sz="2800" dirty="0" smtClean="0">
                <a:latin typeface="+mj-lt"/>
              </a:rPr>
              <a:t>shift, </a:t>
            </a:r>
            <a:r>
              <a:rPr lang="en-US" sz="2800" dirty="0">
                <a:latin typeface="+mj-lt"/>
              </a:rPr>
              <a:t>because all are suffering</a:t>
            </a:r>
          </a:p>
          <a:p>
            <a:pPr marL="0" indent="0">
              <a:buNone/>
            </a:pPr>
            <a:endParaRPr lang="en-US" sz="2400" dirty="0" smtClean="0">
              <a:latin typeface="+mj-lt"/>
            </a:endParaRPr>
          </a:p>
          <a:p>
            <a:pPr marL="0" indent="0">
              <a:buNone/>
            </a:pPr>
            <a:r>
              <a:rPr lang="en-US" dirty="0" smtClean="0">
                <a:latin typeface="+mj-lt"/>
              </a:rPr>
              <a:t>2. Power </a:t>
            </a:r>
            <a:r>
              <a:rPr lang="en-US" dirty="0">
                <a:latin typeface="+mj-lt"/>
              </a:rPr>
              <a:t>balance amongst oil consumers:</a:t>
            </a:r>
          </a:p>
          <a:p>
            <a:r>
              <a:rPr lang="en-US" sz="2800" dirty="0">
                <a:latin typeface="+mj-lt"/>
              </a:rPr>
              <a:t>No shift, because impacts cancel each other out</a:t>
            </a:r>
          </a:p>
          <a:p>
            <a:pPr marL="0" indent="0">
              <a:buNone/>
            </a:pPr>
            <a:endParaRPr lang="en-US" sz="2400" dirty="0" smtClean="0">
              <a:latin typeface="+mj-lt"/>
            </a:endParaRPr>
          </a:p>
          <a:p>
            <a:pPr marL="0" indent="0">
              <a:buNone/>
            </a:pPr>
            <a:r>
              <a:rPr lang="en-US" dirty="0" smtClean="0">
                <a:latin typeface="+mj-lt"/>
              </a:rPr>
              <a:t>3. Producer–consumer power balance:</a:t>
            </a:r>
          </a:p>
          <a:p>
            <a:r>
              <a:rPr lang="en-US" sz="2800" dirty="0" smtClean="0">
                <a:latin typeface="+mj-lt"/>
              </a:rPr>
              <a:t>Power has shifted from producers to consumers</a:t>
            </a:r>
          </a:p>
          <a:p>
            <a:pPr lvl="1"/>
            <a:r>
              <a:rPr lang="en-US" sz="2400" dirty="0" smtClean="0">
                <a:latin typeface="+mj-lt"/>
              </a:rPr>
              <a:t>Wealth is changing hands</a:t>
            </a:r>
          </a:p>
          <a:p>
            <a:pPr lvl="1"/>
            <a:r>
              <a:rPr lang="en-US" sz="2400" dirty="0" smtClean="0">
                <a:latin typeface="+mj-lt"/>
              </a:rPr>
              <a:t>Fears of OPEC continue to decline</a:t>
            </a:r>
          </a:p>
          <a:p>
            <a:pPr marL="0" indent="0">
              <a:buNone/>
            </a:pPr>
            <a:endParaRPr lang="en-US" sz="2400" dirty="0">
              <a:latin typeface="+mj-lt"/>
            </a:endParaRPr>
          </a:p>
        </p:txBody>
      </p:sp>
    </p:spTree>
    <p:extLst>
      <p:ext uri="{BB962C8B-B14F-4D97-AF65-F5344CB8AC3E}">
        <p14:creationId xmlns:p14="http://schemas.microsoft.com/office/powerpoint/2010/main" val="2326072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Geopolitical Effects?</a:t>
            </a:r>
            <a:endParaRPr lang="en-US" dirty="0"/>
          </a:p>
        </p:txBody>
      </p:sp>
      <p:sp>
        <p:nvSpPr>
          <p:cNvPr id="3" name="Content Placeholder 2"/>
          <p:cNvSpPr>
            <a:spLocks noGrp="1"/>
          </p:cNvSpPr>
          <p:nvPr>
            <p:ph idx="1"/>
          </p:nvPr>
        </p:nvSpPr>
        <p:spPr>
          <a:xfrm>
            <a:off x="457200" y="1600200"/>
            <a:ext cx="5008120" cy="4386263"/>
          </a:xfrm>
        </p:spPr>
        <p:txBody>
          <a:bodyPr>
            <a:normAutofit/>
          </a:bodyPr>
          <a:lstStyle/>
          <a:p>
            <a:pPr marL="0" indent="0">
              <a:buNone/>
            </a:pPr>
            <a:r>
              <a:rPr lang="en-US" dirty="0" smtClean="0">
                <a:latin typeface="+mj-lt"/>
              </a:rPr>
              <a:t>4. International oil disputes:</a:t>
            </a:r>
          </a:p>
          <a:p>
            <a:r>
              <a:rPr lang="en-US" sz="2800" dirty="0">
                <a:latin typeface="+mj-lt"/>
              </a:rPr>
              <a:t>E.g. South China Sea, Arctic, eastern </a:t>
            </a:r>
            <a:r>
              <a:rPr lang="en-US" sz="2800" dirty="0" smtClean="0">
                <a:latin typeface="+mj-lt"/>
              </a:rPr>
              <a:t>Mediterranean</a:t>
            </a:r>
            <a:endParaRPr lang="en-US" sz="2800" dirty="0">
              <a:latin typeface="+mj-lt"/>
            </a:endParaRPr>
          </a:p>
          <a:p>
            <a:pPr lvl="1"/>
            <a:r>
              <a:rPr lang="en-US" sz="2400" dirty="0">
                <a:latin typeface="+mj-lt"/>
              </a:rPr>
              <a:t>Oil at stake is less </a:t>
            </a:r>
            <a:r>
              <a:rPr lang="en-US" sz="2400" dirty="0" smtClean="0">
                <a:latin typeface="+mj-lt"/>
              </a:rPr>
              <a:t>valuable</a:t>
            </a:r>
          </a:p>
          <a:p>
            <a:pPr lvl="1"/>
            <a:r>
              <a:rPr lang="en-US" sz="2400" dirty="0" smtClean="0">
                <a:latin typeface="+mj-lt"/>
              </a:rPr>
              <a:t>So</a:t>
            </a:r>
            <a:r>
              <a:rPr lang="en-US" sz="2400" dirty="0">
                <a:latin typeface="+mj-lt"/>
              </a:rPr>
              <a:t>, less dispute activity </a:t>
            </a:r>
            <a:endParaRPr lang="en-US" sz="2400" dirty="0" smtClean="0">
              <a:latin typeface="+mj-lt"/>
            </a:endParaRPr>
          </a:p>
          <a:p>
            <a:pPr lvl="1"/>
            <a:r>
              <a:rPr lang="en-US" sz="2400" dirty="0" smtClean="0">
                <a:latin typeface="+mj-lt"/>
              </a:rPr>
              <a:t>But same levels of violence</a:t>
            </a:r>
          </a:p>
          <a:p>
            <a:pPr lvl="1"/>
            <a:r>
              <a:rPr lang="en-US" sz="2400" dirty="0" smtClean="0">
                <a:latin typeface="+mj-lt"/>
              </a:rPr>
              <a:t>Impact depends </a:t>
            </a:r>
            <a:r>
              <a:rPr lang="en-US" sz="2400" dirty="0">
                <a:latin typeface="+mj-lt"/>
              </a:rPr>
              <a:t>on </a:t>
            </a:r>
            <a:r>
              <a:rPr lang="en-US" sz="2400" dirty="0" smtClean="0">
                <a:latin typeface="+mj-lt"/>
              </a:rPr>
              <a:t>oil’s roles</a:t>
            </a:r>
            <a:endParaRPr lang="en-US" dirty="0" smtClean="0">
              <a:latin typeface="+mj-lt"/>
            </a:endParaRPr>
          </a:p>
        </p:txBody>
      </p:sp>
      <p:pic>
        <p:nvPicPr>
          <p:cNvPr id="6" name="Picture 5"/>
          <p:cNvPicPr>
            <a:picLocks noChangeAspect="1"/>
          </p:cNvPicPr>
          <p:nvPr/>
        </p:nvPicPr>
        <p:blipFill>
          <a:blip r:embed="rId2"/>
          <a:stretch>
            <a:fillRect/>
          </a:stretch>
        </p:blipFill>
        <p:spPr>
          <a:xfrm>
            <a:off x="5384884" y="2628899"/>
            <a:ext cx="3301916" cy="3702503"/>
          </a:xfrm>
          <a:prstGeom prst="rect">
            <a:avLst/>
          </a:prstGeom>
        </p:spPr>
      </p:pic>
    </p:spTree>
    <p:extLst>
      <p:ext uri="{BB962C8B-B14F-4D97-AF65-F5344CB8AC3E}">
        <p14:creationId xmlns:p14="http://schemas.microsoft.com/office/powerpoint/2010/main" val="1442606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for U.S.</a:t>
            </a:r>
            <a:endParaRPr lang="en-US" dirty="0"/>
          </a:p>
        </p:txBody>
      </p:sp>
      <p:sp>
        <p:nvSpPr>
          <p:cNvPr id="3" name="Content Placeholder 2"/>
          <p:cNvSpPr>
            <a:spLocks noGrp="1"/>
          </p:cNvSpPr>
          <p:nvPr>
            <p:ph idx="1"/>
          </p:nvPr>
        </p:nvSpPr>
        <p:spPr/>
        <p:txBody>
          <a:bodyPr/>
          <a:lstStyle/>
          <a:p>
            <a:r>
              <a:rPr lang="en-US" dirty="0" smtClean="0">
                <a:latin typeface="+mj-lt"/>
              </a:rPr>
              <a:t>Overall, U.S. is a winner </a:t>
            </a:r>
          </a:p>
          <a:p>
            <a:pPr lvl="1"/>
            <a:r>
              <a:rPr lang="en-US" dirty="0" smtClean="0">
                <a:latin typeface="+mj-lt"/>
              </a:rPr>
              <a:t>Economic benefits &gt; losses</a:t>
            </a:r>
          </a:p>
          <a:p>
            <a:pPr lvl="1"/>
            <a:r>
              <a:rPr lang="en-US" dirty="0" smtClean="0">
                <a:latin typeface="+mj-lt"/>
              </a:rPr>
              <a:t>Shale oil companies can rebound quickly</a:t>
            </a:r>
          </a:p>
          <a:p>
            <a:pPr lvl="1"/>
            <a:r>
              <a:rPr lang="en-US" dirty="0" smtClean="0">
                <a:latin typeface="+mj-lt"/>
              </a:rPr>
              <a:t>Greater energy security</a:t>
            </a:r>
            <a:endParaRPr lang="en-US" dirty="0">
              <a:latin typeface="+mj-lt"/>
            </a:endParaRPr>
          </a:p>
          <a:p>
            <a:r>
              <a:rPr lang="en-US" dirty="0" smtClean="0">
                <a:latin typeface="+mj-lt"/>
              </a:rPr>
              <a:t>May need to provide more financial support to floundering oil producing states</a:t>
            </a:r>
          </a:p>
          <a:p>
            <a:r>
              <a:rPr lang="en-US" dirty="0" smtClean="0">
                <a:latin typeface="+mj-lt"/>
              </a:rPr>
              <a:t>No lessening of tensions in South China Sea</a:t>
            </a:r>
          </a:p>
        </p:txBody>
      </p:sp>
    </p:spTree>
    <p:extLst>
      <p:ext uri="{BB962C8B-B14F-4D97-AF65-F5344CB8AC3E}">
        <p14:creationId xmlns:p14="http://schemas.microsoft.com/office/powerpoint/2010/main" val="1919507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7" y="274638"/>
            <a:ext cx="8551332" cy="1143000"/>
          </a:xfrm>
        </p:spPr>
        <p:txBody>
          <a:bodyPr>
            <a:normAutofit/>
          </a:bodyPr>
          <a:lstStyle/>
          <a:p>
            <a:r>
              <a:rPr lang="en-US" dirty="0" smtClean="0"/>
              <a:t>Conclusion: Less Than Meets the Eye</a:t>
            </a:r>
            <a:endParaRPr lang="en-US" dirty="0"/>
          </a:p>
        </p:txBody>
      </p:sp>
      <p:sp>
        <p:nvSpPr>
          <p:cNvPr id="3" name="Content Placeholder 2"/>
          <p:cNvSpPr>
            <a:spLocks noGrp="1"/>
          </p:cNvSpPr>
          <p:nvPr>
            <p:ph idx="1"/>
          </p:nvPr>
        </p:nvSpPr>
        <p:spPr>
          <a:xfrm>
            <a:off x="457200" y="1600200"/>
            <a:ext cx="8229600" cy="4914900"/>
          </a:xfrm>
        </p:spPr>
        <p:txBody>
          <a:bodyPr/>
          <a:lstStyle/>
          <a:p>
            <a:r>
              <a:rPr lang="en-US" dirty="0" smtClean="0">
                <a:latin typeface="+mj-lt"/>
              </a:rPr>
              <a:t>Geopolitical impacts of cheap oil are limited, especially at current price</a:t>
            </a:r>
          </a:p>
          <a:p>
            <a:r>
              <a:rPr lang="en-US" dirty="0" smtClean="0">
                <a:latin typeface="+mj-lt"/>
              </a:rPr>
              <a:t>The current situation is likely to be stable</a:t>
            </a:r>
          </a:p>
          <a:p>
            <a:pPr lvl="1"/>
            <a:r>
              <a:rPr lang="en-US" sz="2400" dirty="0" smtClean="0">
                <a:latin typeface="+mj-lt"/>
              </a:rPr>
              <a:t>Supply and demand will rebalance</a:t>
            </a:r>
          </a:p>
          <a:p>
            <a:pPr lvl="1"/>
            <a:r>
              <a:rPr lang="en-US" sz="2400" dirty="0" smtClean="0">
                <a:latin typeface="+mj-lt"/>
              </a:rPr>
              <a:t>US shale oil production will sustain ceiling on prices</a:t>
            </a:r>
            <a:endParaRPr lang="en-US" sz="2400" dirty="0" smtClean="0">
              <a:latin typeface="+mj-lt"/>
            </a:endParaRPr>
          </a:p>
          <a:p>
            <a:pPr lvl="1"/>
            <a:r>
              <a:rPr lang="en-US" sz="2400" dirty="0" smtClean="0">
                <a:latin typeface="+mj-lt"/>
              </a:rPr>
              <a:t>Producers will adjust to </a:t>
            </a:r>
            <a:r>
              <a:rPr lang="en-US" sz="2400" dirty="0" smtClean="0">
                <a:latin typeface="+mj-lt"/>
              </a:rPr>
              <a:t>$60/barrel oil</a:t>
            </a:r>
            <a:endParaRPr lang="en-US" sz="2400" dirty="0" smtClean="0">
              <a:latin typeface="+mj-lt"/>
            </a:endParaRPr>
          </a:p>
        </p:txBody>
      </p:sp>
    </p:spTree>
    <p:extLst>
      <p:ext uri="{BB962C8B-B14F-4D97-AF65-F5344CB8AC3E}">
        <p14:creationId xmlns:p14="http://schemas.microsoft.com/office/powerpoint/2010/main" val="930769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1026" name="Picture 2" descr="mage result for asteroid dinosau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6864" y="1843074"/>
            <a:ext cx="6399849" cy="3796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4954" y="5788031"/>
            <a:ext cx="2441759" cy="276999"/>
          </a:xfrm>
          <a:prstGeom prst="rect">
            <a:avLst/>
          </a:prstGeom>
          <a:noFill/>
        </p:spPr>
        <p:txBody>
          <a:bodyPr wrap="none" rtlCol="0">
            <a:spAutoFit/>
          </a:bodyPr>
          <a:lstStyle/>
          <a:p>
            <a:r>
              <a:rPr lang="en-US" sz="1200" dirty="0" smtClean="0">
                <a:latin typeface="+mj-lt"/>
              </a:rPr>
              <a:t>Source: Daily Express, 7 March 2016</a:t>
            </a:r>
            <a:endParaRPr lang="en-US" sz="1200" dirty="0">
              <a:latin typeface="+mj-lt"/>
            </a:endParaRPr>
          </a:p>
        </p:txBody>
      </p:sp>
    </p:spTree>
    <p:extLst>
      <p:ext uri="{BB962C8B-B14F-4D97-AF65-F5344CB8AC3E}">
        <p14:creationId xmlns:p14="http://schemas.microsoft.com/office/powerpoint/2010/main" val="122135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Prices Since the 2014 Crash</a:t>
            </a:r>
            <a:endParaRPr lang="en-US" dirty="0"/>
          </a:p>
        </p:txBody>
      </p:sp>
      <p:sp>
        <p:nvSpPr>
          <p:cNvPr id="6" name="TextBox 5"/>
          <p:cNvSpPr txBox="1"/>
          <p:nvPr/>
        </p:nvSpPr>
        <p:spPr>
          <a:xfrm>
            <a:off x="6186566" y="6304002"/>
            <a:ext cx="2596865" cy="307777"/>
          </a:xfrm>
          <a:prstGeom prst="rect">
            <a:avLst/>
          </a:prstGeom>
          <a:noFill/>
        </p:spPr>
        <p:txBody>
          <a:bodyPr wrap="none" rtlCol="0">
            <a:spAutoFit/>
          </a:bodyPr>
          <a:lstStyle/>
          <a:p>
            <a:r>
              <a:rPr lang="en-US" sz="1400" dirty="0" smtClean="0">
                <a:latin typeface="+mj-lt"/>
              </a:rPr>
              <a:t>Source: NASDAQ, 3 January 2017</a:t>
            </a:r>
            <a:endParaRPr lang="en-US" sz="1400" dirty="0">
              <a:latin typeface="+mj-lt"/>
            </a:endParaRPr>
          </a:p>
        </p:txBody>
      </p:sp>
      <p:sp>
        <p:nvSpPr>
          <p:cNvPr id="3" name="AutoShape 2" descr="http://content.barchart.com/genericapi/cache/4677aadec3281d6000414f4c099253f5.png"/>
          <p:cNvSpPr>
            <a:spLocks noChangeAspect="1" noChangeArrowheads="1"/>
          </p:cNvSpPr>
          <p:nvPr/>
        </p:nvSpPr>
        <p:spPr bwMode="auto">
          <a:xfrm>
            <a:off x="1414272" y="1692202"/>
            <a:ext cx="437828" cy="43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content.barchart.com/genericapi/cache/205f48f392b9d401b7c1a2fc80ab3e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272" y="1692202"/>
            <a:ext cx="6156960" cy="433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16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Get Here?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mj-lt"/>
              </a:rPr>
              <a:t>1. Growing </a:t>
            </a:r>
            <a:r>
              <a:rPr lang="en-US" dirty="0" smtClean="0">
                <a:latin typeface="+mj-lt"/>
              </a:rPr>
              <a:t>oil supplies:</a:t>
            </a:r>
          </a:p>
          <a:p>
            <a:r>
              <a:rPr lang="en-US" sz="2800" dirty="0">
                <a:latin typeface="+mj-lt"/>
              </a:rPr>
              <a:t>U</a:t>
            </a:r>
            <a:r>
              <a:rPr lang="en-US" sz="2800" dirty="0" smtClean="0">
                <a:latin typeface="+mj-lt"/>
              </a:rPr>
              <a:t>nconventional oil production booms</a:t>
            </a:r>
          </a:p>
          <a:p>
            <a:pPr lvl="1"/>
            <a:r>
              <a:rPr lang="en-US" sz="2400" dirty="0" smtClean="0">
                <a:latin typeface="+mj-lt"/>
              </a:rPr>
              <a:t>Shale/tight oil </a:t>
            </a:r>
            <a:r>
              <a:rPr lang="en-US" sz="2400" dirty="0">
                <a:latin typeface="+mj-lt"/>
              </a:rPr>
              <a:t>(esp. U.S.</a:t>
            </a:r>
            <a:r>
              <a:rPr lang="en-US" sz="2400" dirty="0" smtClean="0">
                <a:latin typeface="+mj-lt"/>
              </a:rPr>
              <a:t>)</a:t>
            </a:r>
          </a:p>
          <a:p>
            <a:pPr lvl="1"/>
            <a:r>
              <a:rPr lang="en-US" sz="2400" dirty="0" smtClean="0">
                <a:latin typeface="+mj-lt"/>
              </a:rPr>
              <a:t>Oil sands (esp. Canada)</a:t>
            </a:r>
          </a:p>
          <a:p>
            <a:pPr lvl="1"/>
            <a:r>
              <a:rPr lang="en-US" sz="2400" dirty="0" smtClean="0">
                <a:latin typeface="+mj-lt"/>
              </a:rPr>
              <a:t>“Frontier” resources (e.g. Arctic)</a:t>
            </a:r>
          </a:p>
          <a:p>
            <a:r>
              <a:rPr lang="en-US" sz="2800" dirty="0" smtClean="0">
                <a:latin typeface="+mj-lt"/>
              </a:rPr>
              <a:t>Iraqi oil production revives</a:t>
            </a:r>
          </a:p>
        </p:txBody>
      </p:sp>
    </p:spTree>
    <p:extLst>
      <p:ext uri="{BB962C8B-B14F-4D97-AF65-F5344CB8AC3E}">
        <p14:creationId xmlns:p14="http://schemas.microsoft.com/office/powerpoint/2010/main" val="2587499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590" y="1825573"/>
            <a:ext cx="9022874" cy="4080344"/>
          </a:xfrm>
          <a:prstGeom prst="rect">
            <a:avLst/>
          </a:prstGeom>
        </p:spPr>
      </p:pic>
      <p:sp>
        <p:nvSpPr>
          <p:cNvPr id="2" name="Title 1"/>
          <p:cNvSpPr>
            <a:spLocks noGrp="1"/>
          </p:cNvSpPr>
          <p:nvPr>
            <p:ph type="title"/>
          </p:nvPr>
        </p:nvSpPr>
        <p:spPr/>
        <p:txBody>
          <a:bodyPr/>
          <a:lstStyle/>
          <a:p>
            <a:r>
              <a:rPr lang="en-US" dirty="0" smtClean="0"/>
              <a:t>Global Oil Production</a:t>
            </a:r>
            <a:endParaRPr lang="en-US" dirty="0"/>
          </a:p>
        </p:txBody>
      </p:sp>
      <p:sp>
        <p:nvSpPr>
          <p:cNvPr id="9" name="TextBox 8"/>
          <p:cNvSpPr txBox="1"/>
          <p:nvPr/>
        </p:nvSpPr>
        <p:spPr>
          <a:xfrm>
            <a:off x="7680482" y="2199328"/>
            <a:ext cx="1194558" cy="369332"/>
          </a:xfrm>
          <a:prstGeom prst="rect">
            <a:avLst/>
          </a:prstGeom>
          <a:noFill/>
        </p:spPr>
        <p:txBody>
          <a:bodyPr wrap="none" rtlCol="0">
            <a:spAutoFit/>
          </a:bodyPr>
          <a:lstStyle/>
          <a:p>
            <a:r>
              <a:rPr lang="en-US" dirty="0" smtClean="0">
                <a:latin typeface="+mj-lt"/>
              </a:rPr>
              <a:t>+3.6 </a:t>
            </a:r>
            <a:r>
              <a:rPr lang="en-US" dirty="0" err="1" smtClean="0">
                <a:latin typeface="+mj-lt"/>
              </a:rPr>
              <a:t>mbpd</a:t>
            </a:r>
            <a:endParaRPr lang="en-US" dirty="0">
              <a:latin typeface="+mj-lt"/>
            </a:endParaRPr>
          </a:p>
        </p:txBody>
      </p:sp>
      <p:sp>
        <p:nvSpPr>
          <p:cNvPr id="10" name="TextBox 9"/>
          <p:cNvSpPr txBox="1"/>
          <p:nvPr/>
        </p:nvSpPr>
        <p:spPr>
          <a:xfrm>
            <a:off x="7680482" y="3681079"/>
            <a:ext cx="1241107" cy="369332"/>
          </a:xfrm>
          <a:prstGeom prst="rect">
            <a:avLst/>
          </a:prstGeom>
          <a:noFill/>
        </p:spPr>
        <p:txBody>
          <a:bodyPr wrap="none" rtlCol="0">
            <a:spAutoFit/>
          </a:bodyPr>
          <a:lstStyle/>
          <a:p>
            <a:r>
              <a:rPr lang="en-US" dirty="0" smtClean="0">
                <a:latin typeface="+mj-lt"/>
              </a:rPr>
              <a:t>+1.3 </a:t>
            </a:r>
            <a:r>
              <a:rPr lang="en-US" dirty="0" err="1" smtClean="0">
                <a:latin typeface="+mj-lt"/>
              </a:rPr>
              <a:t>mbpd</a:t>
            </a:r>
            <a:endParaRPr lang="en-US" dirty="0">
              <a:latin typeface="+mj-lt"/>
            </a:endParaRPr>
          </a:p>
        </p:txBody>
      </p:sp>
      <p:sp>
        <p:nvSpPr>
          <p:cNvPr id="11" name="TextBox 10"/>
          <p:cNvSpPr txBox="1"/>
          <p:nvPr/>
        </p:nvSpPr>
        <p:spPr>
          <a:xfrm>
            <a:off x="7680483" y="4178543"/>
            <a:ext cx="1241107" cy="369332"/>
          </a:xfrm>
          <a:prstGeom prst="rect">
            <a:avLst/>
          </a:prstGeom>
          <a:noFill/>
        </p:spPr>
        <p:txBody>
          <a:bodyPr wrap="none" rtlCol="0">
            <a:spAutoFit/>
          </a:bodyPr>
          <a:lstStyle/>
          <a:p>
            <a:r>
              <a:rPr lang="en-US" dirty="0" smtClean="0">
                <a:latin typeface="+mj-lt"/>
              </a:rPr>
              <a:t>+1.6 </a:t>
            </a:r>
            <a:r>
              <a:rPr lang="en-US" dirty="0" err="1" smtClean="0">
                <a:latin typeface="+mj-lt"/>
              </a:rPr>
              <a:t>mbpd</a:t>
            </a:r>
            <a:endParaRPr lang="en-US" dirty="0">
              <a:latin typeface="+mj-lt"/>
            </a:endParaRPr>
          </a:p>
        </p:txBody>
      </p:sp>
    </p:spTree>
    <p:extLst>
      <p:ext uri="{BB962C8B-B14F-4D97-AF65-F5344CB8AC3E}">
        <p14:creationId xmlns:p14="http://schemas.microsoft.com/office/powerpoint/2010/main" val="3719588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Tight Oil Production</a:t>
            </a:r>
            <a:endParaRPr lang="en-US" dirty="0"/>
          </a:p>
        </p:txBody>
      </p:sp>
      <p:pic>
        <p:nvPicPr>
          <p:cNvPr id="3" name="Picture 2"/>
          <p:cNvPicPr>
            <a:picLocks noChangeAspect="1"/>
          </p:cNvPicPr>
          <p:nvPr/>
        </p:nvPicPr>
        <p:blipFill>
          <a:blip r:embed="rId3"/>
          <a:stretch>
            <a:fillRect/>
          </a:stretch>
        </p:blipFill>
        <p:spPr>
          <a:xfrm>
            <a:off x="831018" y="1146048"/>
            <a:ext cx="7715573" cy="5244179"/>
          </a:xfrm>
          <a:prstGeom prst="rect">
            <a:avLst/>
          </a:prstGeom>
        </p:spPr>
      </p:pic>
      <p:sp>
        <p:nvSpPr>
          <p:cNvPr id="5" name="TextBox 4"/>
          <p:cNvSpPr txBox="1"/>
          <p:nvPr/>
        </p:nvSpPr>
        <p:spPr>
          <a:xfrm>
            <a:off x="7303008" y="6330886"/>
            <a:ext cx="652743" cy="369332"/>
          </a:xfrm>
          <a:prstGeom prst="rect">
            <a:avLst/>
          </a:prstGeom>
          <a:noFill/>
        </p:spPr>
        <p:txBody>
          <a:bodyPr wrap="none" rtlCol="0">
            <a:spAutoFit/>
          </a:bodyPr>
          <a:lstStyle/>
          <a:p>
            <a:r>
              <a:rPr lang="en-US" smtClean="0">
                <a:latin typeface="+mj-lt"/>
              </a:rPr>
              <a:t>2014</a:t>
            </a:r>
            <a:endParaRPr lang="en-US">
              <a:latin typeface="+mj-lt"/>
            </a:endParaRPr>
          </a:p>
        </p:txBody>
      </p:sp>
      <p:sp>
        <p:nvSpPr>
          <p:cNvPr id="7" name="TextBox 6"/>
          <p:cNvSpPr txBox="1"/>
          <p:nvPr/>
        </p:nvSpPr>
        <p:spPr>
          <a:xfrm>
            <a:off x="6309360" y="6330886"/>
            <a:ext cx="652743" cy="369332"/>
          </a:xfrm>
          <a:prstGeom prst="rect">
            <a:avLst/>
          </a:prstGeom>
          <a:noFill/>
        </p:spPr>
        <p:txBody>
          <a:bodyPr wrap="none" rtlCol="0">
            <a:spAutoFit/>
          </a:bodyPr>
          <a:lstStyle/>
          <a:p>
            <a:r>
              <a:rPr lang="en-US" dirty="0" smtClean="0">
                <a:latin typeface="+mj-lt"/>
              </a:rPr>
              <a:t>2012</a:t>
            </a:r>
            <a:endParaRPr lang="en-US" dirty="0">
              <a:latin typeface="+mj-lt"/>
            </a:endParaRPr>
          </a:p>
        </p:txBody>
      </p:sp>
      <p:sp>
        <p:nvSpPr>
          <p:cNvPr id="8" name="TextBox 7"/>
          <p:cNvSpPr txBox="1"/>
          <p:nvPr/>
        </p:nvSpPr>
        <p:spPr>
          <a:xfrm>
            <a:off x="5414590" y="6330886"/>
            <a:ext cx="652743" cy="369332"/>
          </a:xfrm>
          <a:prstGeom prst="rect">
            <a:avLst/>
          </a:prstGeom>
          <a:noFill/>
        </p:spPr>
        <p:txBody>
          <a:bodyPr wrap="none" rtlCol="0">
            <a:spAutoFit/>
          </a:bodyPr>
          <a:lstStyle/>
          <a:p>
            <a:r>
              <a:rPr lang="en-US" smtClean="0">
                <a:latin typeface="+mj-lt"/>
              </a:rPr>
              <a:t>2010</a:t>
            </a:r>
            <a:endParaRPr lang="en-US">
              <a:latin typeface="+mj-lt"/>
            </a:endParaRPr>
          </a:p>
        </p:txBody>
      </p:sp>
      <p:sp>
        <p:nvSpPr>
          <p:cNvPr id="9" name="TextBox 8"/>
          <p:cNvSpPr txBox="1"/>
          <p:nvPr/>
        </p:nvSpPr>
        <p:spPr>
          <a:xfrm>
            <a:off x="4544203" y="6330886"/>
            <a:ext cx="652743" cy="369332"/>
          </a:xfrm>
          <a:prstGeom prst="rect">
            <a:avLst/>
          </a:prstGeom>
          <a:noFill/>
        </p:spPr>
        <p:txBody>
          <a:bodyPr wrap="none" rtlCol="0">
            <a:spAutoFit/>
          </a:bodyPr>
          <a:lstStyle/>
          <a:p>
            <a:r>
              <a:rPr lang="en-US" smtClean="0">
                <a:latin typeface="+mj-lt"/>
              </a:rPr>
              <a:t>2008</a:t>
            </a:r>
            <a:endParaRPr lang="en-US">
              <a:latin typeface="+mj-lt"/>
            </a:endParaRPr>
          </a:p>
        </p:txBody>
      </p:sp>
      <p:sp>
        <p:nvSpPr>
          <p:cNvPr id="10" name="TextBox 9"/>
          <p:cNvSpPr txBox="1"/>
          <p:nvPr/>
        </p:nvSpPr>
        <p:spPr>
          <a:xfrm>
            <a:off x="3612127" y="6330886"/>
            <a:ext cx="652743" cy="369332"/>
          </a:xfrm>
          <a:prstGeom prst="rect">
            <a:avLst/>
          </a:prstGeom>
          <a:noFill/>
        </p:spPr>
        <p:txBody>
          <a:bodyPr wrap="none" rtlCol="0">
            <a:spAutoFit/>
          </a:bodyPr>
          <a:lstStyle/>
          <a:p>
            <a:r>
              <a:rPr lang="en-US" dirty="0" smtClean="0">
                <a:latin typeface="+mj-lt"/>
              </a:rPr>
              <a:t>2006</a:t>
            </a:r>
            <a:endParaRPr lang="en-US" dirty="0">
              <a:latin typeface="+mj-lt"/>
            </a:endParaRPr>
          </a:p>
        </p:txBody>
      </p:sp>
      <p:sp>
        <p:nvSpPr>
          <p:cNvPr id="11" name="TextBox 10"/>
          <p:cNvSpPr txBox="1"/>
          <p:nvPr/>
        </p:nvSpPr>
        <p:spPr>
          <a:xfrm>
            <a:off x="2717357" y="6330886"/>
            <a:ext cx="652743" cy="369332"/>
          </a:xfrm>
          <a:prstGeom prst="rect">
            <a:avLst/>
          </a:prstGeom>
          <a:noFill/>
        </p:spPr>
        <p:txBody>
          <a:bodyPr wrap="none" rtlCol="0">
            <a:spAutoFit/>
          </a:bodyPr>
          <a:lstStyle/>
          <a:p>
            <a:r>
              <a:rPr lang="en-US" smtClean="0">
                <a:latin typeface="+mj-lt"/>
              </a:rPr>
              <a:t>2004</a:t>
            </a:r>
            <a:endParaRPr lang="en-US">
              <a:latin typeface="+mj-lt"/>
            </a:endParaRPr>
          </a:p>
        </p:txBody>
      </p:sp>
      <p:sp>
        <p:nvSpPr>
          <p:cNvPr id="12" name="TextBox 11"/>
          <p:cNvSpPr txBox="1"/>
          <p:nvPr/>
        </p:nvSpPr>
        <p:spPr>
          <a:xfrm>
            <a:off x="1785281" y="6330886"/>
            <a:ext cx="652743" cy="369332"/>
          </a:xfrm>
          <a:prstGeom prst="rect">
            <a:avLst/>
          </a:prstGeom>
          <a:noFill/>
        </p:spPr>
        <p:txBody>
          <a:bodyPr wrap="none" rtlCol="0">
            <a:spAutoFit/>
          </a:bodyPr>
          <a:lstStyle/>
          <a:p>
            <a:r>
              <a:rPr lang="en-US" dirty="0" smtClean="0">
                <a:latin typeface="+mj-lt"/>
              </a:rPr>
              <a:t>2002</a:t>
            </a:r>
            <a:endParaRPr lang="en-US" dirty="0">
              <a:latin typeface="+mj-lt"/>
            </a:endParaRPr>
          </a:p>
        </p:txBody>
      </p:sp>
      <p:sp>
        <p:nvSpPr>
          <p:cNvPr id="6" name="TextBox 5"/>
          <p:cNvSpPr txBox="1"/>
          <p:nvPr/>
        </p:nvSpPr>
        <p:spPr>
          <a:xfrm>
            <a:off x="3612127" y="4096512"/>
            <a:ext cx="2151277" cy="923330"/>
          </a:xfrm>
          <a:prstGeom prst="rect">
            <a:avLst/>
          </a:prstGeom>
          <a:noFill/>
        </p:spPr>
        <p:txBody>
          <a:bodyPr wrap="square" rtlCol="0">
            <a:spAutoFit/>
          </a:bodyPr>
          <a:lstStyle/>
          <a:p>
            <a:r>
              <a:rPr lang="en-US" dirty="0" smtClean="0">
                <a:latin typeface="+mj-lt"/>
              </a:rPr>
              <a:t>Source: EIA, collected by </a:t>
            </a:r>
            <a:r>
              <a:rPr lang="en-US" dirty="0" err="1" smtClean="0">
                <a:latin typeface="+mj-lt"/>
              </a:rPr>
              <a:t>DrillingInfo</a:t>
            </a:r>
            <a:r>
              <a:rPr lang="en-US" dirty="0" smtClean="0">
                <a:latin typeface="+mj-lt"/>
              </a:rPr>
              <a:t>, Inc.</a:t>
            </a:r>
            <a:endParaRPr lang="en-US" dirty="0">
              <a:latin typeface="+mj-lt"/>
            </a:endParaRPr>
          </a:p>
        </p:txBody>
      </p:sp>
    </p:spTree>
    <p:extLst>
      <p:ext uri="{BB962C8B-B14F-4D97-AF65-F5344CB8AC3E}">
        <p14:creationId xmlns:p14="http://schemas.microsoft.com/office/powerpoint/2010/main" val="1815863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Get Here?</a:t>
            </a:r>
            <a:endParaRPr lang="en-US" dirty="0"/>
          </a:p>
        </p:txBody>
      </p:sp>
      <p:sp>
        <p:nvSpPr>
          <p:cNvPr id="3" name="Content Placeholder 2"/>
          <p:cNvSpPr>
            <a:spLocks noGrp="1"/>
          </p:cNvSpPr>
          <p:nvPr>
            <p:ph idx="1"/>
          </p:nvPr>
        </p:nvSpPr>
        <p:spPr>
          <a:xfrm>
            <a:off x="457200" y="1600200"/>
            <a:ext cx="8229600" cy="5043488"/>
          </a:xfrm>
        </p:spPr>
        <p:txBody>
          <a:bodyPr>
            <a:normAutofit/>
          </a:bodyPr>
          <a:lstStyle/>
          <a:p>
            <a:pPr marL="0" indent="0">
              <a:buNone/>
            </a:pPr>
            <a:r>
              <a:rPr lang="en-US" dirty="0" smtClean="0">
                <a:latin typeface="+mj-lt"/>
              </a:rPr>
              <a:t>1. Growing </a:t>
            </a:r>
            <a:r>
              <a:rPr lang="en-US" dirty="0">
                <a:latin typeface="+mj-lt"/>
              </a:rPr>
              <a:t>oil supplies:</a:t>
            </a:r>
          </a:p>
          <a:p>
            <a:r>
              <a:rPr lang="en-US" sz="2800" dirty="0">
                <a:latin typeface="+mj-lt"/>
              </a:rPr>
              <a:t>Unconventional oil production booms</a:t>
            </a:r>
          </a:p>
          <a:p>
            <a:pPr lvl="1"/>
            <a:r>
              <a:rPr lang="en-US" sz="2400" dirty="0">
                <a:latin typeface="+mj-lt"/>
              </a:rPr>
              <a:t>Shale oil/tight oil (esp. U.S.)</a:t>
            </a:r>
          </a:p>
          <a:p>
            <a:pPr lvl="1"/>
            <a:r>
              <a:rPr lang="en-US" sz="2400" dirty="0">
                <a:latin typeface="+mj-lt"/>
              </a:rPr>
              <a:t>Oil sands (esp. Canada)</a:t>
            </a:r>
          </a:p>
          <a:p>
            <a:pPr lvl="1"/>
            <a:r>
              <a:rPr lang="en-US" sz="2400" dirty="0">
                <a:latin typeface="+mj-lt"/>
              </a:rPr>
              <a:t>“Frontier” resources (e.g. Arctic)</a:t>
            </a:r>
          </a:p>
          <a:p>
            <a:r>
              <a:rPr lang="en-US" sz="2800" dirty="0">
                <a:latin typeface="+mj-lt"/>
              </a:rPr>
              <a:t>Iraqi oil production revives</a:t>
            </a:r>
          </a:p>
          <a:p>
            <a:pPr marL="0" indent="0">
              <a:buNone/>
            </a:pPr>
            <a:r>
              <a:rPr lang="en-US" dirty="0" smtClean="0">
                <a:latin typeface="+mj-lt"/>
              </a:rPr>
              <a:t>2. Weakening </a:t>
            </a:r>
            <a:r>
              <a:rPr lang="en-US" dirty="0" smtClean="0">
                <a:latin typeface="+mj-lt"/>
              </a:rPr>
              <a:t>oil demand: </a:t>
            </a:r>
          </a:p>
          <a:p>
            <a:r>
              <a:rPr lang="is-IS" sz="2800" dirty="0" smtClean="0">
                <a:latin typeface="+mj-lt"/>
              </a:rPr>
              <a:t>…</a:t>
            </a:r>
            <a:r>
              <a:rPr lang="en-US" sz="2800" dirty="0" smtClean="0">
                <a:latin typeface="+mj-lt"/>
              </a:rPr>
              <a:t>in developed countries (since approx. 2005)</a:t>
            </a:r>
          </a:p>
          <a:p>
            <a:r>
              <a:rPr lang="is-IS" sz="2800" dirty="0" smtClean="0">
                <a:latin typeface="+mj-lt"/>
              </a:rPr>
              <a:t>…</a:t>
            </a:r>
            <a:r>
              <a:rPr lang="en-US" sz="2800" dirty="0" smtClean="0">
                <a:latin typeface="+mj-lt"/>
              </a:rPr>
              <a:t>in developing countries (since approx. 2014) </a:t>
            </a:r>
          </a:p>
        </p:txBody>
      </p:sp>
    </p:spTree>
    <p:extLst>
      <p:ext uri="{BB962C8B-B14F-4D97-AF65-F5344CB8AC3E}">
        <p14:creationId xmlns:p14="http://schemas.microsoft.com/office/powerpoint/2010/main" val="1185346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11802</TotalTime>
  <Words>2389</Words>
  <Application>Microsoft Macintosh PowerPoint</Application>
  <PresentationFormat>On-screen Show (4:3)</PresentationFormat>
  <Paragraphs>361</Paragraphs>
  <Slides>46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Calibri</vt:lpstr>
      <vt:lpstr>Cambria</vt:lpstr>
      <vt:lpstr>Times New Roman</vt:lpstr>
      <vt:lpstr>Arial</vt:lpstr>
      <vt:lpstr>Office Theme</vt:lpstr>
      <vt:lpstr>The Geopolitics of Cheap Oil</vt:lpstr>
      <vt:lpstr>Current Oil Price</vt:lpstr>
      <vt:lpstr>Roadmap</vt:lpstr>
      <vt:lpstr>Argument</vt:lpstr>
      <vt:lpstr>Prices Since the 2014 Crash</vt:lpstr>
      <vt:lpstr>How Did We Get Here?</vt:lpstr>
      <vt:lpstr>Global Oil Production</vt:lpstr>
      <vt:lpstr>U.S. Tight Oil Production</vt:lpstr>
      <vt:lpstr>How Did We Get Here?</vt:lpstr>
      <vt:lpstr>The Price Crash</vt:lpstr>
      <vt:lpstr>A Price Revival?</vt:lpstr>
      <vt:lpstr>U.S. Rig Count (2013-2016)</vt:lpstr>
      <vt:lpstr>How Did We Get Here: The Takeway</vt:lpstr>
      <vt:lpstr>Economic Effects of Cheap Oil</vt:lpstr>
      <vt:lpstr>Small Winners: Consumers</vt:lpstr>
      <vt:lpstr>Small Winners: Consumers</vt:lpstr>
      <vt:lpstr>Stuck in the Middle: The U.S.</vt:lpstr>
      <vt:lpstr>Stuck in the Middle: The U.S.</vt:lpstr>
      <vt:lpstr>Big Losers: Producers</vt:lpstr>
      <vt:lpstr>Big Losers: Producers</vt:lpstr>
      <vt:lpstr>Big Losers: Producers</vt:lpstr>
      <vt:lpstr>Compensating for Shortfalls</vt:lpstr>
      <vt:lpstr>Compensating for Shortfalls</vt:lpstr>
      <vt:lpstr>Compensating for Shortfalls</vt:lpstr>
      <vt:lpstr>Compensating for Shortfalls</vt:lpstr>
      <vt:lpstr>Possible Political Effects for Producers</vt:lpstr>
      <vt:lpstr>Possible Political Effects for Producers</vt:lpstr>
      <vt:lpstr>Domestic Instability</vt:lpstr>
      <vt:lpstr>Domestic Instability</vt:lpstr>
      <vt:lpstr>Domestic Instability</vt:lpstr>
      <vt:lpstr>Can Today’s Producers Survive?</vt:lpstr>
      <vt:lpstr>Domestic Instability</vt:lpstr>
      <vt:lpstr>Possible Political Effects for Producers</vt:lpstr>
      <vt:lpstr>Foreign Aggression</vt:lpstr>
      <vt:lpstr>Foreign Aggression</vt:lpstr>
      <vt:lpstr>Foreign Aggression</vt:lpstr>
      <vt:lpstr>Foreign Aggression</vt:lpstr>
      <vt:lpstr>Foreign Aggression</vt:lpstr>
      <vt:lpstr>Will Today’s Producers Attack?</vt:lpstr>
      <vt:lpstr>Foreign Aggression</vt:lpstr>
      <vt:lpstr>Effects of Cheap Oil: A Summary</vt:lpstr>
      <vt:lpstr>Other Geopolitical Effects?</vt:lpstr>
      <vt:lpstr>Other Geopolitical Effects?</vt:lpstr>
      <vt:lpstr>Effects for U.S.</vt:lpstr>
      <vt:lpstr>Conclusion: Less Than Meets the Eye</vt:lpstr>
      <vt:lpstr>The End?</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Emily M</cp:lastModifiedBy>
  <cp:revision>235</cp:revision>
  <dcterms:created xsi:type="dcterms:W3CDTF">2010-04-12T23:12:02Z</dcterms:created>
  <dcterms:modified xsi:type="dcterms:W3CDTF">2017-01-06T18:59:28Z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