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theme/themeOverride7.xml" ContentType="application/vnd.openxmlformats-officedocument.themeOverr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theme/themeOverride9.xml" ContentType="application/vnd.openxmlformats-officedocument.themeOverride+xml"/>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heme/themeOverride6.xml" ContentType="application/vnd.openxmlformats-officedocument.themeOverride+xml"/>
  <Override PartName="/ppt/slides/slide20.xml" ContentType="application/vnd.openxmlformats-officedocument.presentationml.slide+xml"/>
  <Override PartName="/ppt/slides/slide17.xml" ContentType="application/vnd.openxmlformats-officedocument.presentationml.slide+xml"/>
  <Override PartName="/ppt/theme/themeOverride3.xml" ContentType="application/vnd.openxmlformats-officedocument.themeOverr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theme/themeOverride5.xml" ContentType="application/vnd.openxmlformats-officedocument.themeOverr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theme/themeOverride2.xml" ContentType="application/vnd.openxmlformats-officedocument.themeOverride+xml"/>
  <Override PartName="/ppt/slides/slide27.xml" ContentType="application/vnd.openxmlformats-officedocument.presentationml.slide+xml"/>
  <Override PartName="/ppt/theme/themeOverride4.xml" ContentType="application/vnd.openxmlformats-officedocument.themeOverride+xml"/>
  <Override PartName="/docProps/core.xml" ContentType="application/vnd.openxmlformats-package.core-properties+xml"/>
  <Override PartName="/ppt/slides/slide8.xml" ContentType="application/vnd.openxmlformats-officedocument.presentationml.slide+xml"/>
  <Override PartName="/ppt/theme/themeOverride1.xml" ContentType="application/vnd.openxmlformats-officedocument.themeOverr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theme/themeOverride8.xml" ContentType="application/vnd.openxmlformats-officedocument.themeOverr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0"/>
  </p:notesMasterIdLst>
  <p:sldIdLst>
    <p:sldId id="256" r:id="rId2"/>
    <p:sldId id="258" r:id="rId3"/>
    <p:sldId id="262" r:id="rId4"/>
    <p:sldId id="279" r:id="rId5"/>
    <p:sldId id="263" r:id="rId6"/>
    <p:sldId id="264" r:id="rId7"/>
    <p:sldId id="265" r:id="rId8"/>
    <p:sldId id="266" r:id="rId9"/>
    <p:sldId id="267" r:id="rId10"/>
    <p:sldId id="268" r:id="rId11"/>
    <p:sldId id="269" r:id="rId12"/>
    <p:sldId id="270" r:id="rId13"/>
    <p:sldId id="271" r:id="rId14"/>
    <p:sldId id="272" r:id="rId15"/>
    <p:sldId id="273" r:id="rId16"/>
    <p:sldId id="274" r:id="rId17"/>
    <p:sldId id="281" r:id="rId18"/>
    <p:sldId id="282" r:id="rId19"/>
    <p:sldId id="292" r:id="rId20"/>
    <p:sldId id="293" r:id="rId21"/>
    <p:sldId id="294" r:id="rId22"/>
    <p:sldId id="295" r:id="rId23"/>
    <p:sldId id="296" r:id="rId24"/>
    <p:sldId id="297" r:id="rId25"/>
    <p:sldId id="283" r:id="rId26"/>
    <p:sldId id="285" r:id="rId27"/>
    <p:sldId id="284" r:id="rId28"/>
    <p:sldId id="280"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364A7A"/>
    <a:srgbClr val="CD630B"/>
    <a:srgbClr val="949087"/>
    <a:srgbClr val="47619D"/>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3041" autoAdjust="0"/>
    <p:restoredTop sz="94660"/>
  </p:normalViewPr>
  <p:slideViewPr>
    <p:cSldViewPr snapToGrid="0" snapToObjects="1">
      <p:cViewPr>
        <p:scale>
          <a:sx n="150" d="100"/>
          <a:sy n="150" d="100"/>
        </p:scale>
        <p:origin x="-928" y="-19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tableStyles" Target="tableStyles.xml"/><Relationship Id="rId31" Type="http://schemas.openxmlformats.org/officeDocument/2006/relationships/printerSettings" Target="printerSettings/printerSettings1.bin"/><Relationship Id="rId34" Type="http://schemas.openxmlformats.org/officeDocument/2006/relationships/theme" Target="theme/theme1.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notesMaster" Target="notesMasters/notesMaster1.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3BB4D155-4572-904B-95A8-E24B1E0BF895}" type="datetime1">
              <a:rPr lang="en-US"/>
              <a:pPr>
                <a:defRPr/>
              </a:pPr>
              <a:t>6/26/12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C7418F1D-C494-4C4A-9C7C-78214A13A5F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398893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ＭＳ Ｐゴシック" pitchFamily="3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DBC903-99A7-044A-B0DA-332BC4551DCE}"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DE426E-8687-2C4D-B7D4-66866873323E}"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418F1D-C494-4C4A-9C7C-78214A13A5F3}" type="slidenum">
              <a:rPr lang="en-US" smtClean="0"/>
              <a:pPr>
                <a:defRPr/>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348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1.png"/><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2.png"/><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2.png"/><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2.png"/><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2.png"/><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2.png"/><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2.png"/><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2.png"/><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75913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6" descr="NPS crest left aligned logo.png"/>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8150" y="438150"/>
            <a:ext cx="2036763" cy="498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Title Placeholder 1"/>
          <p:cNvSpPr>
            <a:spLocks noGrp="1"/>
          </p:cNvSpPr>
          <p:nvPr>
            <p:ph type="title"/>
          </p:nvPr>
        </p:nvSpPr>
        <p:spPr>
          <a:xfrm>
            <a:off x="1178855" y="3090809"/>
            <a:ext cx="7220662" cy="3101536"/>
          </a:xfrm>
          <a:prstGeom prst="rect">
            <a:avLst/>
          </a:prstGeom>
        </p:spPr>
        <p:txBody>
          <a:bodyPr rtlCol="0">
            <a:normAutofit/>
          </a:bodyPr>
          <a:lstStyle>
            <a:lvl1pPr algn="l">
              <a:lnSpc>
                <a:spcPct val="80000"/>
              </a:lnSpc>
              <a:defRPr sz="6600" b="0" i="0" kern="1100" spc="0">
                <a:solidFill>
                  <a:schemeClr val="tx1"/>
                </a:solidFill>
                <a:latin typeface="Gill Sans"/>
                <a:cs typeface="Gill Sans"/>
              </a:defRPr>
            </a:lvl1pPr>
          </a:lstStyle>
          <a:p>
            <a:r>
              <a:rPr lang="en-US" smtClean="0"/>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909937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492125"/>
            <a:ext cx="9144000" cy="6088063"/>
          </a:xfrm>
          <a:prstGeom prst="rect">
            <a:avLst/>
          </a:prstGeom>
          <a:solidFill>
            <a:schemeClr val="tx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pic>
        <p:nvPicPr>
          <p:cNvPr id="6" name="Picture 7" descr="pencil logo.png"/>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13" y="268288"/>
            <a:ext cx="4010025" cy="161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8" name="Straight Connector 7"/>
          <p:cNvCxnSpPr/>
          <p:nvPr userDrawn="1"/>
        </p:nvCxnSpPr>
        <p:spPr>
          <a:xfrm>
            <a:off x="2286000" y="2644775"/>
            <a:ext cx="6400800"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285750" y="1047750"/>
            <a:ext cx="1682750" cy="521493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4" name="Title Placeholder 1"/>
          <p:cNvSpPr>
            <a:spLocks noGrp="1"/>
          </p:cNvSpPr>
          <p:nvPr>
            <p:ph type="title"/>
          </p:nvPr>
        </p:nvSpPr>
        <p:spPr>
          <a:xfrm>
            <a:off x="2151062" y="1076326"/>
            <a:ext cx="6535737" cy="1344613"/>
          </a:xfrm>
          <a:prstGeom prst="rect">
            <a:avLst/>
          </a:prstGeom>
        </p:spPr>
        <p:txBody>
          <a:bodyPr rtlCol="0">
            <a:normAutofit/>
          </a:bodyPr>
          <a:lstStyle>
            <a:lvl1pPr algn="l">
              <a:lnSpc>
                <a:spcPct val="80000"/>
              </a:lnSpc>
              <a:defRPr b="0" i="0" kern="1100" spc="0">
                <a:solidFill>
                  <a:srgbClr val="364A7A"/>
                </a:solidFill>
                <a:latin typeface="Minion Pro"/>
                <a:cs typeface="Minion Pro"/>
              </a:defRPr>
            </a:lvl1pPr>
          </a:lstStyle>
          <a:p>
            <a:r>
              <a:rPr lang="en-US" dirty="0" smtClean="0"/>
              <a:t>Click to edit</a:t>
            </a:r>
            <a:endParaRPr lang="en-US" dirty="0"/>
          </a:p>
        </p:txBody>
      </p:sp>
      <p:sp>
        <p:nvSpPr>
          <p:cNvPr id="7" name="Text Placeholder 6"/>
          <p:cNvSpPr>
            <a:spLocks noGrp="1"/>
          </p:cNvSpPr>
          <p:nvPr>
            <p:ph type="body" sz="quarter" idx="10"/>
          </p:nvPr>
        </p:nvSpPr>
        <p:spPr>
          <a:xfrm>
            <a:off x="2151063" y="2908300"/>
            <a:ext cx="6535737" cy="3503613"/>
          </a:xfr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89534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6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492125"/>
            <a:ext cx="9144000" cy="6088063"/>
          </a:xfrm>
          <a:prstGeom prst="rect">
            <a:avLst/>
          </a:prstGeom>
          <a:solidFill>
            <a:schemeClr val="tx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pic>
        <p:nvPicPr>
          <p:cNvPr id="6" name="Picture 7" descr="pencil logo.png"/>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13" y="268288"/>
            <a:ext cx="4010025" cy="161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8" name="Straight Connector 7"/>
          <p:cNvCxnSpPr/>
          <p:nvPr userDrawn="1"/>
        </p:nvCxnSpPr>
        <p:spPr>
          <a:xfrm>
            <a:off x="660400" y="2644775"/>
            <a:ext cx="5943600"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7004050" y="1047750"/>
            <a:ext cx="1682750" cy="521493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4" name="Title Placeholder 1"/>
          <p:cNvSpPr>
            <a:spLocks noGrp="1"/>
          </p:cNvSpPr>
          <p:nvPr>
            <p:ph type="title"/>
          </p:nvPr>
        </p:nvSpPr>
        <p:spPr>
          <a:xfrm>
            <a:off x="525463" y="1076326"/>
            <a:ext cx="6078538" cy="1344613"/>
          </a:xfrm>
          <a:prstGeom prst="rect">
            <a:avLst/>
          </a:prstGeom>
        </p:spPr>
        <p:txBody>
          <a:bodyPr rtlCol="0">
            <a:normAutofit/>
          </a:bodyPr>
          <a:lstStyle>
            <a:lvl1pPr algn="l">
              <a:lnSpc>
                <a:spcPct val="80000"/>
              </a:lnSpc>
              <a:defRPr b="0" i="0" kern="1100" spc="0">
                <a:solidFill>
                  <a:srgbClr val="364A7A"/>
                </a:solidFill>
                <a:latin typeface="Minion Pro"/>
                <a:cs typeface="Minion Pro"/>
              </a:defRPr>
            </a:lvl1pPr>
          </a:lstStyle>
          <a:p>
            <a:r>
              <a:rPr lang="en-US" dirty="0" smtClean="0"/>
              <a:t>Click to edit</a:t>
            </a:r>
            <a:endParaRPr lang="en-US" dirty="0"/>
          </a:p>
        </p:txBody>
      </p:sp>
      <p:sp>
        <p:nvSpPr>
          <p:cNvPr id="7" name="Text Placeholder 6"/>
          <p:cNvSpPr>
            <a:spLocks noGrp="1"/>
          </p:cNvSpPr>
          <p:nvPr>
            <p:ph type="body" sz="quarter" idx="10"/>
          </p:nvPr>
        </p:nvSpPr>
        <p:spPr>
          <a:xfrm>
            <a:off x="568960" y="2908300"/>
            <a:ext cx="6035041" cy="3503613"/>
          </a:xfr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72112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7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492125"/>
            <a:ext cx="9144000" cy="6088063"/>
          </a:xfrm>
          <a:prstGeom prst="rect">
            <a:avLst/>
          </a:prstGeom>
          <a:solidFill>
            <a:schemeClr val="tx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pic>
        <p:nvPicPr>
          <p:cNvPr id="6" name="Picture 7" descr="pencil logo.png"/>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13" y="268288"/>
            <a:ext cx="4010025" cy="161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8" name="Straight Connector 7"/>
          <p:cNvCxnSpPr/>
          <p:nvPr userDrawn="1"/>
        </p:nvCxnSpPr>
        <p:spPr>
          <a:xfrm>
            <a:off x="660400" y="2644775"/>
            <a:ext cx="8158163"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660400" y="2908300"/>
            <a:ext cx="4287838" cy="335438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4" name="Title Placeholder 1"/>
          <p:cNvSpPr>
            <a:spLocks noGrp="1"/>
          </p:cNvSpPr>
          <p:nvPr>
            <p:ph type="title"/>
          </p:nvPr>
        </p:nvSpPr>
        <p:spPr>
          <a:xfrm>
            <a:off x="525463" y="1076326"/>
            <a:ext cx="8293418" cy="1344613"/>
          </a:xfrm>
          <a:prstGeom prst="rect">
            <a:avLst/>
          </a:prstGeom>
        </p:spPr>
        <p:txBody>
          <a:bodyPr rtlCol="0">
            <a:normAutofit/>
          </a:bodyPr>
          <a:lstStyle>
            <a:lvl1pPr algn="l">
              <a:lnSpc>
                <a:spcPct val="80000"/>
              </a:lnSpc>
              <a:defRPr b="0" i="0" kern="1100" spc="0">
                <a:solidFill>
                  <a:srgbClr val="364A7A"/>
                </a:solidFill>
                <a:latin typeface="Minion Pro"/>
                <a:cs typeface="Minion Pro"/>
              </a:defRPr>
            </a:lvl1pPr>
          </a:lstStyle>
          <a:p>
            <a:r>
              <a:rPr lang="en-US" dirty="0" smtClean="0"/>
              <a:t>Click to edit</a:t>
            </a:r>
            <a:endParaRPr lang="en-US" dirty="0"/>
          </a:p>
        </p:txBody>
      </p:sp>
      <p:sp>
        <p:nvSpPr>
          <p:cNvPr id="7" name="Text Placeholder 6"/>
          <p:cNvSpPr>
            <a:spLocks noGrp="1"/>
          </p:cNvSpPr>
          <p:nvPr>
            <p:ph type="body" sz="quarter" idx="10"/>
          </p:nvPr>
        </p:nvSpPr>
        <p:spPr>
          <a:xfrm>
            <a:off x="5181600" y="2908300"/>
            <a:ext cx="3637281" cy="3503613"/>
          </a:xfr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195878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8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492125"/>
            <a:ext cx="9144000" cy="6088063"/>
          </a:xfrm>
          <a:prstGeom prst="rect">
            <a:avLst/>
          </a:prstGeom>
          <a:solidFill>
            <a:schemeClr val="tx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pic>
        <p:nvPicPr>
          <p:cNvPr id="6" name="Picture 7" descr="pencil logo.png"/>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13" y="268288"/>
            <a:ext cx="4010025" cy="161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8" name="Straight Connector 7"/>
          <p:cNvCxnSpPr/>
          <p:nvPr userDrawn="1"/>
        </p:nvCxnSpPr>
        <p:spPr>
          <a:xfrm>
            <a:off x="660400" y="2644775"/>
            <a:ext cx="8158163"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4530725" y="2911475"/>
            <a:ext cx="4287838" cy="335438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4" name="Title Placeholder 1"/>
          <p:cNvSpPr>
            <a:spLocks noGrp="1"/>
          </p:cNvSpPr>
          <p:nvPr>
            <p:ph type="title"/>
          </p:nvPr>
        </p:nvSpPr>
        <p:spPr>
          <a:xfrm>
            <a:off x="525463" y="1076326"/>
            <a:ext cx="8293418" cy="1344613"/>
          </a:xfrm>
          <a:prstGeom prst="rect">
            <a:avLst/>
          </a:prstGeom>
        </p:spPr>
        <p:txBody>
          <a:bodyPr rtlCol="0">
            <a:normAutofit/>
          </a:bodyPr>
          <a:lstStyle>
            <a:lvl1pPr algn="l">
              <a:lnSpc>
                <a:spcPct val="80000"/>
              </a:lnSpc>
              <a:defRPr b="0" i="0" kern="1100" spc="0">
                <a:solidFill>
                  <a:srgbClr val="364A7A"/>
                </a:solidFill>
                <a:latin typeface="Minion Pro"/>
                <a:cs typeface="Minion Pro"/>
              </a:defRPr>
            </a:lvl1pPr>
          </a:lstStyle>
          <a:p>
            <a:r>
              <a:rPr lang="en-US" dirty="0" smtClean="0"/>
              <a:t>Click to edit</a:t>
            </a:r>
            <a:endParaRPr lang="en-US" dirty="0"/>
          </a:p>
        </p:txBody>
      </p:sp>
      <p:sp>
        <p:nvSpPr>
          <p:cNvPr id="7" name="Text Placeholder 6"/>
          <p:cNvSpPr>
            <a:spLocks noGrp="1"/>
          </p:cNvSpPr>
          <p:nvPr>
            <p:ph type="body" sz="quarter" idx="10"/>
          </p:nvPr>
        </p:nvSpPr>
        <p:spPr>
          <a:xfrm>
            <a:off x="548640" y="2910840"/>
            <a:ext cx="3713800" cy="3503613"/>
          </a:xfr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016553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492125"/>
            <a:ext cx="9144000" cy="6088063"/>
          </a:xfrm>
          <a:prstGeom prst="rect">
            <a:avLst/>
          </a:prstGeom>
          <a:solidFill>
            <a:schemeClr val="tx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7" name="Rectangle 6"/>
          <p:cNvSpPr/>
          <p:nvPr userDrawn="1"/>
        </p:nvSpPr>
        <p:spPr>
          <a:xfrm>
            <a:off x="285750" y="1047750"/>
            <a:ext cx="1682750" cy="521493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pic>
        <p:nvPicPr>
          <p:cNvPr id="8" name="Picture 8" descr="pencil logo.png"/>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13" y="268288"/>
            <a:ext cx="4010025" cy="161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9" name="Straight Connector 8"/>
          <p:cNvCxnSpPr/>
          <p:nvPr userDrawn="1"/>
        </p:nvCxnSpPr>
        <p:spPr>
          <a:xfrm>
            <a:off x="2286000" y="2644775"/>
            <a:ext cx="6400800" cy="0"/>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
        <p:nvSpPr>
          <p:cNvPr id="4" name="Title Placeholder 1"/>
          <p:cNvSpPr>
            <a:spLocks noGrp="1"/>
          </p:cNvSpPr>
          <p:nvPr>
            <p:ph type="title"/>
          </p:nvPr>
        </p:nvSpPr>
        <p:spPr>
          <a:xfrm>
            <a:off x="2151062" y="1076326"/>
            <a:ext cx="6535737" cy="1344613"/>
          </a:xfrm>
          <a:prstGeom prst="rect">
            <a:avLst/>
          </a:prstGeom>
        </p:spPr>
        <p:txBody>
          <a:bodyPr rtlCol="0">
            <a:normAutofit/>
          </a:bodyPr>
          <a:lstStyle>
            <a:lvl1pPr algn="l">
              <a:lnSpc>
                <a:spcPct val="80000"/>
              </a:lnSpc>
              <a:defRPr b="0" i="0" kern="1100" spc="0">
                <a:solidFill>
                  <a:srgbClr val="364A7A"/>
                </a:solidFill>
                <a:latin typeface="Minion Pro"/>
                <a:cs typeface="Minion Pro"/>
              </a:defRPr>
            </a:lvl1pPr>
          </a:lstStyle>
          <a:p>
            <a:r>
              <a:rPr lang="en-US" dirty="0" smtClean="0"/>
              <a:t>Click to edit</a:t>
            </a:r>
            <a:endParaRPr lang="en-US" dirty="0"/>
          </a:p>
        </p:txBody>
      </p:sp>
      <p:sp>
        <p:nvSpPr>
          <p:cNvPr id="15" name="Text Placeholder 6"/>
          <p:cNvSpPr>
            <a:spLocks noGrp="1"/>
          </p:cNvSpPr>
          <p:nvPr>
            <p:ph type="body" sz="quarter" idx="10"/>
          </p:nvPr>
        </p:nvSpPr>
        <p:spPr>
          <a:xfrm>
            <a:off x="2151063" y="4314059"/>
            <a:ext cx="3121627" cy="2097854"/>
          </a:xfr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Text Placeholder 6"/>
          <p:cNvSpPr>
            <a:spLocks noGrp="1"/>
          </p:cNvSpPr>
          <p:nvPr>
            <p:ph type="body" sz="quarter" idx="11"/>
          </p:nvPr>
        </p:nvSpPr>
        <p:spPr>
          <a:xfrm>
            <a:off x="5565173" y="4318000"/>
            <a:ext cx="3121627" cy="2097854"/>
          </a:xfrm>
        </p:spPr>
        <p:txBody>
          <a:bodyPr>
            <a:normAutofit/>
          </a:bodyPr>
          <a:lstStyle>
            <a:lvl1pPr marL="342900" indent="-342900">
              <a:buFont typeface="Wingdings" charset="2"/>
              <a:buChar char="§"/>
              <a:defRPr sz="2400" baseline="0">
                <a:solidFill>
                  <a:srgbClr val="364A7A"/>
                </a:solidFill>
                <a:latin typeface="Minion Pro"/>
                <a:cs typeface="Minion Pro"/>
              </a:defRPr>
            </a:lvl1pPr>
            <a:lvl2pPr marL="742950" indent="-285750">
              <a:buFont typeface="Wingdings" charset="2"/>
              <a:buChar char="§"/>
              <a:defRPr sz="2400" baseline="0">
                <a:solidFill>
                  <a:srgbClr val="364A7A"/>
                </a:solidFill>
                <a:latin typeface="Minion Pro"/>
                <a:cs typeface="Minion Pro"/>
              </a:defRPr>
            </a:lvl2pPr>
            <a:lvl3pPr marL="1143000" indent="-228600">
              <a:buFont typeface="Wingdings" charset="2"/>
              <a:buChar char="§"/>
              <a:defRPr sz="2400" baseline="0">
                <a:solidFill>
                  <a:srgbClr val="364A7A"/>
                </a:solidFill>
                <a:latin typeface="Minion Pro"/>
                <a:cs typeface="Minion Pro"/>
              </a:defRPr>
            </a:lvl3pPr>
            <a:lvl4pPr marL="1600200" indent="-228600">
              <a:buFont typeface="Wingdings" charset="2"/>
              <a:buChar char="§"/>
              <a:defRPr sz="2400" baseline="0">
                <a:solidFill>
                  <a:srgbClr val="364A7A"/>
                </a:solidFill>
                <a:latin typeface="Minion Pro"/>
                <a:cs typeface="Minion Pro"/>
              </a:defRPr>
            </a:lvl4pPr>
            <a:lvl5pPr marL="2057400" indent="-228600">
              <a:buFont typeface="Wingdings" charset="2"/>
              <a:buChar char="§"/>
              <a:defRPr sz="2400" baseline="0">
                <a:solidFill>
                  <a:srgbClr val="364A7A"/>
                </a:solidFill>
                <a:latin typeface="Minion Pro"/>
                <a:cs typeface="Minion Pro"/>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2"/>
          </p:nvPr>
        </p:nvSpPr>
        <p:spPr>
          <a:xfrm>
            <a:off x="2151063" y="2829034"/>
            <a:ext cx="6535737" cy="1340069"/>
          </a:xfrm>
        </p:spPr>
        <p:txBody>
          <a:bodyPr>
            <a:noAutofit/>
          </a:bodyPr>
          <a:lstStyle>
            <a:lvl1pPr marL="0" indent="0">
              <a:buNone/>
              <a:defRPr sz="2800" baseline="0">
                <a:solidFill>
                  <a:srgbClr val="364A7A"/>
                </a:solidFill>
                <a:latin typeface="Minion Pro"/>
                <a:cs typeface="Minion Pro"/>
              </a:defRPr>
            </a:lvl1pPr>
            <a:lvl2pPr marL="457200" indent="0">
              <a:buNone/>
              <a:defRPr sz="2800" baseline="0">
                <a:solidFill>
                  <a:srgbClr val="364A7A"/>
                </a:solidFill>
                <a:latin typeface="Minion Pro"/>
                <a:cs typeface="Minion Pro"/>
              </a:defRPr>
            </a:lvl2pPr>
            <a:lvl3pPr marL="914400" indent="0">
              <a:buNone/>
              <a:defRPr sz="2800" baseline="0">
                <a:solidFill>
                  <a:srgbClr val="364A7A"/>
                </a:solidFill>
                <a:latin typeface="Minion Pro"/>
                <a:cs typeface="Minion Pro"/>
              </a:defRPr>
            </a:lvl3pPr>
            <a:lvl4pPr marL="1371600" indent="0">
              <a:buNone/>
              <a:defRPr sz="2800" baseline="0">
                <a:solidFill>
                  <a:srgbClr val="364A7A"/>
                </a:solidFill>
                <a:latin typeface="Minion Pro"/>
                <a:cs typeface="Minion Pro"/>
              </a:defRPr>
            </a:lvl4pPr>
            <a:lvl5pPr marL="1828800" indent="0">
              <a:buNone/>
              <a:defRPr sz="2800" baseline="0">
                <a:solidFill>
                  <a:srgbClr val="364A7A"/>
                </a:solidFill>
                <a:latin typeface="Minion Pro"/>
                <a:cs typeface="Minion Pro"/>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957973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9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492125"/>
            <a:ext cx="9144000" cy="6088063"/>
          </a:xfrm>
          <a:prstGeom prst="rect">
            <a:avLst/>
          </a:prstGeom>
          <a:solidFill>
            <a:schemeClr val="tx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pic>
        <p:nvPicPr>
          <p:cNvPr id="4" name="Picture 7" descr="pencil logo.png"/>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13" y="268288"/>
            <a:ext cx="4010025" cy="161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Rectangle 4"/>
          <p:cNvSpPr/>
          <p:nvPr userDrawn="1"/>
        </p:nvSpPr>
        <p:spPr>
          <a:xfrm>
            <a:off x="285750" y="1047750"/>
            <a:ext cx="1682750" cy="521493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6" name="Rectangle 5"/>
          <p:cNvSpPr/>
          <p:nvPr userDrawn="1"/>
        </p:nvSpPr>
        <p:spPr>
          <a:xfrm>
            <a:off x="630238" y="893763"/>
            <a:ext cx="5130800" cy="5368925"/>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7" name="Text Placeholder 6"/>
          <p:cNvSpPr>
            <a:spLocks noGrp="1"/>
          </p:cNvSpPr>
          <p:nvPr>
            <p:ph type="body" sz="quarter" idx="10"/>
          </p:nvPr>
        </p:nvSpPr>
        <p:spPr>
          <a:xfrm>
            <a:off x="6045200" y="1047750"/>
            <a:ext cx="2641600" cy="5364163"/>
          </a:xfrm>
        </p:spPr>
        <p:txBody>
          <a:bodyPr>
            <a:normAutofit/>
          </a:bodyPr>
          <a:lstStyle>
            <a:lvl1pPr marL="0" indent="0">
              <a:buFont typeface="Wingdings" charset="2"/>
              <a:buNone/>
              <a:defRPr sz="2400" baseline="0">
                <a:solidFill>
                  <a:srgbClr val="364A7A"/>
                </a:solidFill>
                <a:latin typeface="Minion Pro"/>
                <a:cs typeface="Minion Pro"/>
              </a:defRPr>
            </a:lvl1pPr>
            <a:lvl2pPr marL="457200" indent="0">
              <a:buFont typeface="Wingdings" charset="2"/>
              <a:buNone/>
              <a:defRPr sz="2400" baseline="0">
                <a:solidFill>
                  <a:srgbClr val="364A7A"/>
                </a:solidFill>
                <a:latin typeface="Minion Pro"/>
                <a:cs typeface="Minion Pro"/>
              </a:defRPr>
            </a:lvl2pPr>
            <a:lvl3pPr marL="914400" indent="0">
              <a:buFont typeface="Wingdings" charset="2"/>
              <a:buNone/>
              <a:defRPr sz="2400" baseline="0">
                <a:solidFill>
                  <a:srgbClr val="364A7A"/>
                </a:solidFill>
                <a:latin typeface="Minion Pro"/>
                <a:cs typeface="Minion Pro"/>
              </a:defRPr>
            </a:lvl3pPr>
            <a:lvl4pPr marL="1371600" indent="0">
              <a:buFont typeface="Wingdings" charset="2"/>
              <a:buNone/>
              <a:defRPr sz="2400" baseline="0">
                <a:solidFill>
                  <a:srgbClr val="364A7A"/>
                </a:solidFill>
                <a:latin typeface="Minion Pro"/>
                <a:cs typeface="Minion Pro"/>
              </a:defRPr>
            </a:lvl4pPr>
            <a:lvl5pPr marL="1828800" indent="0">
              <a:buFont typeface="Wingdings" charset="2"/>
              <a:buNone/>
              <a:defRPr sz="2400" baseline="0">
                <a:solidFill>
                  <a:srgbClr val="364A7A"/>
                </a:solidFill>
                <a:latin typeface="Minion Pro"/>
                <a:cs typeface="Minion Pro"/>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092363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5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492125"/>
            <a:ext cx="9144000" cy="6088063"/>
          </a:xfrm>
          <a:prstGeom prst="rect">
            <a:avLst/>
          </a:prstGeom>
          <a:solidFill>
            <a:schemeClr val="tx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pic>
        <p:nvPicPr>
          <p:cNvPr id="3" name="Picture 7" descr="pencil logo.png"/>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13" y="268288"/>
            <a:ext cx="4010025" cy="161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264907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theme" Target="../theme/theme1.xml"/><Relationship Id="rId5" Type="http://schemas.openxmlformats.org/officeDocument/2006/relationships/slideLayout" Target="../slideLayouts/slideLayout5.xml"/><Relationship Id="rId7" Type="http://schemas.openxmlformats.org/officeDocument/2006/relationships/slideLayout" Target="../slideLayouts/slideLayout7.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ill Sans MT" charset="0"/>
              </a:defRPr>
            </a:lvl1pPr>
          </a:lstStyle>
          <a:p>
            <a:pPr>
              <a:defRPr/>
            </a:pPr>
            <a:fld id="{87EFF525-B1FF-874D-9496-145EF1DC27F0}" type="datetime1">
              <a:rPr lang="en-US"/>
              <a:pPr>
                <a:defRPr/>
              </a:pPr>
              <a:t>6/26/12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MT" charset="0"/>
              </a:defRPr>
            </a:lvl1pPr>
          </a:lstStyle>
          <a:p>
            <a:pPr>
              <a:defRPr/>
            </a:pPr>
            <a:fld id="{9395CC2B-0A36-9E4E-B610-73E64305DF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ＭＳ Ｐゴシック" pitchFamily="32" charset="-128"/>
        </a:defRPr>
      </a:lvl1pPr>
      <a:lvl2pPr algn="ctr" defTabSz="457200" rtl="0" eaLnBrk="0" fontAlgn="base" hangingPunct="0">
        <a:spcBef>
          <a:spcPct val="0"/>
        </a:spcBef>
        <a:spcAft>
          <a:spcPct val="0"/>
        </a:spcAft>
        <a:defRPr sz="4400">
          <a:solidFill>
            <a:schemeClr val="tx1"/>
          </a:solidFill>
          <a:latin typeface="Gill Sans MT" pitchFamily="32" charset="-18"/>
          <a:ea typeface="ＭＳ Ｐゴシック" pitchFamily="32" charset="-128"/>
          <a:cs typeface="ＭＳ Ｐゴシック" pitchFamily="32" charset="-128"/>
        </a:defRPr>
      </a:lvl2pPr>
      <a:lvl3pPr algn="ctr" defTabSz="457200" rtl="0" eaLnBrk="0" fontAlgn="base" hangingPunct="0">
        <a:spcBef>
          <a:spcPct val="0"/>
        </a:spcBef>
        <a:spcAft>
          <a:spcPct val="0"/>
        </a:spcAft>
        <a:defRPr sz="4400">
          <a:solidFill>
            <a:schemeClr val="tx1"/>
          </a:solidFill>
          <a:latin typeface="Gill Sans MT" pitchFamily="32" charset="-18"/>
          <a:ea typeface="ＭＳ Ｐゴシック" pitchFamily="32" charset="-128"/>
          <a:cs typeface="ＭＳ Ｐゴシック" pitchFamily="32" charset="-128"/>
        </a:defRPr>
      </a:lvl3pPr>
      <a:lvl4pPr algn="ctr" defTabSz="457200" rtl="0" eaLnBrk="0" fontAlgn="base" hangingPunct="0">
        <a:spcBef>
          <a:spcPct val="0"/>
        </a:spcBef>
        <a:spcAft>
          <a:spcPct val="0"/>
        </a:spcAft>
        <a:defRPr sz="4400">
          <a:solidFill>
            <a:schemeClr val="tx1"/>
          </a:solidFill>
          <a:latin typeface="Gill Sans MT" pitchFamily="32" charset="-18"/>
          <a:ea typeface="ＭＳ Ｐゴシック" pitchFamily="32" charset="-128"/>
          <a:cs typeface="ＭＳ Ｐゴシック" pitchFamily="32" charset="-128"/>
        </a:defRPr>
      </a:lvl4pPr>
      <a:lvl5pPr algn="ctr" defTabSz="457200" rtl="0" eaLnBrk="0" fontAlgn="base" hangingPunct="0">
        <a:spcBef>
          <a:spcPct val="0"/>
        </a:spcBef>
        <a:spcAft>
          <a:spcPct val="0"/>
        </a:spcAft>
        <a:defRPr sz="4400">
          <a:solidFill>
            <a:schemeClr val="tx1"/>
          </a:solidFill>
          <a:latin typeface="Gill Sans MT" pitchFamily="32" charset="-18"/>
          <a:ea typeface="ＭＳ Ｐゴシック" pitchFamily="32" charset="-128"/>
          <a:cs typeface="ＭＳ Ｐゴシック" pitchFamily="32" charset="-128"/>
        </a:defRPr>
      </a:lvl5pPr>
      <a:lvl6pPr marL="457200" algn="ctr" defTabSz="457200" rtl="0" fontAlgn="base">
        <a:spcBef>
          <a:spcPct val="0"/>
        </a:spcBef>
        <a:spcAft>
          <a:spcPct val="0"/>
        </a:spcAft>
        <a:defRPr sz="4400">
          <a:solidFill>
            <a:schemeClr val="tx1"/>
          </a:solidFill>
          <a:latin typeface="Gill Sans MT" pitchFamily="32" charset="-18"/>
          <a:ea typeface="ＭＳ Ｐゴシック" pitchFamily="32" charset="-128"/>
        </a:defRPr>
      </a:lvl6pPr>
      <a:lvl7pPr marL="914400" algn="ctr" defTabSz="457200" rtl="0" fontAlgn="base">
        <a:spcBef>
          <a:spcPct val="0"/>
        </a:spcBef>
        <a:spcAft>
          <a:spcPct val="0"/>
        </a:spcAft>
        <a:defRPr sz="4400">
          <a:solidFill>
            <a:schemeClr val="tx1"/>
          </a:solidFill>
          <a:latin typeface="Gill Sans MT" pitchFamily="32" charset="-18"/>
          <a:ea typeface="ＭＳ Ｐゴシック" pitchFamily="32" charset="-128"/>
        </a:defRPr>
      </a:lvl7pPr>
      <a:lvl8pPr marL="1371600" algn="ctr" defTabSz="457200" rtl="0" fontAlgn="base">
        <a:spcBef>
          <a:spcPct val="0"/>
        </a:spcBef>
        <a:spcAft>
          <a:spcPct val="0"/>
        </a:spcAft>
        <a:defRPr sz="4400">
          <a:solidFill>
            <a:schemeClr val="tx1"/>
          </a:solidFill>
          <a:latin typeface="Gill Sans MT" pitchFamily="32" charset="-18"/>
          <a:ea typeface="ＭＳ Ｐゴシック" pitchFamily="32" charset="-128"/>
        </a:defRPr>
      </a:lvl8pPr>
      <a:lvl9pPr marL="1828800" algn="ctr" defTabSz="457200" rtl="0" fontAlgn="base">
        <a:spcBef>
          <a:spcPct val="0"/>
        </a:spcBef>
        <a:spcAft>
          <a:spcPct val="0"/>
        </a:spcAft>
        <a:defRPr sz="4400">
          <a:solidFill>
            <a:schemeClr val="tx1"/>
          </a:solidFill>
          <a:latin typeface="Gill Sans MT" pitchFamily="32" charset="-18"/>
          <a:ea typeface="ＭＳ Ｐゴシック" pitchFamily="3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2" charset="-128"/>
          <a:cs typeface="ＭＳ Ｐゴシック" pitchFamily="32"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3"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5" name="Picture 3" descr="NPS stroked cres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43138" y="1173163"/>
            <a:ext cx="4781550" cy="3232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266" name="Picture 4" descr="NPS stroked logoWHT.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28950" y="4641850"/>
            <a:ext cx="3217863" cy="13065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1076325"/>
            <a:ext cx="6616700" cy="1344613"/>
          </a:xfrm>
        </p:spPr>
        <p:txBody>
          <a:bodyPr>
            <a:noAutofit/>
          </a:bodyPr>
          <a:lstStyle/>
          <a:p>
            <a:pPr eaLnBrk="1" hangingPunct="1">
              <a:defRPr/>
            </a:pPr>
            <a:r>
              <a:rPr lang="en-US" sz="3400" dirty="0">
                <a:latin typeface="Cambria" pitchFamily="32" charset="0"/>
                <a:ea typeface="Minion Pro" pitchFamily="32" charset="0"/>
                <a:cs typeface="Minion Pro" pitchFamily="32" charset="0"/>
              </a:rPr>
              <a:t>The </a:t>
            </a:r>
            <a:r>
              <a:rPr lang="en-US" sz="3400" dirty="0">
                <a:solidFill>
                  <a:srgbClr val="E46C0A"/>
                </a:solidFill>
                <a:latin typeface="Cambria" pitchFamily="32" charset="0"/>
                <a:ea typeface="Minion Pro" pitchFamily="32" charset="0"/>
                <a:cs typeface="Minion Pro" pitchFamily="32" charset="0"/>
              </a:rPr>
              <a:t>Graduate School of Operational and Information Sciences </a:t>
            </a:r>
            <a:r>
              <a:rPr lang="en-US" sz="3400" dirty="0">
                <a:latin typeface="Cambria" pitchFamily="32" charset="0"/>
                <a:ea typeface="Minion Pro" pitchFamily="32" charset="0"/>
                <a:cs typeface="Minion Pro" pitchFamily="32" charset="0"/>
              </a:rPr>
              <a:t>is </a:t>
            </a:r>
            <a:r>
              <a:rPr lang="en-US" sz="3400" dirty="0" smtClean="0">
                <a:latin typeface="Cambria" pitchFamily="32" charset="0"/>
                <a:ea typeface="Minion Pro" pitchFamily="32" charset="0"/>
                <a:cs typeface="Minion Pro" pitchFamily="32" charset="0"/>
              </a:rPr>
              <a:t>the Navy’s </a:t>
            </a:r>
            <a:r>
              <a:rPr lang="en-US" sz="3400" dirty="0">
                <a:latin typeface="Cambria" pitchFamily="32" charset="0"/>
                <a:ea typeface="Minion Pro" pitchFamily="32" charset="0"/>
                <a:cs typeface="Minion Pro" pitchFamily="32" charset="0"/>
              </a:rPr>
              <a:t>path to</a:t>
            </a:r>
            <a:r>
              <a:rPr lang="en-US" sz="3400" dirty="0" smtClean="0">
                <a:latin typeface="Cambria" pitchFamily="32" charset="0"/>
                <a:ea typeface="Minion Pro" pitchFamily="32" charset="0"/>
                <a:cs typeface="Minion Pro" pitchFamily="32" charset="0"/>
              </a:rPr>
              <a:t> Information </a:t>
            </a:r>
            <a:r>
              <a:rPr lang="en-US" sz="3400" dirty="0">
                <a:latin typeface="Cambria" pitchFamily="32" charset="0"/>
                <a:ea typeface="Minion Pro" pitchFamily="32" charset="0"/>
                <a:cs typeface="Minion Pro" pitchFamily="32" charset="0"/>
              </a:rPr>
              <a:t>D</a:t>
            </a:r>
            <a:r>
              <a:rPr lang="en-US" sz="3400" dirty="0" smtClean="0">
                <a:latin typeface="Cambria" pitchFamily="32" charset="0"/>
                <a:ea typeface="Minion Pro" pitchFamily="32" charset="0"/>
                <a:cs typeface="Minion Pro" pitchFamily="32" charset="0"/>
              </a:rPr>
              <a:t>ominance</a:t>
            </a:r>
            <a:r>
              <a:rPr lang="en-US" sz="3400" dirty="0">
                <a:latin typeface="Cambria" pitchFamily="32" charset="0"/>
                <a:ea typeface="Minion Pro" pitchFamily="32" charset="0"/>
                <a:cs typeface="Minion Pro" pitchFamily="32" charset="0"/>
              </a:rPr>
              <a:t>.</a:t>
            </a:r>
          </a:p>
        </p:txBody>
      </p:sp>
      <p:sp>
        <p:nvSpPr>
          <p:cNvPr id="21506" name="Text Placeholder 2"/>
          <p:cNvSpPr>
            <a:spLocks noGrp="1"/>
          </p:cNvSpPr>
          <p:nvPr>
            <p:ph type="body" sz="quarter" idx="10"/>
          </p:nvPr>
        </p:nvSpPr>
        <p:spPr>
          <a:xfrm>
            <a:off x="568325" y="2795588"/>
            <a:ext cx="3262313" cy="3616325"/>
          </a:xfrm>
        </p:spPr>
        <p:txBody>
          <a:bodyPr/>
          <a:lstStyle/>
          <a:p>
            <a:pPr eaLnBrk="1" hangingPunct="1">
              <a:lnSpc>
                <a:spcPct val="90000"/>
              </a:lnSpc>
              <a:buFont typeface="Wingdings" charset="0"/>
              <a:buChar char="§"/>
            </a:pPr>
            <a:r>
              <a:rPr lang="en-US" sz="1500">
                <a:latin typeface="Cambria" charset="0"/>
                <a:ea typeface="ＭＳ Ｐゴシック" charset="0"/>
                <a:cs typeface="Minion Pro" charset="0"/>
              </a:rPr>
              <a:t>Computer Science (Res &amp; DL)</a:t>
            </a:r>
          </a:p>
          <a:p>
            <a:pPr eaLnBrk="1" hangingPunct="1">
              <a:lnSpc>
                <a:spcPct val="90000"/>
              </a:lnSpc>
              <a:buFont typeface="Wingdings" charset="0"/>
              <a:buChar char="§"/>
            </a:pPr>
            <a:r>
              <a:rPr lang="en-US" sz="1500">
                <a:latin typeface="Cambria" charset="0"/>
                <a:ea typeface="ＭＳ Ｐゴシック" charset="0"/>
                <a:cs typeface="Minion Pro" charset="0"/>
              </a:rPr>
              <a:t>Computer Technology (DL)</a:t>
            </a:r>
          </a:p>
          <a:p>
            <a:pPr eaLnBrk="1" hangingPunct="1">
              <a:lnSpc>
                <a:spcPct val="90000"/>
              </a:lnSpc>
              <a:buFont typeface="Wingdings" charset="0"/>
              <a:buChar char="§"/>
            </a:pPr>
            <a:r>
              <a:rPr lang="en-US" sz="1500">
                <a:latin typeface="Cambria" charset="0"/>
                <a:ea typeface="ＭＳ Ｐゴシック" charset="0"/>
                <a:cs typeface="Minion Pro" charset="0"/>
              </a:rPr>
              <a:t>Cost Estimating &amp; Analysis (DL)</a:t>
            </a:r>
          </a:p>
          <a:p>
            <a:pPr eaLnBrk="1" hangingPunct="1">
              <a:lnSpc>
                <a:spcPct val="90000"/>
              </a:lnSpc>
              <a:buFont typeface="Wingdings" charset="0"/>
              <a:buChar char="§"/>
            </a:pPr>
            <a:r>
              <a:rPr lang="en-US" sz="1500">
                <a:latin typeface="Cambria" charset="0"/>
                <a:ea typeface="ＭＳ Ｐゴシック" charset="0"/>
                <a:cs typeface="Minion Pro" charset="0"/>
              </a:rPr>
              <a:t>Electronic Warfare Systems</a:t>
            </a:r>
          </a:p>
          <a:p>
            <a:pPr eaLnBrk="1" hangingPunct="1">
              <a:lnSpc>
                <a:spcPct val="90000"/>
              </a:lnSpc>
              <a:buFont typeface="Wingdings" charset="0"/>
              <a:buChar char="§"/>
            </a:pPr>
            <a:r>
              <a:rPr lang="en-US" sz="1500">
                <a:latin typeface="Cambria" charset="0"/>
                <a:ea typeface="ＭＳ Ｐゴシック" charset="0"/>
                <a:cs typeface="Minion Pro" charset="0"/>
              </a:rPr>
              <a:t>Human Systems Integration</a:t>
            </a:r>
          </a:p>
          <a:p>
            <a:pPr eaLnBrk="1" hangingPunct="1">
              <a:lnSpc>
                <a:spcPct val="90000"/>
              </a:lnSpc>
              <a:buFont typeface="Wingdings" charset="0"/>
              <a:buChar char="§"/>
            </a:pPr>
            <a:r>
              <a:rPr lang="en-US" sz="1500">
                <a:latin typeface="Cambria" charset="0"/>
                <a:ea typeface="ＭＳ Ｐゴシック" charset="0"/>
                <a:cs typeface="Minion Pro" charset="0"/>
              </a:rPr>
              <a:t>Identity Management and Cyber Security (Resident &amp; DL)</a:t>
            </a:r>
          </a:p>
          <a:p>
            <a:pPr eaLnBrk="1" hangingPunct="1">
              <a:lnSpc>
                <a:spcPct val="90000"/>
              </a:lnSpc>
              <a:buFont typeface="Wingdings" charset="0"/>
              <a:buChar char="§"/>
            </a:pPr>
            <a:r>
              <a:rPr lang="en-US" sz="1500">
                <a:latin typeface="Cambria" charset="0"/>
                <a:ea typeface="ＭＳ Ｐゴシック" charset="0"/>
                <a:cs typeface="Minion Pro" charset="0"/>
              </a:rPr>
              <a:t>Information Sciences</a:t>
            </a:r>
          </a:p>
          <a:p>
            <a:pPr eaLnBrk="1" hangingPunct="1">
              <a:lnSpc>
                <a:spcPct val="90000"/>
              </a:lnSpc>
              <a:buFont typeface="Wingdings" charset="0"/>
              <a:buChar char="§"/>
            </a:pPr>
            <a:r>
              <a:rPr lang="en-US" sz="1500">
                <a:latin typeface="Cambria" charset="0"/>
                <a:ea typeface="ＭＳ Ｐゴシック" charset="0"/>
                <a:cs typeface="Minion Pro" charset="0"/>
              </a:rPr>
              <a:t>Information Systems &amp; Operations</a:t>
            </a:r>
          </a:p>
          <a:p>
            <a:pPr eaLnBrk="1" hangingPunct="1">
              <a:lnSpc>
                <a:spcPct val="90000"/>
              </a:lnSpc>
              <a:buFont typeface="Wingdings" charset="0"/>
              <a:buChar char="§"/>
            </a:pPr>
            <a:r>
              <a:rPr lang="en-US" sz="1500">
                <a:latin typeface="Cambria" charset="0"/>
                <a:ea typeface="ＭＳ Ｐゴシック" charset="0"/>
                <a:cs typeface="Minion Pro" charset="0"/>
              </a:rPr>
              <a:t>Information Systems &amp; Technology</a:t>
            </a:r>
          </a:p>
          <a:p>
            <a:pPr eaLnBrk="1" hangingPunct="1">
              <a:lnSpc>
                <a:spcPct val="90000"/>
              </a:lnSpc>
              <a:buFont typeface="Wingdings" charset="0"/>
              <a:buChar char="§"/>
            </a:pPr>
            <a:r>
              <a:rPr lang="en-US" sz="1500">
                <a:latin typeface="Cambria" charset="0"/>
                <a:ea typeface="ＭＳ Ｐゴシック" charset="0"/>
                <a:cs typeface="Minion Pro" charset="0"/>
              </a:rPr>
              <a:t>Information Warfare</a:t>
            </a:r>
          </a:p>
          <a:p>
            <a:pPr eaLnBrk="1" hangingPunct="1">
              <a:lnSpc>
                <a:spcPct val="90000"/>
              </a:lnSpc>
              <a:buFont typeface="Wingdings" charset="0"/>
              <a:buChar char="§"/>
            </a:pPr>
            <a:r>
              <a:rPr lang="en-US" sz="1500">
                <a:latin typeface="Cambria" charset="0"/>
                <a:ea typeface="ＭＳ Ｐゴシック" charset="0"/>
                <a:cs typeface="Minion Pro" charset="0"/>
              </a:rPr>
              <a:t>Joint C4I Systems</a:t>
            </a:r>
          </a:p>
          <a:p>
            <a:pPr eaLnBrk="1" hangingPunct="1">
              <a:lnSpc>
                <a:spcPct val="90000"/>
              </a:lnSpc>
              <a:buFont typeface="Wingdings" charset="0"/>
              <a:buChar char="§"/>
            </a:pPr>
            <a:endParaRPr lang="en-US" sz="1500">
              <a:latin typeface="Cambria" charset="0"/>
              <a:ea typeface="ＭＳ Ｐゴシック" charset="0"/>
              <a:cs typeface="Minion Pro" charset="0"/>
            </a:endParaRPr>
          </a:p>
        </p:txBody>
      </p:sp>
      <p:pic>
        <p:nvPicPr>
          <p:cNvPr id="21507"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42163" y="1031875"/>
            <a:ext cx="1674812"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508" name="Text Placeholder 2"/>
          <p:cNvSpPr txBox="1">
            <a:spLocks/>
          </p:cNvSpPr>
          <p:nvPr/>
        </p:nvSpPr>
        <p:spPr bwMode="auto">
          <a:xfrm>
            <a:off x="4048125" y="2825750"/>
            <a:ext cx="3094038" cy="3503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Wingdings" charset="0"/>
              <a:buChar char="§"/>
            </a:pPr>
            <a:r>
              <a:rPr lang="en-US" sz="1500">
                <a:solidFill>
                  <a:srgbClr val="364A7A"/>
                </a:solidFill>
                <a:latin typeface="Cambria" charset="0"/>
              </a:rPr>
              <a:t>Joint Information Operations</a:t>
            </a:r>
          </a:p>
          <a:p>
            <a:pPr eaLnBrk="1" hangingPunct="1">
              <a:spcBef>
                <a:spcPct val="20000"/>
              </a:spcBef>
              <a:buFont typeface="Wingdings" charset="0"/>
              <a:buChar char="§"/>
            </a:pPr>
            <a:r>
              <a:rPr lang="en-US" sz="1500">
                <a:solidFill>
                  <a:srgbClr val="364A7A"/>
                </a:solidFill>
                <a:latin typeface="Cambria" charset="0"/>
              </a:rPr>
              <a:t>Joint Operational Logistics</a:t>
            </a:r>
          </a:p>
          <a:p>
            <a:pPr eaLnBrk="1" hangingPunct="1">
              <a:spcBef>
                <a:spcPct val="20000"/>
              </a:spcBef>
              <a:buFont typeface="Wingdings" charset="0"/>
              <a:buChar char="§"/>
            </a:pPr>
            <a:r>
              <a:rPr lang="en-US" sz="1500">
                <a:solidFill>
                  <a:srgbClr val="364A7A"/>
                </a:solidFill>
                <a:latin typeface="Cambria" charset="0"/>
              </a:rPr>
              <a:t>Modeling, Virtual Environments, </a:t>
            </a:r>
            <a:br>
              <a:rPr lang="en-US" sz="1500">
                <a:solidFill>
                  <a:srgbClr val="364A7A"/>
                </a:solidFill>
                <a:latin typeface="Cambria" charset="0"/>
              </a:rPr>
            </a:br>
            <a:r>
              <a:rPr lang="en-US" sz="1500">
                <a:solidFill>
                  <a:srgbClr val="364A7A"/>
                </a:solidFill>
                <a:latin typeface="Cambria" charset="0"/>
              </a:rPr>
              <a:t>and Simulation </a:t>
            </a:r>
          </a:p>
          <a:p>
            <a:pPr eaLnBrk="1" hangingPunct="1">
              <a:spcBef>
                <a:spcPct val="20000"/>
              </a:spcBef>
              <a:buFont typeface="Wingdings" charset="0"/>
              <a:buChar char="§"/>
            </a:pPr>
            <a:r>
              <a:rPr lang="en-US" sz="1500">
                <a:solidFill>
                  <a:srgbClr val="364A7A"/>
                </a:solidFill>
                <a:latin typeface="Cambria" charset="0"/>
              </a:rPr>
              <a:t>Operations Analysis</a:t>
            </a:r>
          </a:p>
          <a:p>
            <a:pPr eaLnBrk="1" hangingPunct="1">
              <a:spcBef>
                <a:spcPct val="20000"/>
              </a:spcBef>
              <a:buFont typeface="Wingdings" charset="0"/>
              <a:buChar char="§"/>
            </a:pPr>
            <a:r>
              <a:rPr lang="en-US" sz="1500">
                <a:solidFill>
                  <a:srgbClr val="364A7A"/>
                </a:solidFill>
                <a:latin typeface="Cambria" charset="0"/>
              </a:rPr>
              <a:t>Remote Sensing</a:t>
            </a:r>
          </a:p>
          <a:p>
            <a:pPr eaLnBrk="1" hangingPunct="1">
              <a:spcBef>
                <a:spcPct val="20000"/>
              </a:spcBef>
              <a:buFont typeface="Wingdings" charset="0"/>
              <a:buChar char="§"/>
            </a:pPr>
            <a:r>
              <a:rPr lang="en-US" sz="1500">
                <a:solidFill>
                  <a:srgbClr val="364A7A"/>
                </a:solidFill>
                <a:latin typeface="Cambria" charset="0"/>
              </a:rPr>
              <a:t>Software Engineering </a:t>
            </a:r>
            <a:br>
              <a:rPr lang="en-US" sz="1500">
                <a:solidFill>
                  <a:srgbClr val="364A7A"/>
                </a:solidFill>
                <a:latin typeface="Cambria" charset="0"/>
              </a:rPr>
            </a:br>
            <a:r>
              <a:rPr lang="en-US" sz="1500">
                <a:solidFill>
                  <a:srgbClr val="364A7A"/>
                </a:solidFill>
                <a:latin typeface="Cambria" charset="0"/>
              </a:rPr>
              <a:t>(Resident &amp; DL)</a:t>
            </a:r>
          </a:p>
          <a:p>
            <a:pPr eaLnBrk="1" hangingPunct="1">
              <a:spcBef>
                <a:spcPct val="20000"/>
              </a:spcBef>
              <a:buFont typeface="Wingdings" charset="0"/>
              <a:buChar char="§"/>
            </a:pPr>
            <a:r>
              <a:rPr lang="en-US" sz="1500">
                <a:solidFill>
                  <a:srgbClr val="364A7A"/>
                </a:solidFill>
                <a:latin typeface="Cambria" charset="0"/>
              </a:rPr>
              <a:t>Special Operations</a:t>
            </a:r>
          </a:p>
          <a:p>
            <a:pPr eaLnBrk="1" hangingPunct="1">
              <a:spcBef>
                <a:spcPct val="20000"/>
              </a:spcBef>
              <a:buFont typeface="Wingdings" charset="0"/>
              <a:buChar char="§"/>
            </a:pPr>
            <a:r>
              <a:rPr lang="en-US" sz="1500">
                <a:solidFill>
                  <a:srgbClr val="364A7A"/>
                </a:solidFill>
                <a:latin typeface="Cambria" charset="0"/>
              </a:rPr>
              <a:t>Systems Analysis (DL)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3" y="1076325"/>
            <a:ext cx="6992937" cy="1344613"/>
          </a:xfrm>
        </p:spPr>
        <p:txBody>
          <a:bodyPr>
            <a:noAutofit/>
          </a:bodyPr>
          <a:lstStyle/>
          <a:p>
            <a:pPr eaLnBrk="1" hangingPunct="1">
              <a:defRPr/>
            </a:pPr>
            <a:r>
              <a:rPr lang="en-US" sz="3400" dirty="0" smtClean="0">
                <a:latin typeface="Cambria" pitchFamily="32" charset="0"/>
              </a:rPr>
              <a:t>The </a:t>
            </a:r>
            <a:r>
              <a:rPr lang="en-US" sz="3400" dirty="0" smtClean="0">
                <a:solidFill>
                  <a:srgbClr val="E46C0A"/>
                </a:solidFill>
                <a:latin typeface="Cambria" pitchFamily="32" charset="0"/>
              </a:rPr>
              <a:t>Graduate School of Business </a:t>
            </a:r>
            <a:br>
              <a:rPr lang="en-US" sz="3400" dirty="0" smtClean="0">
                <a:solidFill>
                  <a:srgbClr val="E46C0A"/>
                </a:solidFill>
                <a:latin typeface="Cambria" pitchFamily="32" charset="0"/>
              </a:rPr>
            </a:br>
            <a:r>
              <a:rPr lang="en-US" sz="3400" dirty="0" smtClean="0">
                <a:solidFill>
                  <a:srgbClr val="E46C0A"/>
                </a:solidFill>
                <a:latin typeface="Cambria" pitchFamily="32" charset="0"/>
              </a:rPr>
              <a:t>and Public Policy </a:t>
            </a:r>
            <a:r>
              <a:rPr lang="en-US" sz="3400" dirty="0" smtClean="0">
                <a:latin typeface="Cambria" pitchFamily="32" charset="0"/>
              </a:rPr>
              <a:t>provides unique education and research in the business of defense management.</a:t>
            </a:r>
          </a:p>
        </p:txBody>
      </p:sp>
      <p:pic>
        <p:nvPicPr>
          <p:cNvPr id="22530" name="Picture 6"/>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638" y="1031875"/>
            <a:ext cx="1674812"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3556" name="Text Placeholder 2"/>
          <p:cNvSpPr>
            <a:spLocks noGrp="1"/>
          </p:cNvSpPr>
          <p:nvPr>
            <p:ph type="body" sz="quarter" idx="10"/>
          </p:nvPr>
        </p:nvSpPr>
        <p:spPr>
          <a:xfrm>
            <a:off x="2151063" y="2908300"/>
            <a:ext cx="3263900" cy="3503613"/>
          </a:xfrm>
        </p:spPr>
        <p:txBody>
          <a:bodyPr/>
          <a:lstStyle/>
          <a:p>
            <a:pPr marL="0" indent="0" eaLnBrk="1" hangingPunct="1">
              <a:lnSpc>
                <a:spcPct val="90000"/>
              </a:lnSpc>
              <a:buFont typeface="Wingdings" charset="2"/>
              <a:buNone/>
              <a:defRPr/>
            </a:pPr>
            <a:r>
              <a:rPr lang="en-US" sz="1500" b="1" dirty="0" smtClean="0">
                <a:latin typeface="Cambria" charset="0"/>
                <a:ea typeface="ＭＳ Ｐゴシック" charset="0"/>
                <a:cs typeface="Minion Pro" charset="0"/>
              </a:rPr>
              <a:t>Resident Programs</a:t>
            </a:r>
            <a:br>
              <a:rPr lang="en-US" sz="1500" b="1" dirty="0" smtClean="0">
                <a:latin typeface="Cambria" charset="0"/>
                <a:ea typeface="ＭＳ Ｐゴシック" charset="0"/>
                <a:cs typeface="Minion Pro" charset="0"/>
              </a:rPr>
            </a:br>
            <a:r>
              <a:rPr lang="en-US" sz="1500" b="1" dirty="0" smtClean="0">
                <a:latin typeface="Cambria" charset="0"/>
                <a:ea typeface="ＭＳ Ｐゴシック" charset="0"/>
                <a:cs typeface="Minion Pro" charset="0"/>
              </a:rPr>
              <a:t>  </a:t>
            </a:r>
            <a:r>
              <a:rPr lang="en-US" sz="1500" dirty="0" smtClean="0">
                <a:latin typeface="Cambria" charset="0"/>
                <a:ea typeface="ＭＳ Ｐゴシック" charset="0"/>
                <a:cs typeface="Minion Pro" charset="0"/>
              </a:rPr>
              <a:t>MBA Degrees</a:t>
            </a:r>
          </a:p>
          <a:p>
            <a:pPr eaLnBrk="1" hangingPunct="1">
              <a:lnSpc>
                <a:spcPct val="90000"/>
              </a:lnSpc>
              <a:buFont typeface="Wingdings" charset="0"/>
              <a:buChar char="§"/>
              <a:defRPr/>
            </a:pPr>
            <a:r>
              <a:rPr lang="en-US" sz="1500" dirty="0" smtClean="0">
                <a:latin typeface="Cambria" charset="0"/>
                <a:ea typeface="ＭＳ Ｐゴシック" charset="0"/>
                <a:cs typeface="Minion Pro" charset="0"/>
              </a:rPr>
              <a:t>Acquisition </a:t>
            </a:r>
            <a:r>
              <a:rPr lang="en-US" sz="1500" dirty="0">
                <a:latin typeface="Cambria" charset="0"/>
                <a:ea typeface="ＭＳ Ｐゴシック" charset="0"/>
                <a:cs typeface="Minion Pro" charset="0"/>
              </a:rPr>
              <a:t>&amp; Contract Management</a:t>
            </a:r>
          </a:p>
          <a:p>
            <a:pPr eaLnBrk="1" hangingPunct="1">
              <a:lnSpc>
                <a:spcPct val="90000"/>
              </a:lnSpc>
              <a:buFont typeface="Wingdings" charset="0"/>
              <a:buChar char="§"/>
              <a:defRPr/>
            </a:pPr>
            <a:r>
              <a:rPr lang="en-US" sz="1500" dirty="0">
                <a:latin typeface="Cambria" charset="0"/>
                <a:ea typeface="ＭＳ Ｐゴシック" charset="0"/>
                <a:cs typeface="Minion Pro" charset="0"/>
              </a:rPr>
              <a:t>Defense Business Management</a:t>
            </a:r>
          </a:p>
          <a:p>
            <a:pPr eaLnBrk="1" hangingPunct="1">
              <a:lnSpc>
                <a:spcPct val="90000"/>
              </a:lnSpc>
              <a:buFont typeface="Wingdings" charset="0"/>
              <a:buChar char="§"/>
              <a:defRPr/>
            </a:pPr>
            <a:r>
              <a:rPr lang="en-US" sz="1500" dirty="0">
                <a:latin typeface="Cambria" charset="0"/>
              </a:rPr>
              <a:t>Financial Management</a:t>
            </a:r>
          </a:p>
          <a:p>
            <a:pPr eaLnBrk="1" hangingPunct="1">
              <a:lnSpc>
                <a:spcPct val="90000"/>
              </a:lnSpc>
              <a:buFont typeface="Wingdings" charset="0"/>
              <a:buChar char="§"/>
              <a:defRPr/>
            </a:pPr>
            <a:r>
              <a:rPr lang="en-US" sz="1500" dirty="0">
                <a:latin typeface="Cambria" charset="0"/>
                <a:ea typeface="ＭＳ Ｐゴシック" charset="0"/>
                <a:cs typeface="Minion Pro" charset="0"/>
              </a:rPr>
              <a:t>Information Systems </a:t>
            </a:r>
            <a:r>
              <a:rPr lang="en-US" sz="1500" dirty="0" smtClean="0">
                <a:latin typeface="Cambria" charset="0"/>
                <a:ea typeface="ＭＳ Ｐゴシック" charset="0"/>
                <a:cs typeface="Minion Pro" charset="0"/>
              </a:rPr>
              <a:t>Management</a:t>
            </a:r>
          </a:p>
          <a:p>
            <a:pPr eaLnBrk="1" hangingPunct="1">
              <a:lnSpc>
                <a:spcPct val="90000"/>
              </a:lnSpc>
              <a:buFont typeface="Wingdings" charset="0"/>
              <a:buChar char="§"/>
              <a:defRPr/>
            </a:pPr>
            <a:r>
              <a:rPr lang="en-US" sz="1500" dirty="0">
                <a:latin typeface="Cambria" charset="0"/>
              </a:rPr>
              <a:t>Material Logistics Support</a:t>
            </a:r>
          </a:p>
          <a:p>
            <a:pPr eaLnBrk="1" hangingPunct="1">
              <a:lnSpc>
                <a:spcPct val="90000"/>
              </a:lnSpc>
              <a:buFont typeface="Wingdings" charset="0"/>
              <a:buChar char="§"/>
              <a:defRPr/>
            </a:pPr>
            <a:endParaRPr lang="en-US" sz="1500" dirty="0" smtClean="0">
              <a:latin typeface="Cambria" charset="0"/>
              <a:ea typeface="ＭＳ Ｐゴシック" charset="0"/>
              <a:cs typeface="Minion Pro" charset="0"/>
            </a:endParaRPr>
          </a:p>
          <a:p>
            <a:pPr marL="0" indent="0" eaLnBrk="1" hangingPunct="1">
              <a:lnSpc>
                <a:spcPct val="90000"/>
              </a:lnSpc>
              <a:buFont typeface="Wingdings" charset="2"/>
              <a:buNone/>
              <a:defRPr/>
            </a:pPr>
            <a:r>
              <a:rPr lang="en-US" sz="1500" dirty="0" smtClean="0">
                <a:latin typeface="Cambria" charset="0"/>
                <a:ea typeface="ＭＳ Ｐゴシック" charset="0"/>
                <a:cs typeface="Minion Pro" charset="0"/>
              </a:rPr>
              <a:t>  MSM </a:t>
            </a:r>
            <a:r>
              <a:rPr lang="en-US" sz="1500" dirty="0">
                <a:latin typeface="Cambria" charset="0"/>
                <a:ea typeface="ＭＳ Ｐゴシック" charset="0"/>
                <a:cs typeface="Minion Pro" charset="0"/>
              </a:rPr>
              <a:t>Degrees</a:t>
            </a:r>
            <a:endParaRPr lang="en-US" sz="1500" dirty="0" smtClean="0">
              <a:latin typeface="Cambria" charset="0"/>
              <a:ea typeface="ＭＳ Ｐゴシック" charset="0"/>
              <a:cs typeface="Minion Pro" charset="0"/>
            </a:endParaRPr>
          </a:p>
          <a:p>
            <a:pPr eaLnBrk="1" hangingPunct="1">
              <a:lnSpc>
                <a:spcPct val="90000"/>
              </a:lnSpc>
              <a:buFont typeface="Wingdings" charset="0"/>
              <a:buChar char="§"/>
              <a:defRPr/>
            </a:pPr>
            <a:r>
              <a:rPr lang="en-US" sz="1500" dirty="0" smtClean="0">
                <a:latin typeface="Cambria" charset="0"/>
                <a:ea typeface="ＭＳ Ｐゴシック" charset="0"/>
                <a:cs typeface="Minion Pro" charset="0"/>
              </a:rPr>
              <a:t>Defense </a:t>
            </a:r>
            <a:r>
              <a:rPr lang="en-US" sz="1500" dirty="0">
                <a:latin typeface="Cambria" charset="0"/>
                <a:ea typeface="ＭＳ Ｐゴシック" charset="0"/>
                <a:cs typeface="Minion Pro" charset="0"/>
              </a:rPr>
              <a:t>Systems Analysis</a:t>
            </a:r>
          </a:p>
          <a:p>
            <a:pPr eaLnBrk="1" hangingPunct="1">
              <a:lnSpc>
                <a:spcPct val="90000"/>
              </a:lnSpc>
              <a:buFont typeface="Wingdings" charset="0"/>
              <a:buChar char="§"/>
              <a:defRPr/>
            </a:pPr>
            <a:r>
              <a:rPr lang="en-US" sz="1500" dirty="0" smtClean="0">
                <a:latin typeface="Cambria" charset="0"/>
                <a:ea typeface="ＭＳ Ｐゴシック" charset="0"/>
                <a:cs typeface="Minion Pro" charset="0"/>
              </a:rPr>
              <a:t>Manpower </a:t>
            </a:r>
            <a:r>
              <a:rPr lang="en-US" sz="1500" dirty="0">
                <a:latin typeface="Cambria" charset="0"/>
                <a:ea typeface="ＭＳ Ｐゴシック" charset="0"/>
                <a:cs typeface="Minion Pro" charset="0"/>
              </a:rPr>
              <a:t>Systems Analysis</a:t>
            </a:r>
          </a:p>
          <a:p>
            <a:pPr marL="0" indent="0" eaLnBrk="1" hangingPunct="1">
              <a:lnSpc>
                <a:spcPct val="90000"/>
              </a:lnSpc>
              <a:buFont typeface="Wingdings" charset="2"/>
              <a:buNone/>
              <a:defRPr/>
            </a:pPr>
            <a:endParaRPr lang="en-US" sz="1500" dirty="0">
              <a:latin typeface="Cambria" charset="0"/>
              <a:ea typeface="ＭＳ Ｐゴシック" charset="0"/>
              <a:cs typeface="Minion Pro" charset="0"/>
            </a:endParaRPr>
          </a:p>
          <a:p>
            <a:pPr eaLnBrk="1" hangingPunct="1">
              <a:lnSpc>
                <a:spcPct val="90000"/>
              </a:lnSpc>
              <a:buFont typeface="Wingdings" charset="0"/>
              <a:buChar char="§"/>
              <a:defRPr/>
            </a:pPr>
            <a:endParaRPr lang="en-US" sz="1500" dirty="0">
              <a:latin typeface="Cambria" charset="0"/>
              <a:ea typeface="ＭＳ Ｐゴシック" charset="0"/>
              <a:cs typeface="Minion Pro" charset="0"/>
            </a:endParaRPr>
          </a:p>
        </p:txBody>
      </p:sp>
      <p:sp>
        <p:nvSpPr>
          <p:cNvPr id="23557" name="Text Placeholder 2"/>
          <p:cNvSpPr txBox="1">
            <a:spLocks/>
          </p:cNvSpPr>
          <p:nvPr/>
        </p:nvSpPr>
        <p:spPr bwMode="auto">
          <a:xfrm>
            <a:off x="5613400" y="2908300"/>
            <a:ext cx="3530600" cy="3503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lnSpc>
                <a:spcPct val="110000"/>
              </a:lnSpc>
              <a:defRPr/>
            </a:pPr>
            <a:r>
              <a:rPr lang="en-US" sz="1500" b="1" dirty="0" smtClean="0">
                <a:solidFill>
                  <a:schemeClr val="bg2"/>
                </a:solidFill>
                <a:latin typeface="Cambria" charset="0"/>
                <a:cs typeface="Minion Pro" charset="0"/>
              </a:rPr>
              <a:t>Non-Resident Programs</a:t>
            </a:r>
            <a:endParaRPr lang="en-US" sz="1500" dirty="0" smtClean="0">
              <a:solidFill>
                <a:schemeClr val="bg2"/>
              </a:solidFill>
              <a:latin typeface="Cambria" charset="0"/>
              <a:cs typeface="Minion Pro" charset="0"/>
            </a:endParaRPr>
          </a:p>
          <a:p>
            <a:pPr eaLnBrk="1" hangingPunct="1">
              <a:lnSpc>
                <a:spcPct val="110000"/>
              </a:lnSpc>
              <a:buFont typeface="Wingdings" charset="0"/>
              <a:buChar char="§"/>
              <a:defRPr/>
            </a:pPr>
            <a:r>
              <a:rPr lang="en-US" sz="1500" dirty="0" smtClean="0">
                <a:solidFill>
                  <a:schemeClr val="bg2"/>
                </a:solidFill>
                <a:latin typeface="Cambria" charset="0"/>
                <a:cs typeface="Minion Pro" charset="0"/>
              </a:rPr>
              <a:t>Contract Management (DL)</a:t>
            </a:r>
          </a:p>
          <a:p>
            <a:pPr eaLnBrk="1" hangingPunct="1">
              <a:lnSpc>
                <a:spcPct val="110000"/>
              </a:lnSpc>
              <a:buFont typeface="Wingdings" charset="0"/>
              <a:buChar char="§"/>
              <a:defRPr/>
            </a:pPr>
            <a:r>
              <a:rPr lang="en-US" sz="1500" dirty="0" smtClean="0">
                <a:solidFill>
                  <a:schemeClr val="bg2"/>
                </a:solidFill>
                <a:latin typeface="Cambria" charset="0"/>
                <a:cs typeface="Minion Pro" charset="0"/>
              </a:rPr>
              <a:t>Program Management (DL)</a:t>
            </a:r>
          </a:p>
          <a:p>
            <a:pPr eaLnBrk="1" hangingPunct="1">
              <a:lnSpc>
                <a:spcPct val="110000"/>
              </a:lnSpc>
              <a:buFont typeface="Wingdings" charset="0"/>
              <a:buChar char="§"/>
              <a:defRPr/>
            </a:pPr>
            <a:r>
              <a:rPr lang="en-US" sz="1500" dirty="0" smtClean="0">
                <a:solidFill>
                  <a:schemeClr val="bg2"/>
                </a:solidFill>
                <a:latin typeface="Cambria" charset="0"/>
                <a:cs typeface="Minion Pro" charset="0"/>
              </a:rPr>
              <a:t>Executive MBA (DL)</a:t>
            </a:r>
          </a:p>
          <a:p>
            <a:pPr marL="0" indent="0" eaLnBrk="1" hangingPunct="1">
              <a:spcBef>
                <a:spcPct val="20000"/>
              </a:spcBef>
              <a:defRPr/>
            </a:pPr>
            <a:r>
              <a:rPr lang="en-US" sz="1500" b="1" dirty="0" smtClean="0">
                <a:solidFill>
                  <a:schemeClr val="bg2"/>
                </a:solidFill>
                <a:latin typeface="Cambria" charset="0"/>
                <a:cs typeface="Minion Pro" charset="0"/>
              </a:rPr>
              <a:t/>
            </a:r>
            <a:br>
              <a:rPr lang="en-US" sz="1500" b="1" dirty="0" smtClean="0">
                <a:solidFill>
                  <a:schemeClr val="bg2"/>
                </a:solidFill>
                <a:latin typeface="Cambria" charset="0"/>
                <a:cs typeface="Minion Pro" charset="0"/>
              </a:rPr>
            </a:br>
            <a:r>
              <a:rPr lang="en-US" sz="1500" b="1" dirty="0" smtClean="0">
                <a:solidFill>
                  <a:schemeClr val="bg2"/>
                </a:solidFill>
                <a:latin typeface="Cambria" charset="0"/>
                <a:cs typeface="Minion Pro" charset="0"/>
              </a:rPr>
              <a:t>Professional Development Programs</a:t>
            </a:r>
            <a:endParaRPr lang="en-US" sz="1500" dirty="0" smtClean="0">
              <a:solidFill>
                <a:schemeClr val="bg2"/>
              </a:solidFill>
              <a:latin typeface="Cambria" charset="0"/>
            </a:endParaRPr>
          </a:p>
          <a:p>
            <a:pPr eaLnBrk="1" hangingPunct="1">
              <a:spcBef>
                <a:spcPct val="20000"/>
              </a:spcBef>
              <a:buFont typeface="Wingdings" charset="2"/>
              <a:buChar char="§"/>
              <a:defRPr/>
            </a:pPr>
            <a:r>
              <a:rPr lang="en-US" sz="1500" dirty="0" smtClean="0">
                <a:solidFill>
                  <a:schemeClr val="bg2"/>
                </a:solidFill>
                <a:latin typeface="Cambria" charset="0"/>
              </a:rPr>
              <a:t>Advanced Acquisition Program</a:t>
            </a:r>
          </a:p>
          <a:p>
            <a:pPr eaLnBrk="1" hangingPunct="1">
              <a:spcBef>
                <a:spcPct val="20000"/>
              </a:spcBef>
              <a:buFont typeface="Wingdings" charset="2"/>
              <a:buChar char="§"/>
              <a:defRPr/>
            </a:pPr>
            <a:r>
              <a:rPr lang="en-US" sz="1500" dirty="0" smtClean="0">
                <a:solidFill>
                  <a:schemeClr val="bg2"/>
                </a:solidFill>
                <a:latin typeface="Cambria" charset="0"/>
              </a:rPr>
              <a:t>Cost Management Certificate</a:t>
            </a:r>
            <a:endParaRPr lang="en-US" sz="1500" dirty="0" smtClean="0">
              <a:solidFill>
                <a:srgbClr val="364A7A"/>
              </a:solidFill>
              <a:latin typeface="Cambria" charset="0"/>
            </a:endParaRPr>
          </a:p>
          <a:p>
            <a:pPr eaLnBrk="1" hangingPunct="1">
              <a:spcBef>
                <a:spcPct val="20000"/>
              </a:spcBef>
              <a:buFont typeface="Wingdings" charset="2"/>
              <a:buChar char="§"/>
              <a:defRPr/>
            </a:pPr>
            <a:r>
              <a:rPr lang="en-US" sz="1500" dirty="0" smtClean="0">
                <a:solidFill>
                  <a:srgbClr val="364A7A"/>
                </a:solidFill>
                <a:latin typeface="Cambria" charset="0"/>
              </a:rPr>
              <a:t>Practical Comptrollership</a:t>
            </a:r>
            <a:endParaRPr lang="en-US" sz="1500" dirty="0" smtClean="0">
              <a:solidFill>
                <a:srgbClr val="1F497D"/>
              </a:solidFill>
              <a:latin typeface="Cambria" charset="0"/>
            </a:endParaRPr>
          </a:p>
          <a:p>
            <a:pPr eaLnBrk="1" hangingPunct="1">
              <a:spcBef>
                <a:spcPct val="20000"/>
              </a:spcBef>
              <a:buFont typeface="Wingdings" charset="2"/>
              <a:buChar char="§"/>
              <a:defRPr/>
            </a:pPr>
            <a:r>
              <a:rPr lang="en-US" sz="1500" dirty="0" smtClean="0">
                <a:solidFill>
                  <a:srgbClr val="1F497D"/>
                </a:solidFill>
                <a:latin typeface="Cambria" charset="0"/>
              </a:rPr>
              <a:t>Human Resources</a:t>
            </a:r>
          </a:p>
          <a:p>
            <a:pPr eaLnBrk="1" hangingPunct="1">
              <a:spcBef>
                <a:spcPct val="20000"/>
              </a:spcBef>
              <a:buFont typeface="Wingdings" charset="2"/>
              <a:buChar char="§"/>
              <a:defRPr/>
            </a:pPr>
            <a:r>
              <a:rPr lang="en-US" sz="1500" dirty="0" smtClean="0">
                <a:solidFill>
                  <a:srgbClr val="1F497D"/>
                </a:solidFill>
                <a:latin typeface="Cambria" charset="0"/>
              </a:rPr>
              <a:t>Conrad Scholar Program</a:t>
            </a:r>
            <a:endParaRPr lang="en-US" sz="1500" dirty="0" smtClean="0">
              <a:solidFill>
                <a:srgbClr val="1F497D"/>
              </a:solidFill>
              <a:latin typeface="Cambria" charset="0"/>
              <a:cs typeface="Minion Pro" charset="0"/>
            </a:endParaRPr>
          </a:p>
          <a:p>
            <a:pPr eaLnBrk="1" hangingPunct="1">
              <a:spcBef>
                <a:spcPct val="20000"/>
              </a:spcBef>
              <a:buFontTx/>
              <a:buChar char="•"/>
              <a:defRPr/>
            </a:pPr>
            <a:endParaRPr lang="en-US" sz="1500" dirty="0" smtClean="0">
              <a:solidFill>
                <a:srgbClr val="1F497D"/>
              </a:solidFill>
              <a:latin typeface="Cambria"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1076325"/>
            <a:ext cx="6078537" cy="1344613"/>
          </a:xfrm>
        </p:spPr>
        <p:txBody>
          <a:bodyPr>
            <a:noAutofit/>
          </a:bodyPr>
          <a:lstStyle/>
          <a:p>
            <a:pPr eaLnBrk="1" hangingPunct="1">
              <a:defRPr/>
            </a:pPr>
            <a:r>
              <a:rPr lang="en-US" sz="3000">
                <a:latin typeface="Cambria" pitchFamily="32" charset="0"/>
                <a:ea typeface="Minion Pro" pitchFamily="32" charset="0"/>
                <a:cs typeface="Minion Pro" pitchFamily="32" charset="0"/>
              </a:rPr>
              <a:t>The </a:t>
            </a:r>
            <a:r>
              <a:rPr lang="en-US" sz="3000">
                <a:solidFill>
                  <a:srgbClr val="E46C0A"/>
                </a:solidFill>
                <a:latin typeface="Cambria" pitchFamily="32" charset="0"/>
                <a:ea typeface="Minion Pro" pitchFamily="32" charset="0"/>
                <a:cs typeface="Minion Pro" pitchFamily="32" charset="0"/>
              </a:rPr>
              <a:t>School of International</a:t>
            </a:r>
            <a:br>
              <a:rPr lang="en-US" sz="3000">
                <a:solidFill>
                  <a:srgbClr val="E46C0A"/>
                </a:solidFill>
                <a:latin typeface="Cambria" pitchFamily="32" charset="0"/>
                <a:ea typeface="Minion Pro" pitchFamily="32" charset="0"/>
                <a:cs typeface="Minion Pro" pitchFamily="32" charset="0"/>
              </a:rPr>
            </a:br>
            <a:r>
              <a:rPr lang="en-US" sz="3000">
                <a:solidFill>
                  <a:srgbClr val="E46C0A"/>
                </a:solidFill>
                <a:latin typeface="Cambria" pitchFamily="32" charset="0"/>
                <a:ea typeface="Minion Pro" pitchFamily="32" charset="0"/>
                <a:cs typeface="Minion Pro" pitchFamily="32" charset="0"/>
              </a:rPr>
              <a:t>Graduate Studies </a:t>
            </a:r>
            <a:r>
              <a:rPr lang="en-US" sz="3000">
                <a:latin typeface="Cambria" pitchFamily="32" charset="0"/>
                <a:ea typeface="Minion Pro" pitchFamily="32" charset="0"/>
                <a:cs typeface="Minion Pro" pitchFamily="32" charset="0"/>
              </a:rPr>
              <a:t>provides an education for today’s global society.</a:t>
            </a:r>
          </a:p>
        </p:txBody>
      </p:sp>
      <p:sp>
        <p:nvSpPr>
          <p:cNvPr id="24578" name="Text Placeholder 2"/>
          <p:cNvSpPr>
            <a:spLocks noGrp="1"/>
          </p:cNvSpPr>
          <p:nvPr>
            <p:ph type="body" sz="quarter" idx="10"/>
          </p:nvPr>
        </p:nvSpPr>
        <p:spPr>
          <a:xfrm>
            <a:off x="568325" y="2908300"/>
            <a:ext cx="3271838" cy="3503613"/>
          </a:xfrm>
        </p:spPr>
        <p:txBody>
          <a:bodyPr/>
          <a:lstStyle/>
          <a:p>
            <a:pPr eaLnBrk="1" hangingPunct="1">
              <a:buFont typeface="Wingdings" charset="0"/>
              <a:buChar char="§"/>
            </a:pPr>
            <a:r>
              <a:rPr lang="en-US" sz="1500" b="1">
                <a:latin typeface="Cambria" charset="0"/>
                <a:ea typeface="ＭＳ Ｐゴシック" charset="0"/>
                <a:cs typeface="Minion Pro" charset="0"/>
              </a:rPr>
              <a:t>Security Studies</a:t>
            </a:r>
          </a:p>
          <a:p>
            <a:pPr lvl="1" eaLnBrk="1" hangingPunct="1">
              <a:buFont typeface="Wingdings" charset="0"/>
              <a:buChar char="§"/>
            </a:pPr>
            <a:r>
              <a:rPr lang="en-US" sz="1500">
                <a:latin typeface="Cambria" charset="0"/>
                <a:ea typeface="ＭＳ Ｐゴシック" charset="0"/>
                <a:cs typeface="Minion Pro" charset="0"/>
              </a:rPr>
              <a:t>Civil-Military Relations</a:t>
            </a:r>
          </a:p>
          <a:p>
            <a:pPr lvl="1" eaLnBrk="1" hangingPunct="1">
              <a:buFont typeface="Wingdings" charset="0"/>
              <a:buChar char="§"/>
            </a:pPr>
            <a:r>
              <a:rPr lang="en-US" sz="1500">
                <a:latin typeface="Cambria" charset="0"/>
                <a:ea typeface="ＭＳ Ｐゴシック" charset="0"/>
                <a:cs typeface="Minion Pro" charset="0"/>
              </a:rPr>
              <a:t>Stabilization and Reconstruction</a:t>
            </a:r>
          </a:p>
          <a:p>
            <a:pPr lvl="1" eaLnBrk="1" hangingPunct="1">
              <a:buFont typeface="Wingdings" charset="0"/>
              <a:buChar char="§"/>
            </a:pPr>
            <a:r>
              <a:rPr lang="en-US" sz="1500">
                <a:latin typeface="Cambria" charset="0"/>
                <a:ea typeface="ＭＳ Ｐゴシック" charset="0"/>
                <a:cs typeface="Minion Pro" charset="0"/>
              </a:rPr>
              <a:t>Defense Decision Making</a:t>
            </a:r>
            <a:br>
              <a:rPr lang="en-US" sz="1500">
                <a:latin typeface="Cambria" charset="0"/>
                <a:ea typeface="ＭＳ Ｐゴシック" charset="0"/>
                <a:cs typeface="Minion Pro" charset="0"/>
              </a:rPr>
            </a:br>
            <a:r>
              <a:rPr lang="en-US" sz="1500">
                <a:latin typeface="Cambria" charset="0"/>
                <a:ea typeface="ＭＳ Ｐゴシック" charset="0"/>
                <a:cs typeface="Minion Pro" charset="0"/>
              </a:rPr>
              <a:t>and Planning</a:t>
            </a:r>
          </a:p>
          <a:p>
            <a:pPr lvl="1" eaLnBrk="1" hangingPunct="1">
              <a:buFont typeface="Wingdings" charset="0"/>
              <a:buChar char="§"/>
            </a:pPr>
            <a:r>
              <a:rPr lang="en-US" sz="1500">
                <a:latin typeface="Cambria" charset="0"/>
                <a:ea typeface="ＭＳ Ｐゴシック" charset="0"/>
                <a:cs typeface="Minion Pro" charset="0"/>
              </a:rPr>
              <a:t>Combating Terrorism: Policy and Strategy</a:t>
            </a:r>
          </a:p>
          <a:p>
            <a:pPr lvl="1" eaLnBrk="1" hangingPunct="1">
              <a:buFont typeface="Wingdings" charset="0"/>
              <a:buChar char="§"/>
            </a:pPr>
            <a:r>
              <a:rPr lang="en-US" sz="1500">
                <a:latin typeface="Cambria" charset="0"/>
                <a:ea typeface="ＭＳ Ｐゴシック" charset="0"/>
                <a:cs typeface="Minion Pro" charset="0"/>
              </a:rPr>
              <a:t>Homeland Defense </a:t>
            </a:r>
            <a:br>
              <a:rPr lang="en-US" sz="1500">
                <a:latin typeface="Cambria" charset="0"/>
                <a:ea typeface="ＭＳ Ｐゴシック" charset="0"/>
                <a:cs typeface="Minion Pro" charset="0"/>
              </a:rPr>
            </a:br>
            <a:r>
              <a:rPr lang="en-US" sz="1500">
                <a:latin typeface="Cambria" charset="0"/>
                <a:ea typeface="ＭＳ Ｐゴシック" charset="0"/>
                <a:cs typeface="Minion Pro" charset="0"/>
              </a:rPr>
              <a:t>and Security (Military and Civilian)</a:t>
            </a:r>
          </a:p>
          <a:p>
            <a:pPr lvl="1" eaLnBrk="1" hangingPunct="1">
              <a:buFont typeface="Wingdings" charset="0"/>
              <a:buChar char="§"/>
            </a:pPr>
            <a:r>
              <a:rPr lang="en-US" sz="1500">
                <a:latin typeface="Cambria" charset="0"/>
                <a:ea typeface="ＭＳ Ｐゴシック" charset="0"/>
                <a:cs typeface="Minion Pro" charset="0"/>
              </a:rPr>
              <a:t>Security Studies</a:t>
            </a:r>
          </a:p>
        </p:txBody>
      </p:sp>
      <p:pic>
        <p:nvPicPr>
          <p:cNvPr id="24579"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12000" y="1031875"/>
            <a:ext cx="1674813"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4580" name="Text Placeholder 2"/>
          <p:cNvSpPr txBox="1">
            <a:spLocks/>
          </p:cNvSpPr>
          <p:nvPr/>
        </p:nvSpPr>
        <p:spPr bwMode="auto">
          <a:xfrm>
            <a:off x="4073525" y="2908300"/>
            <a:ext cx="2682875" cy="3503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Wingdings" charset="0"/>
              <a:buChar char="§"/>
            </a:pPr>
            <a:r>
              <a:rPr lang="en-US" sz="1500" b="1" dirty="0">
                <a:solidFill>
                  <a:srgbClr val="364A7A"/>
                </a:solidFill>
                <a:latin typeface="Cambria" charset="0"/>
              </a:rPr>
              <a:t>Regional Studies</a:t>
            </a:r>
          </a:p>
          <a:p>
            <a:pPr lvl="1" eaLnBrk="1" hangingPunct="1">
              <a:spcBef>
                <a:spcPct val="20000"/>
              </a:spcBef>
              <a:buFont typeface="Wingdings" charset="0"/>
              <a:buChar char="§"/>
            </a:pPr>
            <a:r>
              <a:rPr lang="en-US" sz="1500" dirty="0">
                <a:solidFill>
                  <a:srgbClr val="364A7A"/>
                </a:solidFill>
                <a:latin typeface="Cambria" charset="0"/>
              </a:rPr>
              <a:t>Middle East, </a:t>
            </a:r>
            <a:r>
              <a:rPr lang="en-US" sz="1500" dirty="0" smtClean="0">
                <a:solidFill>
                  <a:srgbClr val="364A7A"/>
                </a:solidFill>
                <a:latin typeface="Cambria" charset="0"/>
              </a:rPr>
              <a:t/>
            </a:r>
            <a:br>
              <a:rPr lang="en-US" sz="1500" dirty="0" smtClean="0">
                <a:solidFill>
                  <a:srgbClr val="364A7A"/>
                </a:solidFill>
                <a:latin typeface="Cambria" charset="0"/>
              </a:rPr>
            </a:br>
            <a:r>
              <a:rPr lang="en-US" sz="1500" dirty="0" smtClean="0">
                <a:solidFill>
                  <a:srgbClr val="364A7A"/>
                </a:solidFill>
                <a:latin typeface="Cambria" charset="0"/>
              </a:rPr>
              <a:t>South </a:t>
            </a:r>
            <a:r>
              <a:rPr lang="en-US" sz="1500" dirty="0">
                <a:solidFill>
                  <a:srgbClr val="364A7A"/>
                </a:solidFill>
                <a:latin typeface="Cambria" charset="0"/>
              </a:rPr>
              <a:t>Asia and </a:t>
            </a:r>
            <a:br>
              <a:rPr lang="en-US" sz="1500" dirty="0">
                <a:solidFill>
                  <a:srgbClr val="364A7A"/>
                </a:solidFill>
                <a:latin typeface="Cambria" charset="0"/>
              </a:rPr>
            </a:br>
            <a:r>
              <a:rPr lang="en-US" sz="1500" dirty="0">
                <a:solidFill>
                  <a:srgbClr val="364A7A"/>
                </a:solidFill>
                <a:latin typeface="Cambria" charset="0"/>
              </a:rPr>
              <a:t>Sub-Saharan Africa</a:t>
            </a:r>
          </a:p>
          <a:p>
            <a:pPr lvl="1" eaLnBrk="1" hangingPunct="1">
              <a:spcBef>
                <a:spcPct val="20000"/>
              </a:spcBef>
              <a:buFont typeface="Wingdings" charset="0"/>
              <a:buChar char="§"/>
            </a:pPr>
            <a:r>
              <a:rPr lang="en-US" sz="1500" dirty="0">
                <a:solidFill>
                  <a:srgbClr val="364A7A"/>
                </a:solidFill>
                <a:latin typeface="Cambria" charset="0"/>
              </a:rPr>
              <a:t>Europe and Eurasia</a:t>
            </a:r>
          </a:p>
          <a:p>
            <a:pPr lvl="1" eaLnBrk="1" hangingPunct="1">
              <a:spcBef>
                <a:spcPct val="20000"/>
              </a:spcBef>
              <a:buFont typeface="Wingdings" charset="0"/>
              <a:buChar char="§"/>
            </a:pPr>
            <a:r>
              <a:rPr lang="en-US" sz="1500" dirty="0">
                <a:solidFill>
                  <a:srgbClr val="364A7A"/>
                </a:solidFill>
                <a:latin typeface="Cambria" charset="0"/>
              </a:rPr>
              <a:t>Far East, Pacific, Southeast Asia</a:t>
            </a:r>
          </a:p>
          <a:p>
            <a:pPr lvl="1" eaLnBrk="1" hangingPunct="1">
              <a:spcBef>
                <a:spcPct val="20000"/>
              </a:spcBef>
              <a:buFont typeface="Wingdings" charset="0"/>
              <a:buChar char="§"/>
            </a:pPr>
            <a:r>
              <a:rPr lang="en-US" sz="1500" dirty="0">
                <a:solidFill>
                  <a:srgbClr val="364A7A"/>
                </a:solidFill>
                <a:latin typeface="Cambria" charset="0"/>
              </a:rPr>
              <a:t>Western Hemisphere</a:t>
            </a:r>
            <a:br>
              <a:rPr lang="en-US" sz="1500" dirty="0">
                <a:solidFill>
                  <a:srgbClr val="364A7A"/>
                </a:solidFill>
                <a:latin typeface="Cambria" charset="0"/>
              </a:rPr>
            </a:br>
            <a:endParaRPr lang="en-US" sz="1500" dirty="0">
              <a:solidFill>
                <a:srgbClr val="364A7A"/>
              </a:solidFill>
              <a:latin typeface="Cambria"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3" y="1076325"/>
            <a:ext cx="6992937" cy="1344613"/>
          </a:xfrm>
        </p:spPr>
        <p:txBody>
          <a:bodyPr>
            <a:noAutofit/>
          </a:bodyPr>
          <a:lstStyle/>
          <a:p>
            <a:pPr eaLnBrk="1" hangingPunct="1">
              <a:defRPr/>
            </a:pPr>
            <a:r>
              <a:rPr lang="en-US" sz="3400" dirty="0">
                <a:latin typeface="Cambria" pitchFamily="32" charset="0"/>
                <a:ea typeface="Minion Pro" pitchFamily="32" charset="0"/>
                <a:cs typeface="Minion Pro" pitchFamily="32" charset="0"/>
              </a:rPr>
              <a:t>NPS delivers </a:t>
            </a:r>
            <a:r>
              <a:rPr lang="en-US" sz="3400" dirty="0">
                <a:solidFill>
                  <a:srgbClr val="E46C0A"/>
                </a:solidFill>
                <a:latin typeface="Cambria" pitchFamily="32" charset="0"/>
                <a:ea typeface="Minion Pro" pitchFamily="32" charset="0"/>
                <a:cs typeface="Minion Pro" pitchFamily="32" charset="0"/>
              </a:rPr>
              <a:t>relevant educational programs </a:t>
            </a:r>
            <a:r>
              <a:rPr lang="en-US" sz="3400" dirty="0">
                <a:latin typeface="Cambria" pitchFamily="32" charset="0"/>
                <a:ea typeface="Minion Pro" pitchFamily="32" charset="0"/>
                <a:cs typeface="Minion Pro" pitchFamily="32" charset="0"/>
              </a:rPr>
              <a:t>to students who don’t </a:t>
            </a:r>
            <a:r>
              <a:rPr lang="en-US" sz="3400" dirty="0" smtClean="0">
                <a:latin typeface="Cambria" pitchFamily="32" charset="0"/>
                <a:ea typeface="Minion Pro" pitchFamily="32" charset="0"/>
                <a:cs typeface="Minion Pro" pitchFamily="32" charset="0"/>
              </a:rPr>
              <a:t/>
            </a:r>
            <a:br>
              <a:rPr lang="en-US" sz="3400" dirty="0" smtClean="0">
                <a:latin typeface="Cambria" pitchFamily="32" charset="0"/>
                <a:ea typeface="Minion Pro" pitchFamily="32" charset="0"/>
                <a:cs typeface="Minion Pro" pitchFamily="32" charset="0"/>
              </a:rPr>
            </a:br>
            <a:r>
              <a:rPr lang="en-US" sz="3400" dirty="0" smtClean="0">
                <a:latin typeface="Cambria" pitchFamily="32" charset="0"/>
                <a:ea typeface="Minion Pro" pitchFamily="32" charset="0"/>
                <a:cs typeface="Minion Pro" pitchFamily="32" charset="0"/>
              </a:rPr>
              <a:t>ever </a:t>
            </a:r>
            <a:r>
              <a:rPr lang="en-US" sz="3400" dirty="0">
                <a:latin typeface="Cambria" pitchFamily="32" charset="0"/>
                <a:ea typeface="Minion Pro" pitchFamily="32" charset="0"/>
                <a:cs typeface="Minion Pro" pitchFamily="32" charset="0"/>
              </a:rPr>
              <a:t>step a foot on campus.</a:t>
            </a:r>
          </a:p>
        </p:txBody>
      </p:sp>
      <p:sp>
        <p:nvSpPr>
          <p:cNvPr id="25602" name="Text Placeholder 2"/>
          <p:cNvSpPr>
            <a:spLocks noGrp="1"/>
          </p:cNvSpPr>
          <p:nvPr>
            <p:ph type="body" sz="quarter" idx="10"/>
          </p:nvPr>
        </p:nvSpPr>
        <p:spPr/>
        <p:txBody>
          <a:bodyPr/>
          <a:lstStyle/>
          <a:p>
            <a:pPr eaLnBrk="1" hangingPunct="1">
              <a:lnSpc>
                <a:spcPct val="90000"/>
              </a:lnSpc>
              <a:buFont typeface="Wingdings" charset="0"/>
              <a:buChar char="§"/>
            </a:pPr>
            <a:r>
              <a:rPr lang="en-US" dirty="0">
                <a:latin typeface="Cambria" charset="0"/>
                <a:ea typeface="ＭＳ Ｐゴシック" charset="0"/>
                <a:cs typeface="Minion Pro" charset="0"/>
              </a:rPr>
              <a:t>Distance Learning efforts world-wide</a:t>
            </a:r>
          </a:p>
          <a:p>
            <a:pPr eaLnBrk="1" hangingPunct="1">
              <a:lnSpc>
                <a:spcPct val="90000"/>
              </a:lnSpc>
              <a:buFont typeface="Wingdings" charset="0"/>
              <a:buChar char="§"/>
            </a:pPr>
            <a:r>
              <a:rPr lang="en-US" dirty="0">
                <a:latin typeface="Cambria" charset="0"/>
                <a:ea typeface="ＭＳ Ｐゴシック" charset="0"/>
                <a:cs typeface="Minion Pro" charset="0"/>
              </a:rPr>
              <a:t>Short-course and certificate courses through mobile education teams</a:t>
            </a:r>
          </a:p>
          <a:p>
            <a:pPr eaLnBrk="1" hangingPunct="1">
              <a:lnSpc>
                <a:spcPct val="90000"/>
              </a:lnSpc>
              <a:buFont typeface="Wingdings" charset="0"/>
              <a:buChar char="§"/>
            </a:pPr>
            <a:r>
              <a:rPr lang="en-US" dirty="0">
                <a:latin typeface="Cambria" charset="0"/>
                <a:ea typeface="ＭＳ Ｐゴシック" charset="0"/>
                <a:cs typeface="Minion Pro" charset="0"/>
              </a:rPr>
              <a:t>Faculty and student internships in the fleet</a:t>
            </a:r>
          </a:p>
          <a:p>
            <a:pPr eaLnBrk="1" hangingPunct="1">
              <a:lnSpc>
                <a:spcPct val="90000"/>
              </a:lnSpc>
              <a:buFont typeface="Wingdings" charset="0"/>
              <a:buChar char="§"/>
            </a:pPr>
            <a:r>
              <a:rPr lang="en-US" dirty="0">
                <a:latin typeface="Cambria" charset="0"/>
                <a:ea typeface="ＭＳ Ｐゴシック" charset="0"/>
                <a:cs typeface="Minion Pro" charset="0"/>
              </a:rPr>
              <a:t>Provides educational opportunities </a:t>
            </a:r>
            <a:r>
              <a:rPr lang="en-US" dirty="0" smtClean="0">
                <a:latin typeface="Cambria" charset="0"/>
                <a:ea typeface="ＭＳ Ｐゴシック" charset="0"/>
                <a:cs typeface="Minion Pro" charset="0"/>
              </a:rPr>
              <a:t>for:</a:t>
            </a:r>
            <a:endParaRPr lang="en-US" dirty="0">
              <a:latin typeface="Cambria" charset="0"/>
              <a:ea typeface="ＭＳ Ｐゴシック" charset="0"/>
              <a:cs typeface="Minion Pro" charset="0"/>
            </a:endParaRPr>
          </a:p>
          <a:p>
            <a:pPr lvl="1" eaLnBrk="1" hangingPunct="1">
              <a:lnSpc>
                <a:spcPct val="90000"/>
              </a:lnSpc>
              <a:buSzPct val="50000"/>
              <a:buFont typeface="Wingdings" charset="2"/>
              <a:buChar char=""/>
            </a:pPr>
            <a:r>
              <a:rPr lang="en-US" dirty="0">
                <a:latin typeface="Cambria" charset="0"/>
                <a:ea typeface="ＭＳ Ｐゴシック" charset="0"/>
                <a:cs typeface="Minion Pro" charset="0"/>
              </a:rPr>
              <a:t>Potential participants</a:t>
            </a:r>
          </a:p>
          <a:p>
            <a:pPr lvl="1" eaLnBrk="1" hangingPunct="1">
              <a:lnSpc>
                <a:spcPct val="90000"/>
              </a:lnSpc>
              <a:buSzPct val="50000"/>
              <a:buFont typeface="Wingdings" charset="2"/>
              <a:buChar char=""/>
            </a:pPr>
            <a:r>
              <a:rPr lang="en-US" dirty="0">
                <a:latin typeface="Cambria" charset="0"/>
                <a:ea typeface="ＭＳ Ｐゴシック" charset="0"/>
                <a:cs typeface="Minion Pro" charset="0"/>
              </a:rPr>
              <a:t>Current enrollees</a:t>
            </a:r>
          </a:p>
          <a:p>
            <a:pPr lvl="1" eaLnBrk="1" hangingPunct="1">
              <a:lnSpc>
                <a:spcPct val="90000"/>
              </a:lnSpc>
              <a:buSzPct val="50000"/>
              <a:buFont typeface="Wingdings" charset="2"/>
              <a:buChar char=""/>
            </a:pPr>
            <a:r>
              <a:rPr lang="en-US" dirty="0">
                <a:latin typeface="Cambria" charset="0"/>
                <a:ea typeface="ＭＳ Ｐゴシック" charset="0"/>
                <a:cs typeface="Minion Pro" charset="0"/>
              </a:rPr>
              <a:t>Former students</a:t>
            </a:r>
          </a:p>
        </p:txBody>
      </p:sp>
      <p:pic>
        <p:nvPicPr>
          <p:cNvPr id="25603"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638" y="1031875"/>
            <a:ext cx="1674812"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Text Placeholder 2"/>
          <p:cNvSpPr>
            <a:spLocks noGrp="1"/>
          </p:cNvSpPr>
          <p:nvPr>
            <p:ph type="body" sz="quarter" idx="10"/>
          </p:nvPr>
        </p:nvSpPr>
        <p:spPr>
          <a:xfrm>
            <a:off x="5886450" y="1047750"/>
            <a:ext cx="3114675" cy="5364163"/>
          </a:xfrm>
        </p:spPr>
        <p:txBody>
          <a:bodyPr/>
          <a:lstStyle/>
          <a:p>
            <a:pPr eaLnBrk="1" hangingPunct="1">
              <a:lnSpc>
                <a:spcPct val="70000"/>
              </a:lnSpc>
            </a:pPr>
            <a:r>
              <a:rPr lang="en-US" sz="3600" dirty="0">
                <a:solidFill>
                  <a:srgbClr val="CD630B"/>
                </a:solidFill>
                <a:latin typeface="Cambria" pitchFamily="18" charset="0"/>
              </a:rPr>
              <a:t>Resident Degree Students</a:t>
            </a:r>
            <a:endParaRPr lang="en-US" sz="3200" dirty="0">
              <a:solidFill>
                <a:srgbClr val="CD630B"/>
              </a:solidFill>
              <a:latin typeface="Cambria" pitchFamily="18" charset="0"/>
              <a:ea typeface="ＭＳ Ｐゴシック" charset="0"/>
              <a:cs typeface="Minion Pro" charset="0"/>
            </a:endParaRPr>
          </a:p>
          <a:p>
            <a:pPr eaLnBrk="1" hangingPunct="1">
              <a:lnSpc>
                <a:spcPct val="80000"/>
              </a:lnSpc>
              <a:buFont typeface="Wingdings" charset="0"/>
              <a:buNone/>
            </a:pPr>
            <a:r>
              <a:rPr lang="en-US" dirty="0" smtClean="0">
                <a:latin typeface="Cambria" charset="0"/>
                <a:ea typeface="ＭＳ Ｐゴシック" charset="0"/>
                <a:cs typeface="Minion Pro" charset="0"/>
              </a:rPr>
              <a:t>Average on Board</a:t>
            </a:r>
            <a:br>
              <a:rPr lang="en-US" dirty="0" smtClean="0">
                <a:latin typeface="Cambria" charset="0"/>
                <a:ea typeface="ＭＳ Ｐゴシック" charset="0"/>
                <a:cs typeface="Minion Pro" charset="0"/>
              </a:rPr>
            </a:br>
            <a:r>
              <a:rPr lang="en-US" dirty="0" smtClean="0">
                <a:latin typeface="Cambria" charset="0"/>
                <a:ea typeface="ＭＳ Ｐゴシック" charset="0"/>
                <a:cs typeface="Minion Pro" charset="0"/>
              </a:rPr>
              <a:t>AY 2011</a:t>
            </a:r>
          </a:p>
          <a:p>
            <a:pPr eaLnBrk="1" hangingPunct="1">
              <a:buFont typeface="Wingdings" charset="0"/>
              <a:buNone/>
            </a:pPr>
            <a:endParaRPr lang="en-US" sz="1000" dirty="0" smtClean="0">
              <a:latin typeface="Cambria" charset="0"/>
              <a:ea typeface="ＭＳ Ｐゴシック" charset="0"/>
              <a:cs typeface="Minion Pro" charset="0"/>
            </a:endParaRPr>
          </a:p>
          <a:p>
            <a:pPr eaLnBrk="1" hangingPunct="1">
              <a:buFont typeface="Wingdings" charset="0"/>
              <a:buNone/>
            </a:pPr>
            <a:r>
              <a:rPr lang="en-US" sz="1700" b="1" dirty="0" smtClean="0">
                <a:latin typeface="Cambria" charset="0"/>
                <a:ea typeface="ＭＳ Ｐゴシック" charset="0"/>
                <a:cs typeface="Minion Pro" charset="0"/>
              </a:rPr>
              <a:t>Total </a:t>
            </a:r>
            <a:r>
              <a:rPr lang="en-US" sz="1700" b="1" dirty="0">
                <a:latin typeface="Cambria" charset="0"/>
                <a:ea typeface="ＭＳ Ｐゴシック" charset="0"/>
                <a:cs typeface="Minion Pro" charset="0"/>
              </a:rPr>
              <a:t>Resident: </a:t>
            </a:r>
            <a:r>
              <a:rPr lang="en-US" sz="1700" b="1" dirty="0" smtClean="0">
                <a:latin typeface="Cambria" charset="0"/>
                <a:ea typeface="ＭＳ Ｐゴシック" charset="0"/>
                <a:cs typeface="Minion Pro" charset="0"/>
              </a:rPr>
              <a:t>1,647</a:t>
            </a:r>
            <a:endParaRPr lang="en-US" sz="1700" b="1" dirty="0">
              <a:latin typeface="Cambria" charset="0"/>
              <a:ea typeface="ＭＳ Ｐゴシック" charset="0"/>
              <a:cs typeface="Minion Pro" charset="0"/>
            </a:endParaRPr>
          </a:p>
          <a:p>
            <a:pPr eaLnBrk="1" hangingPunct="1">
              <a:buFont typeface="Wingdings" charset="0"/>
              <a:buNone/>
            </a:pPr>
            <a:endParaRPr lang="en-US" sz="1000" dirty="0">
              <a:latin typeface="Cambria" charset="0"/>
              <a:ea typeface="ＭＳ Ｐゴシック" charset="0"/>
              <a:cs typeface="Minion Pro" charset="0"/>
            </a:endParaRPr>
          </a:p>
          <a:p>
            <a:pPr eaLnBrk="1" hangingPunct="1">
              <a:buFont typeface="Wingdings" charset="0"/>
              <a:buNone/>
            </a:pPr>
            <a:r>
              <a:rPr lang="en-US" sz="1700" dirty="0">
                <a:latin typeface="Cambria" charset="0"/>
                <a:ea typeface="ＭＳ Ｐゴシック" charset="0"/>
                <a:cs typeface="Minion Pro" charset="0"/>
              </a:rPr>
              <a:t>75% U.S. uniformed services</a:t>
            </a:r>
          </a:p>
          <a:p>
            <a:pPr eaLnBrk="1" hangingPunct="1">
              <a:buFont typeface="Wingdings" charset="0"/>
              <a:buNone/>
            </a:pPr>
            <a:endParaRPr lang="en-US" sz="1000" dirty="0">
              <a:latin typeface="Cambria" charset="0"/>
              <a:ea typeface="ＭＳ Ｐゴシック" charset="0"/>
              <a:cs typeface="Minion Pro" charset="0"/>
            </a:endParaRPr>
          </a:p>
          <a:p>
            <a:pPr eaLnBrk="1" hangingPunct="1">
              <a:buFont typeface="Wingdings" charset="0"/>
              <a:buNone/>
            </a:pPr>
            <a:r>
              <a:rPr lang="en-US" sz="1700" dirty="0">
                <a:latin typeface="Cambria" charset="0"/>
                <a:ea typeface="ＭＳ Ｐゴシック" charset="0"/>
                <a:cs typeface="Minion Pro" charset="0"/>
              </a:rPr>
              <a:t>14% International</a:t>
            </a:r>
            <a:br>
              <a:rPr lang="en-US" sz="1700" dirty="0">
                <a:latin typeface="Cambria" charset="0"/>
                <a:ea typeface="ＭＳ Ｐゴシック" charset="0"/>
                <a:cs typeface="Minion Pro" charset="0"/>
              </a:rPr>
            </a:br>
            <a:endParaRPr lang="en-US" sz="1000" dirty="0">
              <a:latin typeface="Cambria" charset="0"/>
              <a:ea typeface="ＭＳ Ｐゴシック" charset="0"/>
              <a:cs typeface="Minion Pro" charset="0"/>
            </a:endParaRPr>
          </a:p>
          <a:p>
            <a:pPr eaLnBrk="1" hangingPunct="1">
              <a:buFont typeface="Wingdings" charset="0"/>
              <a:buNone/>
            </a:pPr>
            <a:r>
              <a:rPr lang="en-US" sz="1700" dirty="0">
                <a:latin typeface="Cambria" charset="0"/>
                <a:ea typeface="ＭＳ Ｐゴシック" charset="0"/>
                <a:cs typeface="Minion Pro" charset="0"/>
              </a:rPr>
              <a:t>11% Government Civilian </a:t>
            </a:r>
          </a:p>
        </p:txBody>
      </p:sp>
      <p:cxnSp>
        <p:nvCxnSpPr>
          <p:cNvPr id="6" name="Straight Connector 5"/>
          <p:cNvCxnSpPr/>
          <p:nvPr/>
        </p:nvCxnSpPr>
        <p:spPr>
          <a:xfrm flipV="1">
            <a:off x="5794375" y="974725"/>
            <a:ext cx="0" cy="5192713"/>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2100" y="1047750"/>
            <a:ext cx="5185833" cy="518583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7061" y="2607213"/>
            <a:ext cx="8017404" cy="4088875"/>
          </a:xfrm>
          <a:prstGeom prst="rect">
            <a:avLst/>
          </a:prstGeom>
        </p:spPr>
      </p:pic>
      <p:sp>
        <p:nvSpPr>
          <p:cNvPr id="5" name="Title 1"/>
          <p:cNvSpPr txBox="1">
            <a:spLocks/>
          </p:cNvSpPr>
          <p:nvPr/>
        </p:nvSpPr>
        <p:spPr>
          <a:xfrm>
            <a:off x="627061" y="975784"/>
            <a:ext cx="6992937" cy="1344613"/>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ＭＳ Ｐゴシック" pitchFamily="32" charset="-128"/>
              </a:defRPr>
            </a:lvl1pPr>
            <a:lvl2pPr algn="ctr" defTabSz="457200" rtl="0" eaLnBrk="0" fontAlgn="base" hangingPunct="0">
              <a:spcBef>
                <a:spcPct val="0"/>
              </a:spcBef>
              <a:spcAft>
                <a:spcPct val="0"/>
              </a:spcAft>
              <a:defRPr sz="4400">
                <a:solidFill>
                  <a:schemeClr val="tx1"/>
                </a:solidFill>
                <a:latin typeface="Gill Sans MT" pitchFamily="32" charset="-18"/>
                <a:ea typeface="ＭＳ Ｐゴシック" pitchFamily="32" charset="-128"/>
                <a:cs typeface="ＭＳ Ｐゴシック" pitchFamily="32" charset="-128"/>
              </a:defRPr>
            </a:lvl2pPr>
            <a:lvl3pPr algn="ctr" defTabSz="457200" rtl="0" eaLnBrk="0" fontAlgn="base" hangingPunct="0">
              <a:spcBef>
                <a:spcPct val="0"/>
              </a:spcBef>
              <a:spcAft>
                <a:spcPct val="0"/>
              </a:spcAft>
              <a:defRPr sz="4400">
                <a:solidFill>
                  <a:schemeClr val="tx1"/>
                </a:solidFill>
                <a:latin typeface="Gill Sans MT" pitchFamily="32" charset="-18"/>
                <a:ea typeface="ＭＳ Ｐゴシック" pitchFamily="32" charset="-128"/>
                <a:cs typeface="ＭＳ Ｐゴシック" pitchFamily="32" charset="-128"/>
              </a:defRPr>
            </a:lvl3pPr>
            <a:lvl4pPr algn="ctr" defTabSz="457200" rtl="0" eaLnBrk="0" fontAlgn="base" hangingPunct="0">
              <a:spcBef>
                <a:spcPct val="0"/>
              </a:spcBef>
              <a:spcAft>
                <a:spcPct val="0"/>
              </a:spcAft>
              <a:defRPr sz="4400">
                <a:solidFill>
                  <a:schemeClr val="tx1"/>
                </a:solidFill>
                <a:latin typeface="Gill Sans MT" pitchFamily="32" charset="-18"/>
                <a:ea typeface="ＭＳ Ｐゴシック" pitchFamily="32" charset="-128"/>
                <a:cs typeface="ＭＳ Ｐゴシック" pitchFamily="32" charset="-128"/>
              </a:defRPr>
            </a:lvl4pPr>
            <a:lvl5pPr algn="ctr" defTabSz="457200" rtl="0" eaLnBrk="0" fontAlgn="base" hangingPunct="0">
              <a:spcBef>
                <a:spcPct val="0"/>
              </a:spcBef>
              <a:spcAft>
                <a:spcPct val="0"/>
              </a:spcAft>
              <a:defRPr sz="4400">
                <a:solidFill>
                  <a:schemeClr val="tx1"/>
                </a:solidFill>
                <a:latin typeface="Gill Sans MT" pitchFamily="32" charset="-18"/>
                <a:ea typeface="ＭＳ Ｐゴシック" pitchFamily="32" charset="-128"/>
                <a:cs typeface="ＭＳ Ｐゴシック" pitchFamily="32" charset="-128"/>
              </a:defRPr>
            </a:lvl5pPr>
            <a:lvl6pPr marL="457200" algn="ctr" defTabSz="457200" rtl="0" fontAlgn="base">
              <a:spcBef>
                <a:spcPct val="0"/>
              </a:spcBef>
              <a:spcAft>
                <a:spcPct val="0"/>
              </a:spcAft>
              <a:defRPr sz="4400">
                <a:solidFill>
                  <a:schemeClr val="tx1"/>
                </a:solidFill>
                <a:latin typeface="Gill Sans MT" pitchFamily="32" charset="-18"/>
                <a:ea typeface="ＭＳ Ｐゴシック" pitchFamily="32" charset="-128"/>
              </a:defRPr>
            </a:lvl6pPr>
            <a:lvl7pPr marL="914400" algn="ctr" defTabSz="457200" rtl="0" fontAlgn="base">
              <a:spcBef>
                <a:spcPct val="0"/>
              </a:spcBef>
              <a:spcAft>
                <a:spcPct val="0"/>
              </a:spcAft>
              <a:defRPr sz="4400">
                <a:solidFill>
                  <a:schemeClr val="tx1"/>
                </a:solidFill>
                <a:latin typeface="Gill Sans MT" pitchFamily="32" charset="-18"/>
                <a:ea typeface="ＭＳ Ｐゴシック" pitchFamily="32" charset="-128"/>
              </a:defRPr>
            </a:lvl7pPr>
            <a:lvl8pPr marL="1371600" algn="ctr" defTabSz="457200" rtl="0" fontAlgn="base">
              <a:spcBef>
                <a:spcPct val="0"/>
              </a:spcBef>
              <a:spcAft>
                <a:spcPct val="0"/>
              </a:spcAft>
              <a:defRPr sz="4400">
                <a:solidFill>
                  <a:schemeClr val="tx1"/>
                </a:solidFill>
                <a:latin typeface="Gill Sans MT" pitchFamily="32" charset="-18"/>
                <a:ea typeface="ＭＳ Ｐゴシック" pitchFamily="32" charset="-128"/>
              </a:defRPr>
            </a:lvl8pPr>
            <a:lvl9pPr marL="1828800" algn="ctr" defTabSz="457200" rtl="0" fontAlgn="base">
              <a:spcBef>
                <a:spcPct val="0"/>
              </a:spcBef>
              <a:spcAft>
                <a:spcPct val="0"/>
              </a:spcAft>
              <a:defRPr sz="4400">
                <a:solidFill>
                  <a:schemeClr val="tx1"/>
                </a:solidFill>
                <a:latin typeface="Gill Sans MT" pitchFamily="32" charset="-18"/>
                <a:ea typeface="ＭＳ Ｐゴシック" pitchFamily="32" charset="-128"/>
              </a:defRPr>
            </a:lvl9pPr>
          </a:lstStyle>
          <a:p>
            <a:pPr algn="l" eaLnBrk="1" hangingPunct="1">
              <a:defRPr/>
            </a:pPr>
            <a:r>
              <a:rPr lang="en-US" sz="3400" dirty="0" smtClean="0">
                <a:solidFill>
                  <a:srgbClr val="CD630B"/>
                </a:solidFill>
                <a:latin typeface="Cambria" pitchFamily="32" charset="0"/>
                <a:ea typeface="Minion Pro" pitchFamily="32" charset="0"/>
                <a:cs typeface="Minion Pro" pitchFamily="32" charset="0"/>
              </a:rPr>
              <a:t>International Resident Students </a:t>
            </a:r>
            <a:br>
              <a:rPr lang="en-US" sz="3400" dirty="0" smtClean="0">
                <a:solidFill>
                  <a:srgbClr val="CD630B"/>
                </a:solidFill>
                <a:latin typeface="Cambria" pitchFamily="32" charset="0"/>
                <a:ea typeface="Minion Pro" pitchFamily="32" charset="0"/>
                <a:cs typeface="Minion Pro" pitchFamily="32" charset="0"/>
              </a:rPr>
            </a:br>
            <a:r>
              <a:rPr lang="en-US" sz="3400" dirty="0" smtClean="0">
                <a:solidFill>
                  <a:srgbClr val="CD630B"/>
                </a:solidFill>
                <a:latin typeface="Cambria" pitchFamily="32" charset="0"/>
                <a:ea typeface="Minion Pro" pitchFamily="32" charset="0"/>
                <a:cs typeface="Minion Pro" pitchFamily="32" charset="0"/>
              </a:rPr>
              <a:t>by Region</a:t>
            </a:r>
            <a:endParaRPr lang="en-US" sz="3400" dirty="0">
              <a:solidFill>
                <a:srgbClr val="CD630B"/>
              </a:solidFill>
              <a:latin typeface="Cambria" pitchFamily="32" charset="0"/>
              <a:ea typeface="Minion Pro" pitchFamily="32" charset="0"/>
              <a:cs typeface="Minion Pro" pitchFamily="32"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1076325"/>
            <a:ext cx="6729412" cy="1344613"/>
          </a:xfrm>
        </p:spPr>
        <p:txBody>
          <a:bodyPr>
            <a:noAutofit/>
          </a:bodyPr>
          <a:lstStyle/>
          <a:p>
            <a:pPr eaLnBrk="1" hangingPunct="1">
              <a:defRPr/>
            </a:pPr>
            <a:r>
              <a:rPr lang="en-US" sz="3400" dirty="0">
                <a:latin typeface="Cambria" charset="0"/>
                <a:ea typeface="ＭＳ Ｐゴシック" charset="0"/>
                <a:cs typeface="Minion Pro" charset="0"/>
              </a:rPr>
              <a:t>We bring the </a:t>
            </a:r>
            <a:r>
              <a:rPr lang="en-US" sz="3400" dirty="0">
                <a:solidFill>
                  <a:srgbClr val="E46C0A"/>
                </a:solidFill>
                <a:latin typeface="Cambria" charset="0"/>
                <a:ea typeface="ＭＳ Ｐゴシック" charset="0"/>
                <a:cs typeface="Minion Pro" charset="0"/>
              </a:rPr>
              <a:t>best and </a:t>
            </a:r>
            <a:br>
              <a:rPr lang="en-US" sz="3400" dirty="0">
                <a:solidFill>
                  <a:srgbClr val="E46C0A"/>
                </a:solidFill>
                <a:latin typeface="Cambria" charset="0"/>
                <a:ea typeface="ＭＳ Ｐゴシック" charset="0"/>
                <a:cs typeface="Minion Pro" charset="0"/>
              </a:rPr>
            </a:br>
            <a:r>
              <a:rPr lang="en-US" sz="3400" dirty="0">
                <a:solidFill>
                  <a:srgbClr val="E46C0A"/>
                </a:solidFill>
                <a:latin typeface="Cambria" charset="0"/>
                <a:ea typeface="ＭＳ Ｐゴシック" charset="0"/>
                <a:cs typeface="Minion Pro" charset="0"/>
              </a:rPr>
              <a:t>brightest minds </a:t>
            </a:r>
            <a:r>
              <a:rPr lang="en-US" sz="3400" dirty="0">
                <a:latin typeface="Cambria" charset="0"/>
                <a:ea typeface="ＭＳ Ｐゴシック" charset="0"/>
                <a:cs typeface="Minion Pro" charset="0"/>
              </a:rPr>
              <a:t>to teach the </a:t>
            </a:r>
            <a:r>
              <a:rPr lang="en-US" sz="3400" dirty="0" smtClean="0">
                <a:latin typeface="Cambria" charset="0"/>
                <a:ea typeface="ＭＳ Ｐゴシック" charset="0"/>
                <a:cs typeface="Minion Pro" charset="0"/>
              </a:rPr>
              <a:t/>
            </a:r>
            <a:br>
              <a:rPr lang="en-US" sz="3400" dirty="0" smtClean="0">
                <a:latin typeface="Cambria" charset="0"/>
                <a:ea typeface="ＭＳ Ｐゴシック" charset="0"/>
                <a:cs typeface="Minion Pro" charset="0"/>
              </a:rPr>
            </a:br>
            <a:r>
              <a:rPr lang="en-US" sz="3400" dirty="0" smtClean="0">
                <a:latin typeface="Cambria" charset="0"/>
                <a:ea typeface="ＭＳ Ｐゴシック" charset="0"/>
                <a:cs typeface="Minion Pro" charset="0"/>
              </a:rPr>
              <a:t>next </a:t>
            </a:r>
            <a:r>
              <a:rPr lang="en-US" sz="3400" dirty="0">
                <a:latin typeface="Cambria" charset="0"/>
                <a:ea typeface="ＭＳ Ｐゴシック" charset="0"/>
                <a:cs typeface="Minion Pro" charset="0"/>
              </a:rPr>
              <a:t>generation of leaders.</a:t>
            </a:r>
            <a:endParaRPr lang="en-US" sz="3400" dirty="0">
              <a:solidFill>
                <a:srgbClr val="CD630B"/>
              </a:solidFill>
              <a:latin typeface="Cambria" charset="0"/>
              <a:ea typeface="ＭＳ Ｐゴシック" charset="0"/>
              <a:cs typeface="Minion Pro" charset="0"/>
            </a:endParaRPr>
          </a:p>
        </p:txBody>
      </p:sp>
      <p:sp>
        <p:nvSpPr>
          <p:cNvPr id="28674" name="Text Placeholder 2"/>
          <p:cNvSpPr>
            <a:spLocks noGrp="1"/>
          </p:cNvSpPr>
          <p:nvPr>
            <p:ph type="body" sz="quarter" idx="10"/>
          </p:nvPr>
        </p:nvSpPr>
        <p:spPr>
          <a:xfrm>
            <a:off x="568325" y="2908300"/>
            <a:ext cx="6035675" cy="3503613"/>
          </a:xfrm>
        </p:spPr>
        <p:txBody>
          <a:bodyPr/>
          <a:lstStyle/>
          <a:p>
            <a:pPr eaLnBrk="1" hangingPunct="1">
              <a:lnSpc>
                <a:spcPct val="90000"/>
              </a:lnSpc>
              <a:buFont typeface="Wingdings" charset="0"/>
              <a:buChar char="§"/>
            </a:pPr>
            <a:r>
              <a:rPr lang="en-US" dirty="0">
                <a:latin typeface="Cambria" charset="0"/>
                <a:ea typeface="ＭＳ Ｐゴシック" charset="0"/>
                <a:cs typeface="Minion Pro" charset="0"/>
              </a:rPr>
              <a:t>Active recruiting from top Ph.D. programs</a:t>
            </a:r>
          </a:p>
          <a:p>
            <a:pPr eaLnBrk="1" hangingPunct="1">
              <a:lnSpc>
                <a:spcPct val="90000"/>
              </a:lnSpc>
              <a:buFont typeface="Wingdings" charset="0"/>
              <a:buChar char="§"/>
            </a:pPr>
            <a:r>
              <a:rPr lang="en-US" dirty="0">
                <a:latin typeface="Cambria" charset="0"/>
                <a:ea typeface="ＭＳ Ｐゴシック" charset="0"/>
                <a:cs typeface="Minion Pro" charset="0"/>
              </a:rPr>
              <a:t>A robust mix of tenured faculty, lecturers, visiting professors and others</a:t>
            </a:r>
          </a:p>
          <a:p>
            <a:pPr eaLnBrk="1" hangingPunct="1">
              <a:lnSpc>
                <a:spcPct val="90000"/>
              </a:lnSpc>
              <a:buFont typeface="Wingdings" charset="0"/>
              <a:buChar char="§"/>
            </a:pPr>
            <a:r>
              <a:rPr lang="en-US" dirty="0">
                <a:latin typeface="Cambria" charset="0"/>
                <a:ea typeface="ＭＳ Ｐゴシック" charset="0"/>
                <a:cs typeface="Minion Pro" charset="0"/>
              </a:rPr>
              <a:t>Includes </a:t>
            </a:r>
            <a:r>
              <a:rPr lang="en-US" dirty="0" smtClean="0">
                <a:latin typeface="Cambria" charset="0"/>
                <a:ea typeface="ＭＳ Ｐゴシック" charset="0"/>
                <a:cs typeface="Minion Pro" charset="0"/>
              </a:rPr>
              <a:t>8% </a:t>
            </a:r>
            <a:r>
              <a:rPr lang="en-US" dirty="0">
                <a:latin typeface="Cambria" charset="0"/>
                <a:ea typeface="ＭＳ Ｐゴシック" charset="0"/>
                <a:cs typeface="Minion Pro" charset="0"/>
              </a:rPr>
              <a:t>military personnel with strong academic credentials and recent operational expertise</a:t>
            </a:r>
          </a:p>
          <a:p>
            <a:pPr eaLnBrk="1" hangingPunct="1">
              <a:lnSpc>
                <a:spcPct val="90000"/>
              </a:lnSpc>
              <a:buFont typeface="Wingdings" charset="0"/>
              <a:buChar char="§"/>
            </a:pPr>
            <a:r>
              <a:rPr lang="en-US" dirty="0">
                <a:latin typeface="Cambria" charset="0"/>
                <a:ea typeface="ＭＳ Ｐゴシック" charset="0"/>
                <a:cs typeface="Minion Pro" charset="0"/>
              </a:rPr>
              <a:t>Integrates teaching with research</a:t>
            </a:r>
          </a:p>
          <a:p>
            <a:pPr eaLnBrk="1" hangingPunct="1">
              <a:lnSpc>
                <a:spcPct val="90000"/>
              </a:lnSpc>
              <a:buFont typeface="Wingdings" charset="0"/>
              <a:buChar char="§"/>
            </a:pPr>
            <a:r>
              <a:rPr lang="en-US" dirty="0">
                <a:latin typeface="Cambria" charset="0"/>
                <a:ea typeface="ＭＳ Ｐゴシック" charset="0"/>
                <a:cs typeface="Minion Pro" charset="0"/>
              </a:rPr>
              <a:t>No teaching assistants</a:t>
            </a:r>
          </a:p>
          <a:p>
            <a:pPr eaLnBrk="1" hangingPunct="1">
              <a:lnSpc>
                <a:spcPct val="90000"/>
              </a:lnSpc>
              <a:buFont typeface="Wingdings" charset="0"/>
              <a:buChar char="§"/>
            </a:pPr>
            <a:r>
              <a:rPr lang="en-US" dirty="0">
                <a:latin typeface="Cambria" charset="0"/>
                <a:ea typeface="ＭＳ Ｐゴシック" charset="0"/>
                <a:cs typeface="Minion Pro" charset="0"/>
              </a:rPr>
              <a:t>Develops technologies eligible for patents</a:t>
            </a:r>
          </a:p>
        </p:txBody>
      </p:sp>
      <p:pic>
        <p:nvPicPr>
          <p:cNvPr id="28675"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21525" y="1031875"/>
            <a:ext cx="1674813"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3" y="1076325"/>
            <a:ext cx="6992937" cy="1344613"/>
          </a:xfrm>
        </p:spPr>
        <p:txBody>
          <a:bodyPr>
            <a:noAutofit/>
          </a:bodyPr>
          <a:lstStyle/>
          <a:p>
            <a:pPr eaLnBrk="1" hangingPunct="1">
              <a:defRPr/>
            </a:pPr>
            <a:r>
              <a:rPr lang="en-US" sz="3400" dirty="0">
                <a:latin typeface="Cambria" charset="0"/>
                <a:ea typeface="ＭＳ Ｐゴシック" charset="0"/>
                <a:cs typeface="Minion Pro" charset="0"/>
              </a:rPr>
              <a:t>A research university is only as impactful as the </a:t>
            </a:r>
            <a:r>
              <a:rPr lang="en-US" sz="3400" dirty="0">
                <a:solidFill>
                  <a:srgbClr val="E46C0A"/>
                </a:solidFill>
                <a:latin typeface="Cambria" charset="0"/>
                <a:ea typeface="ＭＳ Ｐゴシック" charset="0"/>
                <a:cs typeface="Minion Pro" charset="0"/>
              </a:rPr>
              <a:t>mentors who </a:t>
            </a:r>
            <a:r>
              <a:rPr lang="en-US" sz="3400" dirty="0" smtClean="0">
                <a:solidFill>
                  <a:srgbClr val="E46C0A"/>
                </a:solidFill>
                <a:latin typeface="Cambria" charset="0"/>
                <a:ea typeface="ＭＳ Ｐゴシック" charset="0"/>
                <a:cs typeface="Minion Pro" charset="0"/>
              </a:rPr>
              <a:t>guide </a:t>
            </a:r>
            <a:r>
              <a:rPr lang="en-US" sz="3400" dirty="0">
                <a:latin typeface="Cambria" charset="0"/>
                <a:ea typeface="ＭＳ Ｐゴシック" charset="0"/>
                <a:cs typeface="Minion Pro" charset="0"/>
              </a:rPr>
              <a:t>its students. </a:t>
            </a:r>
            <a:endParaRPr lang="en-US" sz="3400" dirty="0">
              <a:solidFill>
                <a:srgbClr val="CD630B"/>
              </a:solidFill>
              <a:latin typeface="Cambria" charset="0"/>
              <a:ea typeface="ＭＳ Ｐゴシック" charset="0"/>
              <a:cs typeface="Minion Pro" charset="0"/>
            </a:endParaRPr>
          </a:p>
        </p:txBody>
      </p:sp>
      <p:pic>
        <p:nvPicPr>
          <p:cNvPr id="29698"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638" y="1031875"/>
            <a:ext cx="1674812"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9699" name="Text Placeholder 2"/>
          <p:cNvSpPr>
            <a:spLocks noGrp="1"/>
          </p:cNvSpPr>
          <p:nvPr>
            <p:ph type="body" sz="quarter" idx="10"/>
          </p:nvPr>
        </p:nvSpPr>
        <p:spPr>
          <a:xfrm>
            <a:off x="2151063" y="2908300"/>
            <a:ext cx="3263900" cy="3503613"/>
          </a:xfrm>
        </p:spPr>
        <p:txBody>
          <a:bodyPr/>
          <a:lstStyle/>
          <a:p>
            <a:pPr eaLnBrk="1" hangingPunct="1">
              <a:buFont typeface="Wingdings" charset="0"/>
              <a:buChar char="§"/>
            </a:pPr>
            <a:r>
              <a:rPr lang="en-US" sz="1500" b="1" dirty="0" smtClean="0">
                <a:latin typeface="Cambria" charset="0"/>
                <a:ea typeface="ＭＳ Ｐゴシック" charset="0"/>
                <a:cs typeface="Minion Pro" charset="0"/>
              </a:rPr>
              <a:t>737 </a:t>
            </a:r>
            <a:r>
              <a:rPr lang="en-US" sz="1500" b="1" dirty="0">
                <a:latin typeface="Cambria" charset="0"/>
                <a:ea typeface="ＭＳ Ｐゴシック" charset="0"/>
                <a:cs typeface="Minion Pro" charset="0"/>
              </a:rPr>
              <a:t>Faculty Members</a:t>
            </a:r>
          </a:p>
          <a:p>
            <a:pPr lvl="1" eaLnBrk="1" hangingPunct="1">
              <a:buFont typeface="Wingdings" charset="0"/>
              <a:buChar char="§"/>
            </a:pPr>
            <a:r>
              <a:rPr lang="en-US" sz="1500" dirty="0" smtClean="0">
                <a:latin typeface="Cambria" charset="0"/>
                <a:ea typeface="ＭＳ Ｐゴシック" charset="0"/>
                <a:cs typeface="Minion Pro" charset="0"/>
              </a:rPr>
              <a:t>269 </a:t>
            </a:r>
            <a:r>
              <a:rPr lang="en-US" sz="1500" dirty="0">
                <a:latin typeface="Cambria" charset="0"/>
                <a:ea typeface="ＭＳ Ｐゴシック" charset="0"/>
                <a:cs typeface="Minion Pro" charset="0"/>
              </a:rPr>
              <a:t>with tenure or </a:t>
            </a:r>
            <a:br>
              <a:rPr lang="en-US" sz="1500" dirty="0">
                <a:latin typeface="Cambria" charset="0"/>
                <a:ea typeface="ＭＳ Ｐゴシック" charset="0"/>
                <a:cs typeface="Minion Pro" charset="0"/>
              </a:rPr>
            </a:br>
            <a:r>
              <a:rPr lang="en-US" sz="1500" dirty="0">
                <a:latin typeface="Cambria" charset="0"/>
                <a:ea typeface="ＭＳ Ｐゴシック" charset="0"/>
                <a:cs typeface="Minion Pro" charset="0"/>
              </a:rPr>
              <a:t>tenure-track</a:t>
            </a:r>
          </a:p>
          <a:p>
            <a:pPr eaLnBrk="1" hangingPunct="1">
              <a:buFont typeface="Wingdings" charset="0"/>
              <a:buChar char="§"/>
            </a:pPr>
            <a:r>
              <a:rPr lang="en-US" sz="1500" b="1" dirty="0">
                <a:latin typeface="Cambria" charset="0"/>
                <a:ea typeface="ＭＳ Ｐゴシック" charset="0"/>
                <a:cs typeface="Minion Pro" charset="0"/>
              </a:rPr>
              <a:t>Recent Patents</a:t>
            </a:r>
          </a:p>
          <a:p>
            <a:pPr lvl="1" eaLnBrk="1" hangingPunct="1">
              <a:buFont typeface="Wingdings" charset="0"/>
              <a:buChar char="§"/>
            </a:pPr>
            <a:r>
              <a:rPr lang="en-US" sz="1500" dirty="0">
                <a:latin typeface="Cambria" charset="0"/>
                <a:ea typeface="ＭＳ Ｐゴシック" charset="0"/>
                <a:cs typeface="Minion Pro" charset="0"/>
              </a:rPr>
              <a:t>Vest Antenna</a:t>
            </a:r>
          </a:p>
          <a:p>
            <a:pPr lvl="1" eaLnBrk="1" hangingPunct="1">
              <a:buFont typeface="Wingdings" charset="0"/>
              <a:buChar char="§"/>
            </a:pPr>
            <a:r>
              <a:rPr lang="en-US" sz="1500" dirty="0">
                <a:latin typeface="Cambria" charset="0"/>
                <a:ea typeface="ＭＳ Ｐゴシック" charset="0"/>
                <a:cs typeface="Minion Pro" charset="0"/>
              </a:rPr>
              <a:t>High-intensity light and sound control device</a:t>
            </a:r>
          </a:p>
          <a:p>
            <a:pPr lvl="1" eaLnBrk="1" hangingPunct="1">
              <a:buFont typeface="Wingdings" charset="0"/>
              <a:buChar char="§"/>
            </a:pPr>
            <a:r>
              <a:rPr lang="en-US" sz="1500" dirty="0">
                <a:latin typeface="Cambria" charset="0"/>
                <a:ea typeface="ＭＳ Ｐゴシック" charset="0"/>
                <a:cs typeface="Minion Pro" charset="0"/>
              </a:rPr>
              <a:t>Turbulence-resolving acoustic sediment flux </a:t>
            </a:r>
            <a:r>
              <a:rPr lang="en-US" sz="1500" dirty="0" smtClean="0">
                <a:latin typeface="Cambria" charset="0"/>
                <a:ea typeface="ＭＳ Ｐゴシック" charset="0"/>
                <a:cs typeface="Minion Pro" charset="0"/>
              </a:rPr>
              <a:t>probe</a:t>
            </a:r>
          </a:p>
          <a:p>
            <a:pPr lvl="1" eaLnBrk="1" hangingPunct="1">
              <a:buFont typeface="Wingdings" charset="0"/>
              <a:buChar char="§"/>
            </a:pPr>
            <a:r>
              <a:rPr lang="en-US" sz="1500" dirty="0" smtClean="0">
                <a:latin typeface="Cambria" charset="0"/>
                <a:ea typeface="ＭＳ Ｐゴシック" charset="0"/>
                <a:cs typeface="Minion Pro" charset="0"/>
              </a:rPr>
              <a:t>Mixed-mode fuel transit optimization</a:t>
            </a:r>
            <a:endParaRPr lang="en-US" sz="1500" dirty="0">
              <a:latin typeface="Cambria" charset="0"/>
              <a:ea typeface="ＭＳ Ｐゴシック" charset="0"/>
              <a:cs typeface="Minion Pro" charset="0"/>
            </a:endParaRPr>
          </a:p>
          <a:p>
            <a:pPr lvl="1" eaLnBrk="1" hangingPunct="1">
              <a:buFont typeface="Wingdings" charset="0"/>
              <a:buNone/>
            </a:pPr>
            <a:endParaRPr lang="en-US" sz="1500" dirty="0">
              <a:latin typeface="Cambria" charset="0"/>
              <a:ea typeface="ＭＳ Ｐゴシック" charset="0"/>
              <a:cs typeface="Minion Pro" charset="0"/>
            </a:endParaRPr>
          </a:p>
        </p:txBody>
      </p:sp>
      <p:sp>
        <p:nvSpPr>
          <p:cNvPr id="29700" name="Text Placeholder 2"/>
          <p:cNvSpPr txBox="1">
            <a:spLocks/>
          </p:cNvSpPr>
          <p:nvPr/>
        </p:nvSpPr>
        <p:spPr bwMode="auto">
          <a:xfrm>
            <a:off x="5291138" y="2908300"/>
            <a:ext cx="3784600" cy="3503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Wingdings" charset="0"/>
              <a:buChar char="§"/>
            </a:pPr>
            <a:r>
              <a:rPr lang="en-US" sz="1500" b="1">
                <a:solidFill>
                  <a:srgbClr val="364A7A"/>
                </a:solidFill>
                <a:latin typeface="Cambria" charset="0"/>
              </a:rPr>
              <a:t>Sources of Faculty Graduate Degrees</a:t>
            </a:r>
          </a:p>
          <a:p>
            <a:pPr lvl="1" eaLnBrk="1" hangingPunct="1">
              <a:spcBef>
                <a:spcPct val="20000"/>
              </a:spcBef>
              <a:buFont typeface="Wingdings" charset="0"/>
              <a:buChar char="§"/>
            </a:pPr>
            <a:r>
              <a:rPr lang="en-US" sz="1500">
                <a:solidFill>
                  <a:srgbClr val="364A7A"/>
                </a:solidFill>
                <a:latin typeface="Cambria" charset="0"/>
              </a:rPr>
              <a:t>UC Berkeley			22</a:t>
            </a:r>
          </a:p>
          <a:p>
            <a:pPr lvl="1" eaLnBrk="1" hangingPunct="1">
              <a:spcBef>
                <a:spcPct val="20000"/>
              </a:spcBef>
              <a:buFont typeface="Wingdings" charset="0"/>
              <a:buChar char="§"/>
            </a:pPr>
            <a:r>
              <a:rPr lang="en-US" sz="1500">
                <a:solidFill>
                  <a:srgbClr val="364A7A"/>
                </a:solidFill>
                <a:latin typeface="Cambria" charset="0"/>
              </a:rPr>
              <a:t>Stanford			17</a:t>
            </a:r>
          </a:p>
          <a:p>
            <a:pPr lvl="1" eaLnBrk="1" hangingPunct="1">
              <a:spcBef>
                <a:spcPct val="20000"/>
              </a:spcBef>
              <a:buFont typeface="Wingdings" charset="0"/>
              <a:buChar char="§"/>
            </a:pPr>
            <a:r>
              <a:rPr lang="en-US" sz="1500">
                <a:solidFill>
                  <a:srgbClr val="364A7A"/>
                </a:solidFill>
                <a:latin typeface="Cambria" charset="0"/>
              </a:rPr>
              <a:t>MIT				12</a:t>
            </a:r>
          </a:p>
          <a:p>
            <a:pPr lvl="1" eaLnBrk="1" hangingPunct="1">
              <a:spcBef>
                <a:spcPct val="20000"/>
              </a:spcBef>
              <a:buFont typeface="Wingdings" charset="0"/>
              <a:buChar char="§"/>
            </a:pPr>
            <a:r>
              <a:rPr lang="en-US" sz="1500">
                <a:solidFill>
                  <a:srgbClr val="364A7A"/>
                </a:solidFill>
                <a:latin typeface="Cambria" charset="0"/>
              </a:rPr>
              <a:t>UCLA				10</a:t>
            </a:r>
          </a:p>
          <a:p>
            <a:pPr lvl="1" eaLnBrk="1" hangingPunct="1">
              <a:spcBef>
                <a:spcPct val="20000"/>
              </a:spcBef>
              <a:buFont typeface="Wingdings" charset="0"/>
              <a:buChar char="§"/>
            </a:pPr>
            <a:r>
              <a:rPr lang="en-US" sz="1500">
                <a:solidFill>
                  <a:srgbClr val="364A7A"/>
                </a:solidFill>
                <a:latin typeface="Cambria" charset="0"/>
              </a:rPr>
              <a:t>Univ. of Texas		7</a:t>
            </a:r>
          </a:p>
          <a:p>
            <a:pPr lvl="1" eaLnBrk="1" hangingPunct="1">
              <a:spcBef>
                <a:spcPct val="20000"/>
              </a:spcBef>
              <a:buFont typeface="Wingdings" charset="0"/>
              <a:buChar char="§"/>
            </a:pPr>
            <a:r>
              <a:rPr lang="en-US" sz="1500">
                <a:solidFill>
                  <a:srgbClr val="364A7A"/>
                </a:solidFill>
                <a:latin typeface="Cambria" charset="0"/>
              </a:rPr>
              <a:t>Univ. of Washington	7</a:t>
            </a:r>
          </a:p>
          <a:p>
            <a:pPr lvl="1" eaLnBrk="1" hangingPunct="1">
              <a:spcBef>
                <a:spcPct val="20000"/>
              </a:spcBef>
              <a:buFont typeface="Wingdings" charset="0"/>
              <a:buChar char="§"/>
            </a:pPr>
            <a:r>
              <a:rPr lang="en-US" sz="1500">
                <a:solidFill>
                  <a:srgbClr val="364A7A"/>
                </a:solidFill>
                <a:latin typeface="Cambria" charset="0"/>
              </a:rPr>
              <a:t>UC Davis			6</a:t>
            </a:r>
          </a:p>
          <a:p>
            <a:pPr lvl="1" eaLnBrk="1" hangingPunct="1">
              <a:spcBef>
                <a:spcPct val="20000"/>
              </a:spcBef>
              <a:buFont typeface="Wingdings" charset="0"/>
              <a:buChar char="§"/>
            </a:pPr>
            <a:r>
              <a:rPr lang="en-US" sz="1500">
                <a:solidFill>
                  <a:srgbClr val="364A7A"/>
                </a:solidFill>
                <a:latin typeface="Cambria" charset="0"/>
              </a:rPr>
              <a:t>Harvard			6</a:t>
            </a:r>
          </a:p>
          <a:p>
            <a:pPr lvl="1" eaLnBrk="1" hangingPunct="1">
              <a:spcBef>
                <a:spcPct val="20000"/>
              </a:spcBef>
              <a:buFont typeface="Wingdings" charset="0"/>
              <a:buChar char="§"/>
            </a:pPr>
            <a:r>
              <a:rPr lang="en-US" sz="1500">
                <a:solidFill>
                  <a:srgbClr val="364A7A"/>
                </a:solidFill>
                <a:latin typeface="Cambria" charset="0"/>
              </a:rPr>
              <a:t>UC San Diego			6</a:t>
            </a:r>
          </a:p>
          <a:p>
            <a:pPr lvl="1" eaLnBrk="1" hangingPunct="1">
              <a:spcBef>
                <a:spcPct val="20000"/>
              </a:spcBef>
              <a:buFont typeface="Wingdings" charset="0"/>
              <a:buChar char="§"/>
            </a:pPr>
            <a:r>
              <a:rPr lang="en-US" sz="1500">
                <a:solidFill>
                  <a:srgbClr val="364A7A"/>
                </a:solidFill>
                <a:latin typeface="Cambria" charset="0"/>
              </a:rPr>
              <a:t>Yale				5</a:t>
            </a:r>
          </a:p>
          <a:p>
            <a:pPr lvl="1" eaLnBrk="1" hangingPunct="1">
              <a:spcBef>
                <a:spcPct val="20000"/>
              </a:spcBef>
              <a:buFont typeface="Wingdings" charset="0"/>
              <a:buChar char="§"/>
            </a:pPr>
            <a:r>
              <a:rPr lang="en-US" sz="1500">
                <a:solidFill>
                  <a:srgbClr val="364A7A"/>
                </a:solidFill>
                <a:latin typeface="Cambria" charset="0"/>
              </a:rPr>
              <a:t>Univ. of Southern CA	5</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Placeholder 2"/>
          <p:cNvSpPr>
            <a:spLocks noGrp="1"/>
          </p:cNvSpPr>
          <p:nvPr>
            <p:ph type="body" sz="quarter" idx="10"/>
          </p:nvPr>
        </p:nvSpPr>
        <p:spPr>
          <a:xfrm>
            <a:off x="5886450" y="865188"/>
            <a:ext cx="3114675" cy="1593850"/>
          </a:xfrm>
        </p:spPr>
        <p:txBody>
          <a:bodyPr>
            <a:normAutofit/>
          </a:bodyPr>
          <a:lstStyle/>
          <a:p>
            <a:pPr eaLnBrk="1" hangingPunct="1">
              <a:lnSpc>
                <a:spcPct val="80000"/>
              </a:lnSpc>
              <a:buFont typeface="Wingdings" pitchFamily="32" charset="2"/>
              <a:buNone/>
              <a:defRPr/>
            </a:pPr>
            <a:r>
              <a:rPr lang="en-US" sz="3400" dirty="0" smtClean="0">
                <a:solidFill>
                  <a:srgbClr val="CD630B"/>
                </a:solidFill>
                <a:latin typeface="Cambria" pitchFamily="18" charset="0"/>
              </a:rPr>
              <a:t>Research is an integral piece to the puzzle.</a:t>
            </a:r>
          </a:p>
        </p:txBody>
      </p:sp>
      <p:cxnSp>
        <p:nvCxnSpPr>
          <p:cNvPr id="9" name="Straight Connector 8"/>
          <p:cNvCxnSpPr/>
          <p:nvPr/>
        </p:nvCxnSpPr>
        <p:spPr>
          <a:xfrm flipV="1">
            <a:off x="5794375" y="974725"/>
            <a:ext cx="0" cy="5192713"/>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pic>
        <p:nvPicPr>
          <p:cNvPr id="30723" name="Picture 9"/>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438" y="741363"/>
            <a:ext cx="5670550" cy="5670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0724" name="Text Placeholder 2"/>
          <p:cNvSpPr txBox="1">
            <a:spLocks/>
          </p:cNvSpPr>
          <p:nvPr/>
        </p:nvSpPr>
        <p:spPr bwMode="auto">
          <a:xfrm>
            <a:off x="5994400" y="2520950"/>
            <a:ext cx="2767013" cy="3503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Wingdings" charset="0"/>
              <a:buChar char="§"/>
            </a:pPr>
            <a:r>
              <a:rPr lang="en-US" dirty="0">
                <a:solidFill>
                  <a:srgbClr val="364A7A"/>
                </a:solidFill>
                <a:latin typeface="Cambria" charset="0"/>
              </a:rPr>
              <a:t>Responds to </a:t>
            </a:r>
            <a:r>
              <a:rPr lang="en-US" dirty="0" smtClean="0">
                <a:solidFill>
                  <a:srgbClr val="364A7A"/>
                </a:solidFill>
                <a:latin typeface="Cambria" charset="0"/>
              </a:rPr>
              <a:t>DOD</a:t>
            </a:r>
            <a:r>
              <a:rPr lang="en-US" dirty="0">
                <a:solidFill>
                  <a:srgbClr val="364A7A"/>
                </a:solidFill>
                <a:latin typeface="Cambria" charset="0"/>
              </a:rPr>
              <a:t>/</a:t>
            </a:r>
            <a:r>
              <a:rPr lang="en-US" dirty="0" smtClean="0">
                <a:solidFill>
                  <a:srgbClr val="364A7A"/>
                </a:solidFill>
                <a:latin typeface="Cambria" charset="0"/>
              </a:rPr>
              <a:t>DON</a:t>
            </a:r>
            <a:r>
              <a:rPr lang="en-US" dirty="0">
                <a:solidFill>
                  <a:srgbClr val="364A7A"/>
                </a:solidFill>
                <a:latin typeface="Cambria" charset="0"/>
              </a:rPr>
              <a:t>/DHS needs</a:t>
            </a:r>
          </a:p>
          <a:p>
            <a:pPr eaLnBrk="1" hangingPunct="1">
              <a:lnSpc>
                <a:spcPct val="90000"/>
              </a:lnSpc>
              <a:spcBef>
                <a:spcPct val="20000"/>
              </a:spcBef>
              <a:buFont typeface="Wingdings" charset="0"/>
              <a:buChar char="§"/>
            </a:pPr>
            <a:r>
              <a:rPr lang="en-US" dirty="0" smtClean="0">
                <a:solidFill>
                  <a:srgbClr val="364A7A"/>
                </a:solidFill>
                <a:latin typeface="Cambria" charset="0"/>
              </a:rPr>
              <a:t>$185.3M</a:t>
            </a:r>
            <a:r>
              <a:rPr lang="en-US" dirty="0">
                <a:solidFill>
                  <a:srgbClr val="364A7A"/>
                </a:solidFill>
                <a:latin typeface="Cambria" charset="0"/>
              </a:rPr>
              <a:t>+ in executed programs</a:t>
            </a:r>
          </a:p>
          <a:p>
            <a:pPr eaLnBrk="1" hangingPunct="1">
              <a:lnSpc>
                <a:spcPct val="90000"/>
              </a:lnSpc>
              <a:spcBef>
                <a:spcPct val="20000"/>
              </a:spcBef>
              <a:buFont typeface="Wingdings" charset="0"/>
              <a:buChar char="§"/>
            </a:pPr>
            <a:r>
              <a:rPr lang="en-US" dirty="0">
                <a:solidFill>
                  <a:srgbClr val="364A7A"/>
                </a:solidFill>
                <a:latin typeface="Cambria" charset="0"/>
              </a:rPr>
              <a:t>Rapid delivery from thought to fleet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latin typeface="Cambria" charset="0"/>
                <a:ea typeface="ＭＳ Ｐゴシック" charset="0"/>
                <a:cs typeface="Minion Pro" charset="0"/>
              </a:rPr>
              <a:t>At the </a:t>
            </a:r>
            <a:r>
              <a:rPr lang="en-US" sz="3400" dirty="0" smtClean="0">
                <a:solidFill>
                  <a:srgbClr val="E46C0A"/>
                </a:solidFill>
                <a:latin typeface="Cambria" charset="0"/>
                <a:ea typeface="ＭＳ Ｐゴシック" charset="0"/>
                <a:cs typeface="Minion Pro" charset="0"/>
              </a:rPr>
              <a:t>cutting edge of </a:t>
            </a:r>
            <a:r>
              <a:rPr lang="en-US" sz="3400" dirty="0" err="1" smtClean="0">
                <a:solidFill>
                  <a:srgbClr val="E46C0A"/>
                </a:solidFill>
                <a:latin typeface="Cambria" charset="0"/>
                <a:ea typeface="ＭＳ Ｐゴシック" charset="0"/>
                <a:cs typeface="Minion Pro" charset="0"/>
              </a:rPr>
              <a:t>cybersecurity</a:t>
            </a:r>
            <a:r>
              <a:rPr lang="en-US" sz="3400" dirty="0" smtClean="0">
                <a:solidFill>
                  <a:srgbClr val="E46C0A"/>
                </a:solidFill>
                <a:latin typeface="Cambria" charset="0"/>
                <a:ea typeface="ＭＳ Ｐゴシック" charset="0"/>
                <a:cs typeface="Minion Pro" charset="0"/>
              </a:rPr>
              <a:t> </a:t>
            </a:r>
            <a:r>
              <a:rPr lang="en-US" sz="3400" dirty="0" smtClean="0">
                <a:latin typeface="Cambria" charset="0"/>
                <a:ea typeface="ＭＳ Ｐゴシック" charset="0"/>
                <a:cs typeface="Minion Pro" charset="0"/>
              </a:rPr>
              <a:t>research and education.</a:t>
            </a:r>
            <a:endParaRPr lang="en-US" sz="3400" dirty="0"/>
          </a:p>
        </p:txBody>
      </p:sp>
      <p:sp>
        <p:nvSpPr>
          <p:cNvPr id="3" name="Text Placeholder 2"/>
          <p:cNvSpPr>
            <a:spLocks noGrp="1"/>
          </p:cNvSpPr>
          <p:nvPr>
            <p:ph type="body" sz="quarter" idx="10"/>
          </p:nvPr>
        </p:nvSpPr>
        <p:spPr/>
        <p:txBody>
          <a:bodyPr>
            <a:normAutofit/>
          </a:bodyPr>
          <a:lstStyle/>
          <a:p>
            <a:pPr>
              <a:lnSpc>
                <a:spcPct val="110000"/>
              </a:lnSpc>
            </a:pPr>
            <a:r>
              <a:rPr lang="en-US" dirty="0">
                <a:latin typeface="Cambria"/>
                <a:cs typeface="Cambria"/>
              </a:rPr>
              <a:t>Two-dimensional approach through research and dedicated </a:t>
            </a:r>
            <a:r>
              <a:rPr lang="en-US" dirty="0" smtClean="0">
                <a:latin typeface="Cambria"/>
                <a:cs typeface="Cambria"/>
              </a:rPr>
              <a:t>curricula</a:t>
            </a:r>
            <a:endParaRPr lang="en-US" dirty="0">
              <a:latin typeface="Cambria"/>
              <a:cs typeface="Cambria"/>
            </a:endParaRPr>
          </a:p>
          <a:p>
            <a:pPr>
              <a:lnSpc>
                <a:spcPct val="110000"/>
              </a:lnSpc>
            </a:pPr>
            <a:r>
              <a:rPr lang="en-US" dirty="0">
                <a:latin typeface="Cambria"/>
                <a:cs typeface="Cambria"/>
              </a:rPr>
              <a:t>Developing dedicated Cyber </a:t>
            </a:r>
            <a:r>
              <a:rPr lang="en-US" dirty="0" err="1" smtClean="0">
                <a:latin typeface="Cambria"/>
                <a:cs typeface="Cambria"/>
              </a:rPr>
              <a:t>battlelab</a:t>
            </a:r>
            <a:endParaRPr lang="en-US" dirty="0" smtClean="0">
              <a:latin typeface="Cambria"/>
              <a:cs typeface="Cambria"/>
            </a:endParaRPr>
          </a:p>
          <a:p>
            <a:pPr lvl="0" defTabSz="914400" eaLnBrk="1" hangingPunct="1">
              <a:lnSpc>
                <a:spcPct val="110000"/>
              </a:lnSpc>
              <a:defRPr/>
            </a:pPr>
            <a:r>
              <a:rPr lang="en-US" kern="0" dirty="0">
                <a:latin typeface="Cambria"/>
                <a:cs typeface="Cambria"/>
              </a:rPr>
              <a:t>Interdisciplinary core instruction, from Computer Science and Math to Defense Analysis and Operations </a:t>
            </a:r>
            <a:r>
              <a:rPr lang="en-US" kern="0" dirty="0" smtClean="0">
                <a:latin typeface="Cambria"/>
                <a:cs typeface="Cambria"/>
              </a:rPr>
              <a:t>Research</a:t>
            </a:r>
            <a:endParaRPr lang="en-US" kern="0" dirty="0">
              <a:solidFill>
                <a:srgbClr val="47619D"/>
              </a:solidFill>
              <a:latin typeface="Cambria"/>
              <a:cs typeface="Cambria"/>
            </a:endParaRPr>
          </a:p>
        </p:txBody>
      </p:sp>
      <p:pic>
        <p:nvPicPr>
          <p:cNvPr id="5"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74638" y="1032103"/>
            <a:ext cx="1674812" cy="526369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9604329"/>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212725" y="1625600"/>
            <a:ext cx="8686800" cy="3843867"/>
          </a:xfrm>
        </p:spPr>
        <p:txBody>
          <a:bodyPr>
            <a:normAutofit/>
          </a:bodyPr>
          <a:lstStyle/>
          <a:p>
            <a:pPr algn="ctr" eaLnBrk="1" hangingPunct="1">
              <a:defRPr/>
            </a:pPr>
            <a:r>
              <a:rPr lang="en-US" sz="4900" dirty="0" smtClean="0">
                <a:latin typeface="Calibri"/>
                <a:cs typeface="Calibri"/>
              </a:rPr>
              <a:t>An introduction to the</a:t>
            </a:r>
            <a:r>
              <a:rPr lang="en-US" dirty="0" smtClean="0">
                <a:latin typeface="Calibri"/>
                <a:cs typeface="Calibri"/>
              </a:rPr>
              <a:t/>
            </a:r>
            <a:br>
              <a:rPr lang="en-US" dirty="0" smtClean="0">
                <a:latin typeface="Calibri"/>
                <a:cs typeface="Calibri"/>
              </a:rPr>
            </a:br>
            <a:r>
              <a:rPr lang="en-US" sz="2600" dirty="0" smtClean="0">
                <a:latin typeface="Calibri"/>
                <a:cs typeface="Calibri"/>
              </a:rPr>
              <a:t/>
            </a:r>
            <a:br>
              <a:rPr lang="en-US" sz="2600" dirty="0" smtClean="0">
                <a:latin typeface="Calibri"/>
                <a:cs typeface="Calibri"/>
              </a:rPr>
            </a:br>
            <a:r>
              <a:rPr lang="en-US" dirty="0" smtClean="0">
                <a:latin typeface="Calibri"/>
                <a:cs typeface="Calibri"/>
              </a:rPr>
              <a:t>Naval </a:t>
            </a:r>
            <a:br>
              <a:rPr lang="en-US" dirty="0" smtClean="0">
                <a:latin typeface="Calibri"/>
                <a:cs typeface="Calibri"/>
              </a:rPr>
            </a:br>
            <a:r>
              <a:rPr lang="en-US" dirty="0" smtClean="0">
                <a:latin typeface="Calibri"/>
                <a:cs typeface="Calibri"/>
              </a:rPr>
              <a:t>Postgraduate </a:t>
            </a:r>
            <a:br>
              <a:rPr lang="en-US" dirty="0" smtClean="0">
                <a:latin typeface="Calibri"/>
                <a:cs typeface="Calibri"/>
              </a:rPr>
            </a:br>
            <a:r>
              <a:rPr lang="en-US" dirty="0" smtClean="0">
                <a:latin typeface="Calibri"/>
                <a:cs typeface="Calibri"/>
              </a:rPr>
              <a:t>School</a:t>
            </a:r>
          </a:p>
        </p:txBody>
      </p:sp>
      <p:sp>
        <p:nvSpPr>
          <p:cNvPr id="12290" name="TextBox 4"/>
          <p:cNvSpPr txBox="1">
            <a:spLocks noChangeArrowheads="1"/>
          </p:cNvSpPr>
          <p:nvPr/>
        </p:nvSpPr>
        <p:spPr bwMode="auto">
          <a:xfrm>
            <a:off x="7895168" y="6339623"/>
            <a:ext cx="1130300" cy="2308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dirty="0" smtClean="0">
                <a:latin typeface="Calibri" charset="0"/>
                <a:cs typeface="Calibri" charset="0"/>
              </a:rPr>
              <a:t>V1 – March 2012</a:t>
            </a:r>
            <a:endParaRPr lang="en-US" sz="900" dirty="0">
              <a:latin typeface="Calibri" charset="0"/>
              <a:cs typeface="Calibri" charset="0"/>
            </a:endParaRPr>
          </a:p>
        </p:txBody>
      </p:sp>
      <p:cxnSp>
        <p:nvCxnSpPr>
          <p:cNvPr id="8" name="Straight Connector 7"/>
          <p:cNvCxnSpPr>
            <a:cxnSpLocks noChangeShapeType="1"/>
          </p:cNvCxnSpPr>
          <p:nvPr/>
        </p:nvCxnSpPr>
        <p:spPr bwMode="auto">
          <a:xfrm>
            <a:off x="1425575" y="2671763"/>
            <a:ext cx="6621463" cy="1587"/>
          </a:xfrm>
          <a:prstGeom prst="line">
            <a:avLst/>
          </a:prstGeom>
          <a:noFill/>
          <a:ln w="25400">
            <a:solidFill>
              <a:schemeClr val="tx1"/>
            </a:solidFill>
            <a:round/>
            <a:headEnd/>
            <a:tailEnd/>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latin typeface="Cambria" charset="0"/>
                <a:ea typeface="ＭＳ Ｐゴシック" charset="0"/>
                <a:cs typeface="Minion Pro" charset="0"/>
              </a:rPr>
              <a:t>A </a:t>
            </a:r>
            <a:r>
              <a:rPr lang="en-US" sz="3400" dirty="0" smtClean="0">
                <a:solidFill>
                  <a:srgbClr val="CD630B"/>
                </a:solidFill>
                <a:latin typeface="Cambria" charset="0"/>
                <a:ea typeface="ＭＳ Ｐゴシック" charset="0"/>
                <a:cs typeface="Minion Pro" charset="0"/>
              </a:rPr>
              <a:t>national Center of Excellence </a:t>
            </a:r>
            <a:br>
              <a:rPr lang="en-US" sz="3400" dirty="0" smtClean="0">
                <a:solidFill>
                  <a:srgbClr val="CD630B"/>
                </a:solidFill>
                <a:latin typeface="Cambria" charset="0"/>
                <a:ea typeface="ＭＳ Ｐゴシック" charset="0"/>
                <a:cs typeface="Minion Pro" charset="0"/>
              </a:rPr>
            </a:br>
            <a:r>
              <a:rPr lang="en-US" sz="3400" dirty="0" smtClean="0">
                <a:latin typeface="Cambria" charset="0"/>
                <a:ea typeface="ＭＳ Ｐゴシック" charset="0"/>
                <a:cs typeface="Minion Pro" charset="0"/>
              </a:rPr>
              <a:t>in adaptive optics education </a:t>
            </a:r>
            <a:br>
              <a:rPr lang="en-US" sz="3400" dirty="0" smtClean="0">
                <a:latin typeface="Cambria" charset="0"/>
                <a:ea typeface="ＭＳ Ｐゴシック" charset="0"/>
                <a:cs typeface="Minion Pro" charset="0"/>
              </a:rPr>
            </a:br>
            <a:r>
              <a:rPr lang="en-US" sz="3400" dirty="0" smtClean="0">
                <a:latin typeface="Cambria" charset="0"/>
                <a:ea typeface="ＭＳ Ｐゴシック" charset="0"/>
                <a:cs typeface="Minion Pro" charset="0"/>
              </a:rPr>
              <a:t>and research.</a:t>
            </a:r>
            <a:endParaRPr lang="en-US" sz="3400" dirty="0"/>
          </a:p>
        </p:txBody>
      </p:sp>
      <p:sp>
        <p:nvSpPr>
          <p:cNvPr id="3" name="Text Placeholder 2"/>
          <p:cNvSpPr>
            <a:spLocks noGrp="1"/>
          </p:cNvSpPr>
          <p:nvPr>
            <p:ph type="body" sz="quarter" idx="10"/>
          </p:nvPr>
        </p:nvSpPr>
        <p:spPr/>
        <p:txBody>
          <a:bodyPr>
            <a:noAutofit/>
          </a:bodyPr>
          <a:lstStyle/>
          <a:p>
            <a:pPr>
              <a:lnSpc>
                <a:spcPct val="90000"/>
              </a:lnSpc>
            </a:pPr>
            <a:r>
              <a:rPr lang="en-US" dirty="0" smtClean="0">
                <a:latin typeface="Cambria"/>
                <a:cs typeface="Cambria"/>
              </a:rPr>
              <a:t>Three-</a:t>
            </a:r>
            <a:r>
              <a:rPr lang="en-US" dirty="0">
                <a:latin typeface="Cambria"/>
                <a:cs typeface="Cambria"/>
              </a:rPr>
              <a:t>Meter </a:t>
            </a:r>
            <a:r>
              <a:rPr lang="en-US" dirty="0" smtClean="0">
                <a:latin typeface="Cambria"/>
                <a:cs typeface="Cambria"/>
              </a:rPr>
              <a:t>Segmented </a:t>
            </a:r>
            <a:r>
              <a:rPr lang="en-US" dirty="0">
                <a:latin typeface="Cambria"/>
                <a:cs typeface="Cambria"/>
              </a:rPr>
              <a:t>Mirror </a:t>
            </a:r>
            <a:r>
              <a:rPr lang="en-US" dirty="0" smtClean="0">
                <a:latin typeface="Cambria"/>
                <a:cs typeface="Cambria"/>
              </a:rPr>
              <a:t>Telescope on campus</a:t>
            </a:r>
          </a:p>
          <a:p>
            <a:pPr>
              <a:lnSpc>
                <a:spcPct val="90000"/>
              </a:lnSpc>
            </a:pPr>
            <a:r>
              <a:rPr lang="en-US" dirty="0" smtClean="0">
                <a:latin typeface="Cambria"/>
                <a:cs typeface="Cambria"/>
              </a:rPr>
              <a:t>Prototype reconnaissance satellite on site (</a:t>
            </a:r>
            <a:r>
              <a:rPr lang="en-US" dirty="0">
                <a:latin typeface="Cambria"/>
                <a:cs typeface="Cambria"/>
              </a:rPr>
              <a:t>not flown</a:t>
            </a:r>
            <a:r>
              <a:rPr lang="en-US" dirty="0" smtClean="0">
                <a:latin typeface="Cambria"/>
                <a:cs typeface="Cambria"/>
              </a:rPr>
              <a:t>)</a:t>
            </a:r>
          </a:p>
          <a:p>
            <a:pPr>
              <a:lnSpc>
                <a:spcPct val="90000"/>
              </a:lnSpc>
            </a:pPr>
            <a:r>
              <a:rPr lang="en-US" dirty="0" smtClean="0">
                <a:latin typeface="Cambria"/>
                <a:cs typeface="Cambria"/>
              </a:rPr>
              <a:t>Unique</a:t>
            </a:r>
            <a:r>
              <a:rPr lang="en-US" dirty="0">
                <a:latin typeface="Cambria"/>
                <a:cs typeface="Cambria"/>
              </a:rPr>
              <a:t>, experimental test-</a:t>
            </a:r>
            <a:r>
              <a:rPr lang="en-US" dirty="0" smtClean="0">
                <a:latin typeface="Cambria"/>
                <a:cs typeface="Cambria"/>
              </a:rPr>
              <a:t>beds </a:t>
            </a:r>
            <a:r>
              <a:rPr lang="en-US" dirty="0">
                <a:latin typeface="Cambria"/>
                <a:cs typeface="Cambria"/>
              </a:rPr>
              <a:t>for dedicated faculty/student education and </a:t>
            </a:r>
            <a:r>
              <a:rPr lang="en-US" dirty="0" smtClean="0">
                <a:latin typeface="Cambria"/>
                <a:cs typeface="Cambria"/>
              </a:rPr>
              <a:t>research</a:t>
            </a:r>
          </a:p>
          <a:p>
            <a:pPr>
              <a:lnSpc>
                <a:spcPct val="90000"/>
              </a:lnSpc>
            </a:pPr>
            <a:r>
              <a:rPr lang="en-US" dirty="0" smtClean="0">
                <a:latin typeface="Cambria"/>
                <a:cs typeface="Cambria"/>
              </a:rPr>
              <a:t>Research </a:t>
            </a:r>
            <a:r>
              <a:rPr lang="en-US" dirty="0">
                <a:latin typeface="Cambria"/>
                <a:cs typeface="Cambria"/>
              </a:rPr>
              <a:t>to advance capabilities in </a:t>
            </a:r>
            <a:r>
              <a:rPr lang="en-US" dirty="0" smtClean="0">
                <a:latin typeface="Cambria"/>
                <a:cs typeface="Cambria"/>
              </a:rPr>
              <a:t>optics, </a:t>
            </a:r>
            <a:r>
              <a:rPr lang="en-US" dirty="0">
                <a:latin typeface="Cambria"/>
                <a:cs typeface="Cambria"/>
              </a:rPr>
              <a:t>vibration control, etc.</a:t>
            </a:r>
          </a:p>
        </p:txBody>
      </p:sp>
      <p:pic>
        <p:nvPicPr>
          <p:cNvPr id="6"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7121525" y="1032101"/>
            <a:ext cx="1674813" cy="526369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7860236"/>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74639" y="1032103"/>
            <a:ext cx="1674810" cy="526369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sz="3400" dirty="0" smtClean="0">
                <a:solidFill>
                  <a:srgbClr val="CD630B"/>
                </a:solidFill>
                <a:latin typeface="Cambria" charset="0"/>
                <a:ea typeface="ＭＳ Ｐゴシック" charset="0"/>
                <a:cs typeface="Minion Pro" charset="0"/>
              </a:rPr>
              <a:t>Advancing</a:t>
            </a:r>
            <a:r>
              <a:rPr lang="en-US" sz="3400" dirty="0" smtClean="0">
                <a:latin typeface="Cambria" charset="0"/>
                <a:ea typeface="ＭＳ Ｐゴシック" charset="0"/>
                <a:cs typeface="Minion Pro" charset="0"/>
              </a:rPr>
              <a:t> </a:t>
            </a:r>
            <a:r>
              <a:rPr lang="en-US" sz="3400" dirty="0" smtClean="0">
                <a:solidFill>
                  <a:srgbClr val="E46C0A"/>
                </a:solidFill>
                <a:latin typeface="Cambria" charset="0"/>
                <a:ea typeface="ＭＳ Ｐゴシック" charset="0"/>
                <a:cs typeface="Minion Pro" charset="0"/>
              </a:rPr>
              <a:t>unmanned systems, </a:t>
            </a:r>
            <a:br>
              <a:rPr lang="en-US" sz="3400" dirty="0" smtClean="0">
                <a:solidFill>
                  <a:srgbClr val="E46C0A"/>
                </a:solidFill>
                <a:latin typeface="Cambria" charset="0"/>
                <a:ea typeface="ＭＳ Ｐゴシック" charset="0"/>
                <a:cs typeface="Minion Pro" charset="0"/>
              </a:rPr>
            </a:br>
            <a:r>
              <a:rPr lang="en-US" sz="3400" dirty="0" smtClean="0">
                <a:latin typeface="Cambria" charset="0"/>
                <a:ea typeface="ＭＳ Ｐゴシック" charset="0"/>
                <a:cs typeface="Minion Pro" charset="0"/>
              </a:rPr>
              <a:t>from technical to tactical.</a:t>
            </a:r>
            <a:endParaRPr lang="en-US" sz="3400" dirty="0"/>
          </a:p>
        </p:txBody>
      </p:sp>
      <p:sp>
        <p:nvSpPr>
          <p:cNvPr id="3" name="Text Placeholder 2"/>
          <p:cNvSpPr>
            <a:spLocks noGrp="1"/>
          </p:cNvSpPr>
          <p:nvPr>
            <p:ph type="body" sz="quarter" idx="10"/>
          </p:nvPr>
        </p:nvSpPr>
        <p:spPr/>
        <p:txBody>
          <a:bodyPr>
            <a:noAutofit/>
          </a:bodyPr>
          <a:lstStyle/>
          <a:p>
            <a:pPr marL="457200"/>
            <a:r>
              <a:rPr lang="en-US" dirty="0">
                <a:latin typeface="Cambria"/>
                <a:cs typeface="Cambria"/>
              </a:rPr>
              <a:t>CRUSER – C</a:t>
            </a:r>
            <a:r>
              <a:rPr lang="en-US" dirty="0" smtClean="0">
                <a:latin typeface="Cambria"/>
                <a:cs typeface="Cambria"/>
              </a:rPr>
              <a:t>onsortium </a:t>
            </a:r>
            <a:r>
              <a:rPr lang="en-US" dirty="0">
                <a:latin typeface="Cambria"/>
                <a:cs typeface="Cambria"/>
              </a:rPr>
              <a:t>for Robotics and Unmanned Systems Education and </a:t>
            </a:r>
            <a:r>
              <a:rPr lang="en-US" dirty="0" smtClean="0">
                <a:latin typeface="Cambria"/>
                <a:cs typeface="Cambria"/>
              </a:rPr>
              <a:t>Research</a:t>
            </a:r>
          </a:p>
          <a:p>
            <a:pPr marL="857250" lvl="1" indent="-342900">
              <a:spcAft>
                <a:spcPts val="600"/>
              </a:spcAft>
            </a:pPr>
            <a:r>
              <a:rPr lang="en-US" sz="2000" dirty="0">
                <a:latin typeface="Cambria"/>
                <a:cs typeface="Cambria"/>
              </a:rPr>
              <a:t>SECNAV initiated / Chartered by Under Secretary Robert Work</a:t>
            </a:r>
          </a:p>
          <a:p>
            <a:pPr marL="857250" lvl="1" indent="-342900">
              <a:spcAft>
                <a:spcPts val="600"/>
              </a:spcAft>
            </a:pPr>
            <a:r>
              <a:rPr lang="en-US" sz="2000" dirty="0">
                <a:latin typeface="Cambria"/>
                <a:cs typeface="Cambria"/>
              </a:rPr>
              <a:t>A cross-disciplinary community of experts in research and education across ALL areas of robotics and </a:t>
            </a:r>
            <a:r>
              <a:rPr lang="en-US" sz="2000" dirty="0" smtClean="0">
                <a:latin typeface="Cambria"/>
                <a:cs typeface="Cambria"/>
              </a:rPr>
              <a:t>autonomous systems </a:t>
            </a:r>
            <a:endParaRPr lang="en-US" sz="2000" dirty="0">
              <a:latin typeface="Cambria"/>
              <a:cs typeface="Cambria"/>
            </a:endParaRPr>
          </a:p>
          <a:p>
            <a:pPr marL="857250" lvl="1" indent="-342900">
              <a:spcAft>
                <a:spcPts val="600"/>
              </a:spcAft>
            </a:pPr>
            <a:r>
              <a:rPr lang="en-US" sz="2000" dirty="0">
                <a:latin typeface="Cambria"/>
                <a:cs typeface="Cambria"/>
              </a:rPr>
              <a:t>From technical to ethical, concept </a:t>
            </a:r>
            <a:r>
              <a:rPr lang="en-US" sz="2000" dirty="0" smtClean="0">
                <a:latin typeface="Cambria"/>
                <a:cs typeface="Cambria"/>
              </a:rPr>
              <a:t>generation </a:t>
            </a:r>
            <a:r>
              <a:rPr lang="en-US" sz="2000" dirty="0">
                <a:latin typeface="Cambria"/>
                <a:cs typeface="Cambria"/>
              </a:rPr>
              <a:t>to experimentation.</a:t>
            </a:r>
          </a:p>
          <a:p>
            <a:pPr marL="457200"/>
            <a:endParaRPr lang="en-US" sz="2000" dirty="0">
              <a:latin typeface="Cambria"/>
              <a:cs typeface="Cambria"/>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6491132"/>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latin typeface="Cambria" charset="0"/>
                <a:ea typeface="ＭＳ Ｐゴシック" charset="0"/>
                <a:cs typeface="Minion Pro" charset="0"/>
              </a:rPr>
              <a:t>Providing the premier forum </a:t>
            </a:r>
            <a:br>
              <a:rPr lang="en-US" sz="3400" dirty="0" smtClean="0">
                <a:latin typeface="Cambria" charset="0"/>
                <a:ea typeface="ＭＳ Ｐゴシック" charset="0"/>
                <a:cs typeface="Minion Pro" charset="0"/>
              </a:rPr>
            </a:br>
            <a:r>
              <a:rPr lang="en-US" sz="3400" dirty="0" smtClean="0">
                <a:latin typeface="Cambria" charset="0"/>
                <a:ea typeface="ＭＳ Ｐゴシック" charset="0"/>
                <a:cs typeface="Minion Pro" charset="0"/>
              </a:rPr>
              <a:t>for the </a:t>
            </a:r>
            <a:r>
              <a:rPr lang="en-US" sz="3400" dirty="0" smtClean="0">
                <a:solidFill>
                  <a:srgbClr val="CD630B"/>
                </a:solidFill>
                <a:latin typeface="Cambria" charset="0"/>
                <a:ea typeface="ＭＳ Ｐゴシック" charset="0"/>
                <a:cs typeface="Minion Pro" charset="0"/>
              </a:rPr>
              <a:t>advancement of defense acquisitions.</a:t>
            </a:r>
            <a:endParaRPr lang="en-US" sz="3400" dirty="0">
              <a:solidFill>
                <a:srgbClr val="CD630B"/>
              </a:solidFill>
            </a:endParaRPr>
          </a:p>
        </p:txBody>
      </p:sp>
      <p:sp>
        <p:nvSpPr>
          <p:cNvPr id="3" name="Text Placeholder 2"/>
          <p:cNvSpPr>
            <a:spLocks noGrp="1"/>
          </p:cNvSpPr>
          <p:nvPr>
            <p:ph type="body" sz="quarter" idx="10"/>
          </p:nvPr>
        </p:nvSpPr>
        <p:spPr/>
        <p:txBody>
          <a:bodyPr>
            <a:noAutofit/>
          </a:bodyPr>
          <a:lstStyle/>
          <a:p>
            <a:pPr>
              <a:lnSpc>
                <a:spcPct val="90000"/>
              </a:lnSpc>
            </a:pPr>
            <a:r>
              <a:rPr lang="en-US" dirty="0">
                <a:latin typeface="Cambria"/>
                <a:cs typeface="Cambria"/>
              </a:rPr>
              <a:t>9</a:t>
            </a:r>
            <a:r>
              <a:rPr lang="en-US" baseline="30000" dirty="0">
                <a:latin typeface="Cambria"/>
                <a:cs typeface="Cambria"/>
              </a:rPr>
              <a:t>th</a:t>
            </a:r>
            <a:r>
              <a:rPr lang="en-US" dirty="0">
                <a:latin typeface="Cambria"/>
                <a:cs typeface="Cambria"/>
              </a:rPr>
              <a:t> year leading the Acquisition Research </a:t>
            </a:r>
            <a:r>
              <a:rPr lang="en-US" dirty="0" smtClean="0">
                <a:latin typeface="Cambria"/>
                <a:cs typeface="Cambria"/>
              </a:rPr>
              <a:t>Symposium</a:t>
            </a:r>
          </a:p>
          <a:p>
            <a:pPr lvl="0">
              <a:lnSpc>
                <a:spcPct val="90000"/>
              </a:lnSpc>
            </a:pPr>
            <a:r>
              <a:rPr lang="en-US" kern="0" dirty="0">
                <a:latin typeface="Cambria"/>
                <a:cs typeface="Cambria"/>
              </a:rPr>
              <a:t>Multidisciplinary approach to all facets of cost, supply, performance mgmt. and </a:t>
            </a:r>
            <a:r>
              <a:rPr lang="en-US" kern="0" dirty="0" smtClean="0">
                <a:latin typeface="Cambria"/>
                <a:cs typeface="Cambria"/>
              </a:rPr>
              <a:t>more</a:t>
            </a:r>
          </a:p>
          <a:p>
            <a:pPr>
              <a:lnSpc>
                <a:spcPct val="90000"/>
              </a:lnSpc>
            </a:pPr>
            <a:r>
              <a:rPr lang="en-US" kern="0" dirty="0">
                <a:latin typeface="Cambria"/>
                <a:cs typeface="Cambria"/>
              </a:rPr>
              <a:t>Defining a body of scholarly knowledge in defense </a:t>
            </a:r>
            <a:r>
              <a:rPr lang="en-US" kern="0" dirty="0" smtClean="0">
                <a:latin typeface="Cambria"/>
                <a:cs typeface="Cambria"/>
              </a:rPr>
              <a:t>acquisition unparalleled in government or academia</a:t>
            </a:r>
            <a:endParaRPr lang="en-US" kern="0" dirty="0">
              <a:solidFill>
                <a:schemeClr val="tx1"/>
              </a:solidFill>
              <a:latin typeface="Cambria"/>
              <a:cs typeface="Cambria"/>
            </a:endParaRPr>
          </a:p>
          <a:p>
            <a:pPr lvl="0">
              <a:lnSpc>
                <a:spcPct val="90000"/>
              </a:lnSpc>
            </a:pPr>
            <a:endParaRPr lang="en-US" kern="0" dirty="0">
              <a:solidFill>
                <a:schemeClr val="tx1"/>
              </a:solidFill>
              <a:latin typeface="Cambria"/>
              <a:cs typeface="Cambria"/>
            </a:endParaRPr>
          </a:p>
          <a:p>
            <a:pPr>
              <a:lnSpc>
                <a:spcPct val="90000"/>
              </a:lnSpc>
            </a:pPr>
            <a:endParaRPr lang="en-US" dirty="0">
              <a:latin typeface="Cambria"/>
              <a:cs typeface="Cambria"/>
            </a:endParaRPr>
          </a:p>
        </p:txBody>
      </p:sp>
      <p:pic>
        <p:nvPicPr>
          <p:cNvPr id="8"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7121525" y="1032101"/>
            <a:ext cx="1674813" cy="526369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6170070"/>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74639" y="1032104"/>
            <a:ext cx="1674810" cy="526369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sz="3400" dirty="0" smtClean="0">
                <a:solidFill>
                  <a:srgbClr val="CD630B"/>
                </a:solidFill>
                <a:latin typeface="Cambria" charset="0"/>
                <a:ea typeface="ＭＳ Ｐゴシック" charset="0"/>
                <a:cs typeface="Minion Pro" charset="0"/>
              </a:rPr>
              <a:t>Rapid deployment </a:t>
            </a:r>
            <a:r>
              <a:rPr lang="en-US" sz="3400" dirty="0" smtClean="0">
                <a:latin typeface="Cambria" charset="0"/>
                <a:ea typeface="ＭＳ Ｐゴシック" charset="0"/>
                <a:cs typeface="Minion Pro" charset="0"/>
              </a:rPr>
              <a:t>from </a:t>
            </a:r>
            <a:br>
              <a:rPr lang="en-US" sz="3400" dirty="0" smtClean="0">
                <a:latin typeface="Cambria" charset="0"/>
                <a:ea typeface="ＭＳ Ｐゴシック" charset="0"/>
                <a:cs typeface="Minion Pro" charset="0"/>
              </a:rPr>
            </a:br>
            <a:r>
              <a:rPr lang="en-US" sz="3400" dirty="0" smtClean="0">
                <a:latin typeface="Cambria" charset="0"/>
                <a:ea typeface="ＭＳ Ｐゴシック" charset="0"/>
                <a:cs typeface="Minion Pro" charset="0"/>
              </a:rPr>
              <a:t>field experimentation to </a:t>
            </a:r>
            <a:br>
              <a:rPr lang="en-US" sz="3400" dirty="0" smtClean="0">
                <a:latin typeface="Cambria" charset="0"/>
                <a:ea typeface="ＭＳ Ｐゴシック" charset="0"/>
                <a:cs typeface="Minion Pro" charset="0"/>
              </a:rPr>
            </a:br>
            <a:r>
              <a:rPr lang="en-US" sz="3400" dirty="0" smtClean="0">
                <a:latin typeface="Cambria" charset="0"/>
                <a:ea typeface="ＭＳ Ｐゴシック" charset="0"/>
                <a:cs typeface="Minion Pro" charset="0"/>
              </a:rPr>
              <a:t>fleet utilization.</a:t>
            </a:r>
            <a:endParaRPr lang="en-US" sz="3400" dirty="0"/>
          </a:p>
        </p:txBody>
      </p:sp>
      <p:sp>
        <p:nvSpPr>
          <p:cNvPr id="3" name="Text Placeholder 2"/>
          <p:cNvSpPr>
            <a:spLocks noGrp="1"/>
          </p:cNvSpPr>
          <p:nvPr>
            <p:ph type="body" sz="quarter" idx="10"/>
          </p:nvPr>
        </p:nvSpPr>
        <p:spPr/>
        <p:txBody>
          <a:bodyPr>
            <a:noAutofit/>
          </a:bodyPr>
          <a:lstStyle/>
          <a:p>
            <a:pPr eaLnBrk="1" hangingPunct="1">
              <a:lnSpc>
                <a:spcPct val="90000"/>
              </a:lnSpc>
            </a:pPr>
            <a:r>
              <a:rPr lang="en-US" dirty="0">
                <a:latin typeface="Cambria"/>
                <a:cs typeface="Cambria"/>
              </a:rPr>
              <a:t>Rapid technology integration from field to fleet and </a:t>
            </a:r>
            <a:r>
              <a:rPr lang="en-US" dirty="0" smtClean="0">
                <a:latin typeface="Cambria"/>
                <a:cs typeface="Cambria"/>
              </a:rPr>
              <a:t>joint warfighter</a:t>
            </a:r>
          </a:p>
          <a:p>
            <a:pPr eaLnBrk="1" hangingPunct="1">
              <a:lnSpc>
                <a:spcPct val="90000"/>
              </a:lnSpc>
            </a:pPr>
            <a:r>
              <a:rPr lang="en-US" dirty="0" smtClean="0">
                <a:latin typeface="Cambria"/>
                <a:cs typeface="Cambria"/>
              </a:rPr>
              <a:t>Diverse </a:t>
            </a:r>
            <a:r>
              <a:rPr lang="en-US" dirty="0">
                <a:latin typeface="Cambria"/>
                <a:cs typeface="Cambria"/>
              </a:rPr>
              <a:t>applications </a:t>
            </a:r>
            <a:r>
              <a:rPr lang="en-US" dirty="0" smtClean="0">
                <a:latin typeface="Cambria"/>
                <a:cs typeface="Cambria"/>
              </a:rPr>
              <a:t>— including autonomous</a:t>
            </a:r>
            <a:r>
              <a:rPr lang="en-US" dirty="0">
                <a:latin typeface="Cambria"/>
                <a:cs typeface="Cambria"/>
              </a:rPr>
              <a:t>, remote systems </a:t>
            </a:r>
            <a:r>
              <a:rPr lang="en-US" dirty="0" smtClean="0">
                <a:latin typeface="Cambria"/>
                <a:cs typeface="Cambria"/>
              </a:rPr>
              <a:t>and </a:t>
            </a:r>
            <a:r>
              <a:rPr lang="en-US" dirty="0">
                <a:latin typeface="Cambria"/>
                <a:cs typeface="Cambria"/>
              </a:rPr>
              <a:t>battlefield </a:t>
            </a:r>
            <a:r>
              <a:rPr lang="en-US" dirty="0" smtClean="0">
                <a:latin typeface="Cambria"/>
                <a:cs typeface="Cambria"/>
              </a:rPr>
              <a:t>medical</a:t>
            </a:r>
          </a:p>
          <a:p>
            <a:pPr eaLnBrk="1" hangingPunct="1">
              <a:lnSpc>
                <a:spcPct val="90000"/>
              </a:lnSpc>
            </a:pPr>
            <a:r>
              <a:rPr lang="en-US" dirty="0" smtClean="0">
                <a:latin typeface="Cambria"/>
                <a:cs typeface="Cambria"/>
              </a:rPr>
              <a:t>Multi</a:t>
            </a:r>
            <a:r>
              <a:rPr lang="en-US" dirty="0">
                <a:latin typeface="Cambria"/>
                <a:cs typeface="Cambria"/>
              </a:rPr>
              <a:t>-discipline, campus-wide </a:t>
            </a:r>
            <a:r>
              <a:rPr lang="en-US" dirty="0" smtClean="0">
                <a:latin typeface="Cambria"/>
                <a:cs typeface="Cambria"/>
              </a:rPr>
              <a:t>efforts</a:t>
            </a:r>
          </a:p>
          <a:p>
            <a:pPr eaLnBrk="1" hangingPunct="1">
              <a:lnSpc>
                <a:spcPct val="90000"/>
              </a:lnSpc>
            </a:pPr>
            <a:r>
              <a:rPr lang="en-US" dirty="0" smtClean="0">
                <a:latin typeface="Cambria"/>
                <a:cs typeface="Cambria"/>
              </a:rPr>
              <a:t>Multi</a:t>
            </a:r>
            <a:r>
              <a:rPr lang="en-US" dirty="0">
                <a:latin typeface="Cambria"/>
                <a:cs typeface="Cambria"/>
              </a:rPr>
              <a:t>-institutional </a:t>
            </a:r>
            <a:r>
              <a:rPr lang="en-US" dirty="0" smtClean="0">
                <a:latin typeface="Cambria"/>
                <a:cs typeface="Cambria"/>
              </a:rPr>
              <a:t>partnerships</a:t>
            </a:r>
            <a:r>
              <a:rPr lang="en-US" dirty="0">
                <a:latin typeface="Cambria"/>
                <a:cs typeface="Cambria"/>
              </a:rPr>
              <a:t> — </a:t>
            </a:r>
            <a:r>
              <a:rPr lang="en-US" dirty="0" smtClean="0">
                <a:latin typeface="Cambria"/>
                <a:cs typeface="Cambria"/>
              </a:rPr>
              <a:t>with </a:t>
            </a:r>
            <a:r>
              <a:rPr lang="en-US" dirty="0">
                <a:latin typeface="Cambria"/>
                <a:cs typeface="Cambria"/>
              </a:rPr>
              <a:t>hundreds of industry, academic and </a:t>
            </a:r>
            <a:r>
              <a:rPr lang="en-US" dirty="0" smtClean="0">
                <a:latin typeface="Cambria"/>
                <a:cs typeface="Cambria"/>
              </a:rPr>
              <a:t>government </a:t>
            </a:r>
            <a:r>
              <a:rPr lang="en-US" dirty="0">
                <a:latin typeface="Cambria"/>
                <a:cs typeface="Cambria"/>
              </a:rPr>
              <a:t>organizations </a:t>
            </a:r>
            <a:r>
              <a:rPr lang="en-US" dirty="0" smtClean="0">
                <a:latin typeface="Cambria"/>
                <a:cs typeface="Cambria"/>
              </a:rPr>
              <a:t>participating</a:t>
            </a:r>
            <a:endParaRPr lang="en-US" dirty="0">
              <a:latin typeface="Cambria"/>
              <a:cs typeface="Cambria"/>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3344900"/>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981079"/>
            <a:ext cx="6078538" cy="1344613"/>
          </a:xfrm>
        </p:spPr>
        <p:txBody>
          <a:bodyPr>
            <a:normAutofit/>
          </a:bodyPr>
          <a:lstStyle/>
          <a:p>
            <a:r>
              <a:rPr lang="en-US" sz="3400" dirty="0" smtClean="0">
                <a:latin typeface="Cambria" charset="0"/>
                <a:ea typeface="ＭＳ Ｐゴシック" charset="0"/>
                <a:cs typeface="Minion Pro" charset="0"/>
              </a:rPr>
              <a:t>Playing a lead role in </a:t>
            </a:r>
            <a:br>
              <a:rPr lang="en-US" sz="3400" dirty="0" smtClean="0">
                <a:latin typeface="Cambria" charset="0"/>
                <a:ea typeface="ＭＳ Ｐゴシック" charset="0"/>
                <a:cs typeface="Minion Pro" charset="0"/>
              </a:rPr>
            </a:br>
            <a:r>
              <a:rPr lang="en-US" sz="3400" dirty="0" smtClean="0">
                <a:latin typeface="Cambria" charset="0"/>
                <a:ea typeface="ＭＳ Ｐゴシック" charset="0"/>
                <a:cs typeface="Minion Pro" charset="0"/>
              </a:rPr>
              <a:t>the evolution of </a:t>
            </a:r>
            <a:r>
              <a:rPr lang="en-US" sz="3400" dirty="0" smtClean="0">
                <a:solidFill>
                  <a:srgbClr val="CD630B"/>
                </a:solidFill>
                <a:latin typeface="Cambria" charset="0"/>
                <a:ea typeface="ＭＳ Ｐゴシック" charset="0"/>
                <a:cs typeface="Minion Pro" charset="0"/>
              </a:rPr>
              <a:t>securing </a:t>
            </a:r>
            <a:br>
              <a:rPr lang="en-US" sz="3400" dirty="0" smtClean="0">
                <a:solidFill>
                  <a:srgbClr val="CD630B"/>
                </a:solidFill>
                <a:latin typeface="Cambria" charset="0"/>
                <a:ea typeface="ＭＳ Ｐゴシック" charset="0"/>
                <a:cs typeface="Minion Pro" charset="0"/>
              </a:rPr>
            </a:br>
            <a:r>
              <a:rPr lang="en-US" sz="3400" dirty="0" smtClean="0">
                <a:solidFill>
                  <a:srgbClr val="CD630B"/>
                </a:solidFill>
                <a:latin typeface="Cambria" charset="0"/>
                <a:ea typeface="ＭＳ Ｐゴシック" charset="0"/>
                <a:cs typeface="Minion Pro" charset="0"/>
              </a:rPr>
              <a:t>our homeland.</a:t>
            </a:r>
            <a:endParaRPr lang="en-US" sz="3400" dirty="0">
              <a:solidFill>
                <a:srgbClr val="CD630B"/>
              </a:solidFill>
            </a:endParaRPr>
          </a:p>
        </p:txBody>
      </p:sp>
      <p:sp>
        <p:nvSpPr>
          <p:cNvPr id="3" name="Text Placeholder 2"/>
          <p:cNvSpPr>
            <a:spLocks noGrp="1"/>
          </p:cNvSpPr>
          <p:nvPr>
            <p:ph type="body" sz="quarter" idx="10"/>
          </p:nvPr>
        </p:nvSpPr>
        <p:spPr>
          <a:xfrm>
            <a:off x="568960" y="2696640"/>
            <a:ext cx="6035041" cy="3503613"/>
          </a:xfrm>
        </p:spPr>
        <p:txBody>
          <a:bodyPr>
            <a:noAutofit/>
          </a:bodyPr>
          <a:lstStyle/>
          <a:p>
            <a:r>
              <a:rPr lang="en-US" sz="2000" dirty="0">
                <a:latin typeface="Cambria"/>
                <a:cs typeface="Cambria"/>
              </a:rPr>
              <a:t>Center for Homeland Defense and Security</a:t>
            </a:r>
          </a:p>
          <a:p>
            <a:pPr marL="911225" lvl="2"/>
            <a:r>
              <a:rPr lang="en-US" sz="1500" dirty="0">
                <a:latin typeface="Cambria"/>
                <a:cs typeface="Cambria"/>
              </a:rPr>
              <a:t>The nation’s first graduate degree in homeland security.</a:t>
            </a:r>
          </a:p>
          <a:p>
            <a:pPr marL="911225" lvl="2"/>
            <a:r>
              <a:rPr lang="en-US" sz="1500" dirty="0">
                <a:latin typeface="Cambria"/>
                <a:cs typeface="Cambria"/>
              </a:rPr>
              <a:t>439 graduates to date.</a:t>
            </a:r>
          </a:p>
          <a:p>
            <a:pPr marL="911225" lvl="2"/>
            <a:r>
              <a:rPr lang="en-US" sz="1500" dirty="0">
                <a:latin typeface="Cambria"/>
                <a:cs typeface="Cambria"/>
              </a:rPr>
              <a:t>Students come from DHS, police, fire, EMS, military and several others at local, state, federal and tribal levels.</a:t>
            </a:r>
          </a:p>
          <a:p>
            <a:pPr marL="911225" lvl="2"/>
            <a:r>
              <a:rPr lang="en-US" sz="1500" dirty="0">
                <a:latin typeface="Cambria"/>
                <a:cs typeface="Cambria"/>
              </a:rPr>
              <a:t>Mixed residence and web delivery, mobile education, executive leaders program, UAPI</a:t>
            </a:r>
            <a:r>
              <a:rPr lang="en-US" sz="1500" dirty="0" smtClean="0">
                <a:latin typeface="Cambria"/>
                <a:cs typeface="Cambria"/>
              </a:rPr>
              <a:t>.</a:t>
            </a:r>
          </a:p>
          <a:p>
            <a:pPr marL="511175" lvl="1">
              <a:lnSpc>
                <a:spcPct val="50000"/>
              </a:lnSpc>
            </a:pPr>
            <a:endParaRPr lang="en-US" sz="800" dirty="0">
              <a:latin typeface="Cambria"/>
              <a:cs typeface="Cambria"/>
            </a:endParaRPr>
          </a:p>
          <a:p>
            <a:pPr marL="342900" lvl="1" indent="-342900">
              <a:lnSpc>
                <a:spcPct val="90000"/>
              </a:lnSpc>
            </a:pPr>
            <a:r>
              <a:rPr lang="en-US" sz="2000" dirty="0" smtClean="0">
                <a:latin typeface="Cambria"/>
                <a:cs typeface="Cambria"/>
              </a:rPr>
              <a:t>Executive education </a:t>
            </a:r>
            <a:r>
              <a:rPr lang="en-US" sz="2000" dirty="0">
                <a:latin typeface="Cambria"/>
                <a:cs typeface="Cambria"/>
              </a:rPr>
              <a:t>seminars for 16 governors </a:t>
            </a:r>
            <a:r>
              <a:rPr lang="en-US" sz="2000" dirty="0" smtClean="0">
                <a:latin typeface="Cambria"/>
                <a:cs typeface="Cambria"/>
              </a:rPr>
              <a:t/>
            </a:r>
            <a:br>
              <a:rPr lang="en-US" sz="2000" dirty="0" smtClean="0">
                <a:latin typeface="Cambria"/>
                <a:cs typeface="Cambria"/>
              </a:rPr>
            </a:br>
            <a:r>
              <a:rPr lang="en-US" sz="2000" dirty="0" smtClean="0">
                <a:latin typeface="Cambria"/>
                <a:cs typeface="Cambria"/>
              </a:rPr>
              <a:t>in </a:t>
            </a:r>
            <a:r>
              <a:rPr lang="en-US" sz="2000" dirty="0">
                <a:latin typeface="Cambria"/>
                <a:cs typeface="Cambria"/>
              </a:rPr>
              <a:t>13 states and territories. </a:t>
            </a:r>
          </a:p>
        </p:txBody>
      </p:sp>
      <p:sp>
        <p:nvSpPr>
          <p:cNvPr id="7" name="TextBox 6"/>
          <p:cNvSpPr txBox="1"/>
          <p:nvPr/>
        </p:nvSpPr>
        <p:spPr>
          <a:xfrm>
            <a:off x="1253872" y="5372289"/>
            <a:ext cx="1306478" cy="1015663"/>
          </a:xfrm>
          <a:prstGeom prst="rect">
            <a:avLst/>
          </a:prstGeom>
          <a:noFill/>
        </p:spPr>
        <p:txBody>
          <a:bodyPr wrap="square" rtlCol="0">
            <a:spAutoFit/>
          </a:bodyPr>
          <a:lstStyle/>
          <a:p>
            <a:pPr marL="171450" indent="-171450">
              <a:buFont typeface="Wingdings" charset="2"/>
              <a:buChar char="§"/>
            </a:pPr>
            <a:r>
              <a:rPr lang="en-US" sz="1200" dirty="0">
                <a:solidFill>
                  <a:srgbClr val="364A7A"/>
                </a:solidFill>
                <a:latin typeface="Cambria"/>
                <a:cs typeface="Cambria"/>
              </a:rPr>
              <a:t>California</a:t>
            </a:r>
          </a:p>
          <a:p>
            <a:pPr marL="171450" indent="-171450">
              <a:buFont typeface="Wingdings" charset="2"/>
              <a:buChar char="§"/>
            </a:pPr>
            <a:r>
              <a:rPr lang="en-US" sz="1200" dirty="0">
                <a:solidFill>
                  <a:srgbClr val="364A7A"/>
                </a:solidFill>
                <a:latin typeface="Cambria"/>
                <a:cs typeface="Cambria"/>
              </a:rPr>
              <a:t>Colorado </a:t>
            </a:r>
          </a:p>
          <a:p>
            <a:pPr marL="171450" indent="-171450">
              <a:buFont typeface="Wingdings" charset="2"/>
              <a:buChar char="§"/>
            </a:pPr>
            <a:r>
              <a:rPr lang="en-US" sz="1200" dirty="0">
                <a:solidFill>
                  <a:srgbClr val="364A7A"/>
                </a:solidFill>
                <a:latin typeface="Cambria"/>
                <a:cs typeface="Cambria"/>
              </a:rPr>
              <a:t>Delaware</a:t>
            </a:r>
          </a:p>
          <a:p>
            <a:pPr marL="171450" indent="-171450">
              <a:buFont typeface="Wingdings" charset="2"/>
              <a:buChar char="§"/>
            </a:pPr>
            <a:r>
              <a:rPr lang="en-US" sz="1200" dirty="0">
                <a:solidFill>
                  <a:srgbClr val="364A7A"/>
                </a:solidFill>
                <a:latin typeface="Cambria"/>
                <a:cs typeface="Cambria"/>
              </a:rPr>
              <a:t>Florida</a:t>
            </a:r>
          </a:p>
          <a:p>
            <a:endParaRPr lang="en-US" sz="1200" dirty="0">
              <a:solidFill>
                <a:srgbClr val="364A7A"/>
              </a:solidFill>
            </a:endParaRPr>
          </a:p>
        </p:txBody>
      </p:sp>
      <p:sp>
        <p:nvSpPr>
          <p:cNvPr id="8" name="TextBox 7"/>
          <p:cNvSpPr txBox="1"/>
          <p:nvPr/>
        </p:nvSpPr>
        <p:spPr>
          <a:xfrm>
            <a:off x="3733562" y="5372289"/>
            <a:ext cx="1306478" cy="1015663"/>
          </a:xfrm>
          <a:prstGeom prst="rect">
            <a:avLst/>
          </a:prstGeom>
          <a:noFill/>
        </p:spPr>
        <p:txBody>
          <a:bodyPr wrap="square" rtlCol="0">
            <a:spAutoFit/>
          </a:bodyPr>
          <a:lstStyle/>
          <a:p>
            <a:pPr marL="171450" indent="-171450">
              <a:buFont typeface="Wingdings" charset="2"/>
              <a:buChar char="§"/>
            </a:pPr>
            <a:r>
              <a:rPr lang="en-US" sz="1200" dirty="0" smtClean="0">
                <a:solidFill>
                  <a:srgbClr val="364A7A"/>
                </a:solidFill>
                <a:latin typeface="Cambria"/>
                <a:cs typeface="Cambria"/>
              </a:rPr>
              <a:t>Nebraska</a:t>
            </a:r>
            <a:endParaRPr lang="en-US" sz="1200" dirty="0">
              <a:solidFill>
                <a:srgbClr val="364A7A"/>
              </a:solidFill>
              <a:latin typeface="Cambria"/>
              <a:cs typeface="Cambria"/>
            </a:endParaRPr>
          </a:p>
          <a:p>
            <a:pPr marL="171450" indent="-171450">
              <a:buFont typeface="Wingdings" charset="2"/>
              <a:buChar char="§"/>
            </a:pPr>
            <a:r>
              <a:rPr lang="en-US" sz="1200" dirty="0" smtClean="0">
                <a:solidFill>
                  <a:srgbClr val="364A7A"/>
                </a:solidFill>
                <a:latin typeface="Cambria"/>
                <a:cs typeface="Cambria"/>
              </a:rPr>
              <a:t>New Mexico</a:t>
            </a:r>
          </a:p>
          <a:p>
            <a:pPr marL="171450" indent="-171450">
              <a:buFont typeface="Wingdings" charset="2"/>
              <a:buChar char="§"/>
            </a:pPr>
            <a:r>
              <a:rPr lang="en-US" sz="1200" dirty="0">
                <a:solidFill>
                  <a:srgbClr val="364A7A"/>
                </a:solidFill>
                <a:latin typeface="Cambria"/>
                <a:cs typeface="Cambria"/>
              </a:rPr>
              <a:t>Tennessee</a:t>
            </a:r>
          </a:p>
          <a:p>
            <a:pPr marL="171450" indent="-171450">
              <a:buFont typeface="Wingdings" charset="2"/>
              <a:buChar char="§"/>
            </a:pPr>
            <a:r>
              <a:rPr lang="en-US" sz="1200" dirty="0">
                <a:solidFill>
                  <a:srgbClr val="364A7A"/>
                </a:solidFill>
                <a:latin typeface="Cambria"/>
                <a:cs typeface="Cambria"/>
              </a:rPr>
              <a:t>Wyoming</a:t>
            </a:r>
          </a:p>
          <a:p>
            <a:pPr marL="171450" indent="-171450">
              <a:buFont typeface="Wingdings" charset="2"/>
              <a:buChar char="§"/>
            </a:pPr>
            <a:endParaRPr lang="en-US" sz="1200" dirty="0">
              <a:solidFill>
                <a:srgbClr val="364A7A"/>
              </a:solidFill>
              <a:latin typeface="Cambria"/>
              <a:cs typeface="Cambria"/>
            </a:endParaRPr>
          </a:p>
        </p:txBody>
      </p:sp>
      <p:sp>
        <p:nvSpPr>
          <p:cNvPr id="9" name="TextBox 8"/>
          <p:cNvSpPr txBox="1"/>
          <p:nvPr/>
        </p:nvSpPr>
        <p:spPr>
          <a:xfrm>
            <a:off x="4913040" y="5372289"/>
            <a:ext cx="1463463" cy="646331"/>
          </a:xfrm>
          <a:prstGeom prst="rect">
            <a:avLst/>
          </a:prstGeom>
          <a:noFill/>
        </p:spPr>
        <p:txBody>
          <a:bodyPr wrap="square" rtlCol="0">
            <a:spAutoFit/>
          </a:bodyPr>
          <a:lstStyle/>
          <a:p>
            <a:pPr marL="171450" indent="-171450">
              <a:buFont typeface="Wingdings" charset="2"/>
              <a:buChar char="§"/>
            </a:pPr>
            <a:r>
              <a:rPr lang="en-US" sz="1200" dirty="0" smtClean="0">
                <a:solidFill>
                  <a:srgbClr val="364A7A"/>
                </a:solidFill>
                <a:latin typeface="Cambria"/>
                <a:cs typeface="Cambria"/>
              </a:rPr>
              <a:t>Commonwealth </a:t>
            </a:r>
            <a:r>
              <a:rPr lang="en-US" sz="1200" dirty="0">
                <a:solidFill>
                  <a:srgbClr val="364A7A"/>
                </a:solidFill>
                <a:latin typeface="Cambria"/>
                <a:cs typeface="Cambria"/>
              </a:rPr>
              <a:t>of Northern Mariana Islands</a:t>
            </a:r>
          </a:p>
        </p:txBody>
      </p:sp>
      <p:pic>
        <p:nvPicPr>
          <p:cNvPr id="10"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7172325" y="1032101"/>
            <a:ext cx="1674813" cy="526369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 name="TextBox 11"/>
          <p:cNvSpPr txBox="1"/>
          <p:nvPr/>
        </p:nvSpPr>
        <p:spPr>
          <a:xfrm>
            <a:off x="2560350" y="5372289"/>
            <a:ext cx="1306478" cy="1015663"/>
          </a:xfrm>
          <a:prstGeom prst="rect">
            <a:avLst/>
          </a:prstGeom>
          <a:noFill/>
        </p:spPr>
        <p:txBody>
          <a:bodyPr wrap="square" rtlCol="0">
            <a:spAutoFit/>
          </a:bodyPr>
          <a:lstStyle/>
          <a:p>
            <a:pPr marL="171450" indent="-171450">
              <a:buFont typeface="Wingdings" charset="2"/>
              <a:buChar char="§"/>
            </a:pPr>
            <a:r>
              <a:rPr lang="en-US" sz="1200" dirty="0" smtClean="0">
                <a:solidFill>
                  <a:srgbClr val="364A7A"/>
                </a:solidFill>
                <a:latin typeface="Cambria"/>
                <a:cs typeface="Cambria"/>
              </a:rPr>
              <a:t>Georgia</a:t>
            </a:r>
          </a:p>
          <a:p>
            <a:pPr marL="171450" indent="-171450">
              <a:buFont typeface="Wingdings" charset="2"/>
              <a:buChar char="§"/>
            </a:pPr>
            <a:r>
              <a:rPr lang="en-US" sz="1200" dirty="0">
                <a:solidFill>
                  <a:srgbClr val="364A7A"/>
                </a:solidFill>
                <a:latin typeface="Cambria"/>
                <a:cs typeface="Cambria"/>
              </a:rPr>
              <a:t>Guam</a:t>
            </a:r>
          </a:p>
          <a:p>
            <a:pPr marL="171450" indent="-171450">
              <a:buFont typeface="Wingdings" charset="2"/>
              <a:buChar char="§"/>
            </a:pPr>
            <a:r>
              <a:rPr lang="en-US" sz="1200" dirty="0" smtClean="0">
                <a:solidFill>
                  <a:srgbClr val="364A7A"/>
                </a:solidFill>
                <a:latin typeface="Cambria"/>
                <a:cs typeface="Cambria"/>
              </a:rPr>
              <a:t>Hawaii</a:t>
            </a:r>
          </a:p>
          <a:p>
            <a:pPr marL="171450" indent="-171450">
              <a:buFont typeface="Wingdings" charset="2"/>
              <a:buChar char="§"/>
            </a:pPr>
            <a:r>
              <a:rPr lang="en-US" sz="1200" dirty="0">
                <a:solidFill>
                  <a:srgbClr val="364A7A"/>
                </a:solidFill>
                <a:latin typeface="Cambria"/>
                <a:cs typeface="Cambria"/>
              </a:rPr>
              <a:t>Michigan</a:t>
            </a:r>
          </a:p>
          <a:p>
            <a:endParaRPr lang="en-US" sz="1200" dirty="0">
              <a:solidFill>
                <a:srgbClr val="364A7A"/>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452785"/>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defRPr/>
            </a:pPr>
            <a:r>
              <a:rPr lang="en-US" sz="3400" dirty="0">
                <a:latin typeface="Cambria" charset="0"/>
                <a:ea typeface="ＭＳ Ｐゴシック" charset="0"/>
                <a:cs typeface="Minion Pro" charset="0"/>
              </a:rPr>
              <a:t>With over 50,000 graduates, </a:t>
            </a:r>
            <a:r>
              <a:rPr lang="en-US" sz="3400" dirty="0" smtClean="0">
                <a:latin typeface="Cambria" charset="0"/>
                <a:ea typeface="ＭＳ Ｐゴシック" charset="0"/>
                <a:cs typeface="Minion Pro" charset="0"/>
              </a:rPr>
              <a:t/>
            </a:r>
            <a:br>
              <a:rPr lang="en-US" sz="3400" dirty="0" smtClean="0">
                <a:latin typeface="Cambria" charset="0"/>
                <a:ea typeface="ＭＳ Ｐゴシック" charset="0"/>
                <a:cs typeface="Minion Pro" charset="0"/>
              </a:rPr>
            </a:br>
            <a:r>
              <a:rPr lang="en-US" sz="3400" dirty="0" smtClean="0">
                <a:latin typeface="Cambria" charset="0"/>
                <a:ea typeface="ＭＳ Ｐゴシック" charset="0"/>
                <a:cs typeface="Minion Pro" charset="0"/>
              </a:rPr>
              <a:t>NPS </a:t>
            </a:r>
            <a:r>
              <a:rPr lang="en-US" sz="3400" dirty="0">
                <a:latin typeface="Cambria" charset="0"/>
                <a:ea typeface="ＭＳ Ｐゴシック" charset="0"/>
                <a:cs typeface="Minion Pro" charset="0"/>
              </a:rPr>
              <a:t>alumni range from </a:t>
            </a:r>
            <a:r>
              <a:rPr lang="en-US" sz="3400" dirty="0" smtClean="0">
                <a:solidFill>
                  <a:srgbClr val="E46C0A"/>
                </a:solidFill>
                <a:latin typeface="Cambria" charset="0"/>
                <a:ea typeface="ＭＳ Ｐゴシック" charset="0"/>
                <a:cs typeface="Minion Pro" charset="0"/>
              </a:rPr>
              <a:t>admirals to astronauts, service chiefs to chief executives</a:t>
            </a:r>
            <a:r>
              <a:rPr lang="en-US" sz="3400" dirty="0" smtClean="0">
                <a:solidFill>
                  <a:srgbClr val="CD630B"/>
                </a:solidFill>
                <a:latin typeface="Cambria" charset="0"/>
                <a:ea typeface="ＭＳ Ｐゴシック" charset="0"/>
                <a:cs typeface="Minion Pro" charset="0"/>
              </a:rPr>
              <a:t>.</a:t>
            </a:r>
            <a:endParaRPr lang="en-US" sz="3400" dirty="0">
              <a:solidFill>
                <a:srgbClr val="CD630B"/>
              </a:solidFill>
              <a:latin typeface="Cambria" charset="0"/>
              <a:ea typeface="ＭＳ Ｐゴシック" charset="0"/>
              <a:cs typeface="Minion Pro" charset="0"/>
            </a:endParaRPr>
          </a:p>
        </p:txBody>
      </p:sp>
      <p:sp>
        <p:nvSpPr>
          <p:cNvPr id="31746" name="Text Placeholder 2"/>
          <p:cNvSpPr>
            <a:spLocks noGrp="1"/>
          </p:cNvSpPr>
          <p:nvPr>
            <p:ph type="body" sz="quarter" idx="10"/>
          </p:nvPr>
        </p:nvSpPr>
        <p:spPr/>
        <p:txBody>
          <a:bodyPr/>
          <a:lstStyle/>
          <a:p>
            <a:pPr eaLnBrk="1" hangingPunct="1">
              <a:lnSpc>
                <a:spcPct val="80000"/>
              </a:lnSpc>
              <a:buFont typeface="Wingdings" charset="0"/>
              <a:buChar char="§"/>
            </a:pPr>
            <a:r>
              <a:rPr lang="en-US" sz="2000" dirty="0">
                <a:latin typeface="Cambria" charset="0"/>
                <a:ea typeface="ＭＳ Ｐゴシック" charset="0"/>
                <a:cs typeface="Minion Pro" charset="0"/>
              </a:rPr>
              <a:t>Representing all U.S. military services, government agencies, defense industry leaders, and many more</a:t>
            </a:r>
          </a:p>
          <a:p>
            <a:pPr eaLnBrk="1" hangingPunct="1">
              <a:lnSpc>
                <a:spcPct val="80000"/>
              </a:lnSpc>
              <a:buFont typeface="Wingdings" charset="0"/>
              <a:buChar char="§"/>
            </a:pPr>
            <a:r>
              <a:rPr lang="en-US" sz="2000" dirty="0">
                <a:latin typeface="Cambria" charset="0"/>
                <a:ea typeface="ＭＳ Ｐゴシック" charset="0"/>
                <a:cs typeface="Minion Pro" charset="0"/>
              </a:rPr>
              <a:t>5,193 officers from 103 countries</a:t>
            </a:r>
          </a:p>
          <a:p>
            <a:pPr eaLnBrk="1" hangingPunct="1">
              <a:lnSpc>
                <a:spcPct val="80000"/>
              </a:lnSpc>
              <a:buFont typeface="Wingdings" charset="0"/>
              <a:buChar char="§"/>
            </a:pPr>
            <a:r>
              <a:rPr lang="en-US" sz="2000" dirty="0">
                <a:latin typeface="Cambria" charset="0"/>
                <a:ea typeface="ＭＳ Ｐゴシック" charset="0"/>
                <a:cs typeface="Minion Pro" charset="0"/>
              </a:rPr>
              <a:t>16% of U.S. Navy active-duty Flag Officers</a:t>
            </a:r>
          </a:p>
          <a:p>
            <a:pPr eaLnBrk="1" hangingPunct="1">
              <a:lnSpc>
                <a:spcPct val="80000"/>
              </a:lnSpc>
              <a:buFont typeface="Wingdings" charset="0"/>
              <a:buChar char="§"/>
            </a:pPr>
            <a:r>
              <a:rPr lang="en-US" sz="2000" dirty="0">
                <a:latin typeface="Cambria" charset="0"/>
                <a:ea typeface="ＭＳ Ｐゴシック" charset="0"/>
                <a:cs typeface="Minion Pro" charset="0"/>
              </a:rPr>
              <a:t>About 28,300 resident and non-resident non-degree participants annually </a:t>
            </a:r>
          </a:p>
          <a:p>
            <a:pPr eaLnBrk="1" hangingPunct="1">
              <a:lnSpc>
                <a:spcPct val="80000"/>
              </a:lnSpc>
              <a:buFont typeface="Wingdings" charset="0"/>
              <a:buChar char="§"/>
            </a:pPr>
            <a:r>
              <a:rPr lang="en-US" sz="2000" dirty="0">
                <a:latin typeface="Cambria" charset="0"/>
                <a:ea typeface="ＭＳ Ｐゴシック" charset="0"/>
                <a:cs typeface="Minion Pro" charset="0"/>
              </a:rPr>
              <a:t>Alumni include:</a:t>
            </a:r>
          </a:p>
          <a:p>
            <a:pPr lvl="1" eaLnBrk="1" hangingPunct="1">
              <a:lnSpc>
                <a:spcPct val="80000"/>
              </a:lnSpc>
              <a:buFont typeface="Wingdings" charset="0"/>
              <a:buChar char="§"/>
            </a:pPr>
            <a:r>
              <a:rPr lang="en-US" sz="1700" dirty="0">
                <a:latin typeface="Cambria" charset="0"/>
                <a:ea typeface="ＭＳ Ｐゴシック" charset="0"/>
                <a:cs typeface="Minion Pro" charset="0"/>
              </a:rPr>
              <a:t>Adm. Mike Mullen, </a:t>
            </a:r>
            <a:r>
              <a:rPr lang="en-US" sz="1700" dirty="0" smtClean="0">
                <a:latin typeface="Cambria" charset="0"/>
                <a:ea typeface="ＭＳ Ｐゴシック" charset="0"/>
                <a:cs typeface="Minion Pro" charset="0"/>
              </a:rPr>
              <a:t>Former Chairman</a:t>
            </a:r>
            <a:r>
              <a:rPr lang="en-US" sz="1700" dirty="0">
                <a:latin typeface="Cambria" charset="0"/>
                <a:ea typeface="ＭＳ Ｐゴシック" charset="0"/>
                <a:cs typeface="Minion Pro" charset="0"/>
              </a:rPr>
              <a:t>, Joint Chiefs of Staff</a:t>
            </a:r>
          </a:p>
          <a:p>
            <a:pPr lvl="1" eaLnBrk="1" hangingPunct="1">
              <a:lnSpc>
                <a:spcPct val="80000"/>
              </a:lnSpc>
              <a:buFont typeface="Wingdings" charset="0"/>
              <a:buChar char="§"/>
            </a:pPr>
            <a:r>
              <a:rPr lang="en-US" sz="1700" dirty="0">
                <a:latin typeface="Cambria" charset="0"/>
                <a:ea typeface="ＭＳ Ｐゴシック" charset="0"/>
                <a:cs typeface="Minion Pro" charset="0"/>
              </a:rPr>
              <a:t>Gen. Michael </a:t>
            </a:r>
            <a:r>
              <a:rPr lang="en-US" sz="1700" dirty="0" err="1">
                <a:latin typeface="Cambria" charset="0"/>
                <a:ea typeface="ＭＳ Ｐゴシック" charset="0"/>
                <a:cs typeface="Minion Pro" charset="0"/>
              </a:rPr>
              <a:t>Hagee</a:t>
            </a:r>
            <a:r>
              <a:rPr lang="en-US" sz="1700" dirty="0">
                <a:latin typeface="Cambria" charset="0"/>
                <a:ea typeface="ＭＳ Ｐゴシック" charset="0"/>
                <a:cs typeface="Minion Pro" charset="0"/>
              </a:rPr>
              <a:t>, Former Commandant, USMC</a:t>
            </a:r>
          </a:p>
          <a:p>
            <a:pPr lvl="1" eaLnBrk="1" hangingPunct="1">
              <a:lnSpc>
                <a:spcPct val="80000"/>
              </a:lnSpc>
              <a:buFont typeface="Wingdings" charset="0"/>
              <a:buChar char="§"/>
            </a:pPr>
            <a:r>
              <a:rPr lang="en-US" sz="1700" dirty="0">
                <a:latin typeface="Cambria" charset="0"/>
                <a:ea typeface="ＭＳ Ｐゴシック" charset="0"/>
                <a:cs typeface="Minion Pro" charset="0"/>
              </a:rPr>
              <a:t>King Abdullah of Jordan</a:t>
            </a:r>
          </a:p>
          <a:p>
            <a:pPr lvl="1" eaLnBrk="1" hangingPunct="1">
              <a:lnSpc>
                <a:spcPct val="80000"/>
              </a:lnSpc>
              <a:buFont typeface="Wingdings" charset="0"/>
              <a:buChar char="§"/>
            </a:pPr>
            <a:r>
              <a:rPr lang="en-US" sz="1700" dirty="0" smtClean="0">
                <a:latin typeface="Cambria" charset="0"/>
                <a:ea typeface="ＭＳ Ｐゴシック" charset="0"/>
                <a:cs typeface="Minion Pro" charset="0"/>
              </a:rPr>
              <a:t>Adm. </a:t>
            </a:r>
            <a:r>
              <a:rPr lang="en-US" sz="1700" dirty="0">
                <a:latin typeface="Cambria" charset="0"/>
                <a:ea typeface="ＭＳ Ｐゴシック" charset="0"/>
                <a:cs typeface="Minion Pro" charset="0"/>
              </a:rPr>
              <a:t>William </a:t>
            </a:r>
            <a:r>
              <a:rPr lang="en-US" sz="1700" dirty="0" err="1">
                <a:latin typeface="Cambria" charset="0"/>
                <a:ea typeface="ＭＳ Ｐゴシック" charset="0"/>
                <a:cs typeface="Minion Pro" charset="0"/>
              </a:rPr>
              <a:t>McRaven</a:t>
            </a:r>
            <a:r>
              <a:rPr lang="en-US" sz="1700" dirty="0">
                <a:latin typeface="Cambria" charset="0"/>
                <a:ea typeface="ＭＳ Ｐゴシック" charset="0"/>
                <a:cs typeface="Minion Pro" charset="0"/>
              </a:rPr>
              <a:t>, Commander, U.S. Special Operations Command</a:t>
            </a:r>
          </a:p>
          <a:p>
            <a:pPr eaLnBrk="1" hangingPunct="1">
              <a:lnSpc>
                <a:spcPct val="80000"/>
              </a:lnSpc>
              <a:buFont typeface="Wingdings" charset="0"/>
              <a:buChar char="§"/>
            </a:pPr>
            <a:endParaRPr lang="en-US" dirty="0">
              <a:latin typeface="Cambria" charset="0"/>
              <a:ea typeface="ＭＳ Ｐゴシック" charset="0"/>
              <a:cs typeface="Minion Pro" charset="0"/>
            </a:endParaRPr>
          </a:p>
        </p:txBody>
      </p:sp>
      <p:pic>
        <p:nvPicPr>
          <p:cNvPr id="31747"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5492" y="1031875"/>
            <a:ext cx="1674813"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1076325"/>
            <a:ext cx="6078537" cy="1344613"/>
          </a:xfrm>
        </p:spPr>
        <p:txBody>
          <a:bodyPr>
            <a:noAutofit/>
          </a:bodyPr>
          <a:lstStyle/>
          <a:p>
            <a:pPr>
              <a:defRPr/>
            </a:pPr>
            <a:r>
              <a:rPr lang="en-US" sz="3000" dirty="0">
                <a:latin typeface="Cambria" charset="0"/>
                <a:ea typeface="ＭＳ Ｐゴシック" charset="0"/>
                <a:cs typeface="Minion Pro" charset="0"/>
              </a:rPr>
              <a:t>NPS is </a:t>
            </a:r>
            <a:r>
              <a:rPr lang="en-US" sz="3000" dirty="0" smtClean="0">
                <a:latin typeface="Cambria" charset="0"/>
                <a:ea typeface="ＭＳ Ｐゴシック" charset="0"/>
                <a:cs typeface="Minion Pro" charset="0"/>
              </a:rPr>
              <a:t>a </a:t>
            </a:r>
            <a:r>
              <a:rPr lang="en-US" sz="3000" dirty="0" smtClean="0">
                <a:solidFill>
                  <a:srgbClr val="E46C0A"/>
                </a:solidFill>
                <a:latin typeface="Cambria" charset="0"/>
                <a:ea typeface="ＭＳ Ｐゴシック" charset="0"/>
                <a:cs typeface="Minion Pro" charset="0"/>
              </a:rPr>
              <a:t>leading member </a:t>
            </a:r>
            <a:r>
              <a:rPr lang="en-US" sz="3000" dirty="0">
                <a:solidFill>
                  <a:srgbClr val="E46C0A"/>
                </a:solidFill>
                <a:latin typeface="Cambria" charset="0"/>
                <a:ea typeface="ＭＳ Ｐゴシック" charset="0"/>
                <a:cs typeface="Minion Pro" charset="0"/>
              </a:rPr>
              <a:t>of Team Monterey</a:t>
            </a:r>
            <a:r>
              <a:rPr lang="en-US" sz="3000" dirty="0">
                <a:latin typeface="Cambria" charset="0"/>
                <a:ea typeface="ＭＳ Ｐゴシック" charset="0"/>
                <a:cs typeface="Minion Pro" charset="0"/>
              </a:rPr>
              <a:t>, a collaborative effort combining the strengths of </a:t>
            </a:r>
            <a:r>
              <a:rPr lang="en-US" sz="3000" dirty="0" smtClean="0">
                <a:latin typeface="Cambria" charset="0"/>
                <a:ea typeface="ＭＳ Ｐゴシック" charset="0"/>
                <a:cs typeface="Minion Pro" charset="0"/>
              </a:rPr>
              <a:t>DOD </a:t>
            </a:r>
            <a:r>
              <a:rPr lang="en-US" sz="3000" dirty="0">
                <a:latin typeface="Cambria" charset="0"/>
                <a:ea typeface="ＭＳ Ｐゴシック" charset="0"/>
                <a:cs typeface="Minion Pro" charset="0"/>
              </a:rPr>
              <a:t>institutions across the county.</a:t>
            </a:r>
            <a:endParaRPr lang="en-US" sz="3000" dirty="0">
              <a:latin typeface="Minion Pro" charset="0"/>
              <a:ea typeface="ＭＳ Ｐゴシック" charset="0"/>
              <a:cs typeface="Minion Pro" charset="0"/>
            </a:endParaRPr>
          </a:p>
        </p:txBody>
      </p:sp>
      <p:sp>
        <p:nvSpPr>
          <p:cNvPr id="32770" name="Text Placeholder 2"/>
          <p:cNvSpPr>
            <a:spLocks noGrp="1"/>
          </p:cNvSpPr>
          <p:nvPr>
            <p:ph type="body" sz="quarter" idx="10"/>
          </p:nvPr>
        </p:nvSpPr>
        <p:spPr>
          <a:xfrm>
            <a:off x="568325" y="2908300"/>
            <a:ext cx="6035675" cy="3503613"/>
          </a:xfrm>
        </p:spPr>
        <p:txBody>
          <a:bodyPr/>
          <a:lstStyle/>
          <a:p>
            <a:pPr eaLnBrk="1" hangingPunct="1">
              <a:lnSpc>
                <a:spcPct val="80000"/>
              </a:lnSpc>
              <a:buFont typeface="Wingdings" charset="0"/>
              <a:buChar char="§"/>
            </a:pPr>
            <a:r>
              <a:rPr lang="en-US" sz="2000" dirty="0">
                <a:latin typeface="Cambria" charset="0"/>
                <a:ea typeface="ＭＳ Ｐゴシック" charset="0"/>
                <a:cs typeface="Minion Pro" charset="0"/>
              </a:rPr>
              <a:t>Created by Congressman Sam Farr to synchronize county </a:t>
            </a:r>
            <a:r>
              <a:rPr lang="en-US" sz="2000" dirty="0" smtClean="0">
                <a:latin typeface="Cambria" charset="0"/>
                <a:ea typeface="ＭＳ Ｐゴシック" charset="0"/>
                <a:cs typeface="Minion Pro" charset="0"/>
              </a:rPr>
              <a:t>DOD </a:t>
            </a:r>
            <a:r>
              <a:rPr lang="en-US" sz="2000" dirty="0">
                <a:latin typeface="Cambria" charset="0"/>
                <a:ea typeface="ＭＳ Ｐゴシック" charset="0"/>
                <a:cs typeface="Minion Pro" charset="0"/>
              </a:rPr>
              <a:t>institutions for maximum benefit</a:t>
            </a:r>
          </a:p>
          <a:p>
            <a:pPr eaLnBrk="1" hangingPunct="1">
              <a:lnSpc>
                <a:spcPct val="80000"/>
              </a:lnSpc>
              <a:buFont typeface="Wingdings" charset="0"/>
              <a:buChar char="§"/>
            </a:pPr>
            <a:r>
              <a:rPr lang="en-US" sz="2000" dirty="0">
                <a:latin typeface="Cambria" charset="0"/>
                <a:ea typeface="ＭＳ Ｐゴシック" charset="0"/>
                <a:cs typeface="Minion Pro" charset="0"/>
              </a:rPr>
              <a:t>Unique missions, unique strengths</a:t>
            </a:r>
          </a:p>
          <a:p>
            <a:pPr eaLnBrk="1" hangingPunct="1">
              <a:lnSpc>
                <a:spcPct val="80000"/>
              </a:lnSpc>
              <a:buFont typeface="Wingdings" charset="0"/>
              <a:buChar char="§"/>
            </a:pPr>
            <a:r>
              <a:rPr lang="en-US" sz="2000" dirty="0" smtClean="0">
                <a:latin typeface="Cambria" charset="0"/>
                <a:ea typeface="ＭＳ Ｐゴシック" charset="0"/>
                <a:cs typeface="Minion Pro" charset="0"/>
              </a:rPr>
              <a:t>DOD</a:t>
            </a:r>
            <a:r>
              <a:rPr lang="en-US" sz="2000" dirty="0">
                <a:latin typeface="Cambria" charset="0"/>
                <a:ea typeface="ＭＳ Ｐゴシック" charset="0"/>
                <a:cs typeface="Minion Pro" charset="0"/>
              </a:rPr>
              <a:t>/DHS applications</a:t>
            </a:r>
          </a:p>
          <a:p>
            <a:pPr eaLnBrk="1" hangingPunct="1">
              <a:lnSpc>
                <a:spcPct val="80000"/>
              </a:lnSpc>
              <a:buFont typeface="Wingdings" charset="0"/>
              <a:buChar char="§"/>
            </a:pPr>
            <a:r>
              <a:rPr lang="en-US" sz="2000" dirty="0">
                <a:latin typeface="Cambria" charset="0"/>
                <a:ea typeface="ＭＳ Ｐゴシック" charset="0"/>
                <a:cs typeface="Minion Pro" charset="0"/>
              </a:rPr>
              <a:t>Efficient use of federal funding</a:t>
            </a:r>
          </a:p>
          <a:p>
            <a:pPr eaLnBrk="1" hangingPunct="1">
              <a:lnSpc>
                <a:spcPct val="80000"/>
              </a:lnSpc>
              <a:buFont typeface="Wingdings" charset="0"/>
              <a:buChar char="§"/>
            </a:pPr>
            <a:r>
              <a:rPr lang="en-US" sz="2000" dirty="0">
                <a:latin typeface="Cambria" charset="0"/>
                <a:ea typeface="ＭＳ Ｐゴシック" charset="0"/>
                <a:cs typeface="Minion Pro" charset="0"/>
              </a:rPr>
              <a:t>Additional members include:</a:t>
            </a:r>
          </a:p>
          <a:p>
            <a:pPr lvl="1" eaLnBrk="1" hangingPunct="1">
              <a:lnSpc>
                <a:spcPct val="80000"/>
              </a:lnSpc>
              <a:buFont typeface="Wingdings" charset="0"/>
              <a:buChar char="§"/>
            </a:pPr>
            <a:r>
              <a:rPr lang="en-US" sz="1700" dirty="0">
                <a:latin typeface="Cambria" charset="0"/>
                <a:ea typeface="ＭＳ Ｐゴシック" charset="0"/>
                <a:cs typeface="Minion Pro" charset="0"/>
              </a:rPr>
              <a:t>Defense Language Institute Foreign Language Center</a:t>
            </a:r>
          </a:p>
          <a:p>
            <a:pPr lvl="1" eaLnBrk="1" hangingPunct="1">
              <a:lnSpc>
                <a:spcPct val="80000"/>
              </a:lnSpc>
              <a:buFont typeface="Wingdings" charset="0"/>
              <a:buChar char="§"/>
            </a:pPr>
            <a:r>
              <a:rPr lang="en-US" sz="1700" dirty="0">
                <a:latin typeface="Cambria" charset="0"/>
                <a:ea typeface="ＭＳ Ｐゴシック" charset="0"/>
                <a:cs typeface="Minion Pro" charset="0"/>
              </a:rPr>
              <a:t>Fleet Numerical Meteorology and Oceanography Center</a:t>
            </a:r>
          </a:p>
          <a:p>
            <a:pPr lvl="1" eaLnBrk="1" hangingPunct="1">
              <a:lnSpc>
                <a:spcPct val="80000"/>
              </a:lnSpc>
              <a:buFont typeface="Wingdings" charset="0"/>
              <a:buChar char="§"/>
            </a:pPr>
            <a:r>
              <a:rPr lang="en-US" sz="1700" dirty="0">
                <a:latin typeface="Cambria" charset="0"/>
                <a:ea typeface="ＭＳ Ｐゴシック" charset="0"/>
                <a:cs typeface="Minion Pro" charset="0"/>
              </a:rPr>
              <a:t>Camp Roberts</a:t>
            </a:r>
          </a:p>
          <a:p>
            <a:pPr lvl="1" eaLnBrk="1" hangingPunct="1">
              <a:lnSpc>
                <a:spcPct val="80000"/>
              </a:lnSpc>
              <a:buFont typeface="Wingdings" charset="0"/>
              <a:buChar char="§"/>
            </a:pPr>
            <a:r>
              <a:rPr lang="en-US" sz="1700" dirty="0">
                <a:latin typeface="Cambria" charset="0"/>
                <a:ea typeface="ＭＳ Ｐゴシック" charset="0"/>
                <a:cs typeface="Minion Pro" charset="0"/>
              </a:rPr>
              <a:t>Department of Defense Manpower Data Center</a:t>
            </a:r>
          </a:p>
          <a:p>
            <a:pPr lvl="1" eaLnBrk="1" hangingPunct="1">
              <a:lnSpc>
                <a:spcPct val="80000"/>
              </a:lnSpc>
              <a:buFont typeface="Wingdings" charset="0"/>
              <a:buChar char="§"/>
            </a:pPr>
            <a:r>
              <a:rPr lang="en-US" sz="1700" dirty="0">
                <a:latin typeface="Cambria" charset="0"/>
                <a:ea typeface="ＭＳ Ｐゴシック" charset="0"/>
                <a:cs typeface="Minion Pro" charset="0"/>
              </a:rPr>
              <a:t>Naval Support Activity Monterey</a:t>
            </a:r>
          </a:p>
          <a:p>
            <a:pPr lvl="1" eaLnBrk="1" hangingPunct="1">
              <a:lnSpc>
                <a:spcPct val="80000"/>
              </a:lnSpc>
              <a:buFont typeface="Wingdings" charset="0"/>
              <a:buChar char="§"/>
            </a:pPr>
            <a:r>
              <a:rPr lang="en-US" sz="1700" dirty="0">
                <a:latin typeface="Cambria" charset="0"/>
                <a:ea typeface="ＭＳ Ｐゴシック" charset="0"/>
                <a:cs typeface="Minion Pro" charset="0"/>
              </a:rPr>
              <a:t>Naval Research Laboratory</a:t>
            </a:r>
          </a:p>
          <a:p>
            <a:pPr>
              <a:buFont typeface="Wingdings" charset="0"/>
              <a:buChar char="§"/>
            </a:pPr>
            <a:endParaRPr lang="en-US" dirty="0">
              <a:latin typeface="Minion Pro" charset="0"/>
              <a:ea typeface="ＭＳ Ｐゴシック" charset="0"/>
              <a:cs typeface="Minion Pro" charset="0"/>
            </a:endParaRPr>
          </a:p>
        </p:txBody>
      </p:sp>
      <p:pic>
        <p:nvPicPr>
          <p:cNvPr id="32771" name="Picture 6" descr="team_monterey.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27863" y="923925"/>
            <a:ext cx="1676400" cy="5270500"/>
          </a:xfrm>
          <a:prstGeom prst="rect">
            <a:avLst/>
          </a:prstGeom>
          <a:noFill/>
          <a:ln w="6350">
            <a:solidFill>
              <a:schemeClr val="bg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3" y="1076325"/>
            <a:ext cx="6992937" cy="1344613"/>
          </a:xfrm>
        </p:spPr>
        <p:txBody>
          <a:bodyPr>
            <a:noAutofit/>
          </a:bodyPr>
          <a:lstStyle/>
          <a:p>
            <a:pPr eaLnBrk="1" hangingPunct="1">
              <a:defRPr/>
            </a:pPr>
            <a:r>
              <a:rPr lang="en-US" sz="3400" dirty="0">
                <a:latin typeface="Cambria" charset="0"/>
                <a:ea typeface="ＭＳ Ｐゴシック" charset="0"/>
                <a:cs typeface="Minion Pro" charset="0"/>
              </a:rPr>
              <a:t>NPS is a world-class, research university —</a:t>
            </a:r>
            <a:r>
              <a:rPr lang="en-US" sz="3400" dirty="0" smtClean="0">
                <a:latin typeface="Cambria" charset="0"/>
                <a:ea typeface="ＭＳ Ｐゴシック" charset="0"/>
                <a:cs typeface="Minion Pro" charset="0"/>
              </a:rPr>
              <a:t> </a:t>
            </a:r>
            <a:r>
              <a:rPr lang="en-US" sz="3400" dirty="0">
                <a:solidFill>
                  <a:srgbClr val="E46C0A"/>
                </a:solidFill>
                <a:latin typeface="Cambria" charset="0"/>
                <a:ea typeface="ＭＳ Ｐゴシック" charset="0"/>
                <a:cs typeface="Minion Pro" charset="0"/>
              </a:rPr>
              <a:t>a valued, strategic investment </a:t>
            </a:r>
            <a:r>
              <a:rPr lang="en-US" sz="3400" dirty="0">
                <a:latin typeface="Cambria" charset="0"/>
                <a:ea typeface="ＭＳ Ｐゴシック" charset="0"/>
                <a:cs typeface="Minion Pro" charset="0"/>
              </a:rPr>
              <a:t>for the future of </a:t>
            </a:r>
            <a:r>
              <a:rPr lang="en-US" sz="3400" dirty="0" smtClean="0">
                <a:latin typeface="Cambria" charset="0"/>
                <a:ea typeface="ＭＳ Ｐゴシック" charset="0"/>
                <a:cs typeface="Minion Pro" charset="0"/>
              </a:rPr>
              <a:t/>
            </a:r>
            <a:br>
              <a:rPr lang="en-US" sz="3400" dirty="0" smtClean="0">
                <a:latin typeface="Cambria" charset="0"/>
                <a:ea typeface="ＭＳ Ｐゴシック" charset="0"/>
                <a:cs typeface="Minion Pro" charset="0"/>
              </a:rPr>
            </a:br>
            <a:r>
              <a:rPr lang="en-US" sz="3400" dirty="0" smtClean="0">
                <a:latin typeface="Cambria" charset="0"/>
                <a:ea typeface="ＭＳ Ｐゴシック" charset="0"/>
                <a:cs typeface="Minion Pro" charset="0"/>
              </a:rPr>
              <a:t>our </a:t>
            </a:r>
            <a:r>
              <a:rPr lang="en-US" sz="3400" dirty="0">
                <a:latin typeface="Cambria" charset="0"/>
                <a:ea typeface="ＭＳ Ｐゴシック" charset="0"/>
                <a:cs typeface="Minion Pro" charset="0"/>
              </a:rPr>
              <a:t>nation.</a:t>
            </a:r>
            <a:endParaRPr lang="en-US" sz="3400" dirty="0">
              <a:solidFill>
                <a:srgbClr val="CD630B"/>
              </a:solidFill>
              <a:latin typeface="Cambria" charset="0"/>
              <a:ea typeface="ＭＳ Ｐゴシック" charset="0"/>
              <a:cs typeface="Minion Pro" charset="0"/>
            </a:endParaRPr>
          </a:p>
        </p:txBody>
      </p:sp>
      <p:sp>
        <p:nvSpPr>
          <p:cNvPr id="33794" name="Text Placeholder 2"/>
          <p:cNvSpPr>
            <a:spLocks noGrp="1"/>
          </p:cNvSpPr>
          <p:nvPr>
            <p:ph type="body" sz="quarter" idx="10"/>
          </p:nvPr>
        </p:nvSpPr>
        <p:spPr/>
        <p:txBody>
          <a:bodyPr/>
          <a:lstStyle/>
          <a:p>
            <a:pPr eaLnBrk="1" hangingPunct="1">
              <a:lnSpc>
                <a:spcPct val="90000"/>
              </a:lnSpc>
              <a:buFont typeface="Wingdings" charset="0"/>
              <a:buChar char="§"/>
            </a:pPr>
            <a:r>
              <a:rPr lang="en-US" sz="2200" dirty="0">
                <a:latin typeface="Cambria" charset="0"/>
                <a:ea typeface="ＭＳ Ｐゴシック" charset="0"/>
                <a:cs typeface="Minion Pro" charset="0"/>
              </a:rPr>
              <a:t>Education is the ultimate provider of transformative thought leaders </a:t>
            </a:r>
          </a:p>
          <a:p>
            <a:pPr eaLnBrk="1" hangingPunct="1">
              <a:lnSpc>
                <a:spcPct val="90000"/>
              </a:lnSpc>
              <a:buFont typeface="Wingdings" charset="0"/>
              <a:buChar char="§"/>
            </a:pPr>
            <a:r>
              <a:rPr lang="en-US" sz="2200" dirty="0">
                <a:latin typeface="Cambria" charset="0"/>
                <a:ea typeface="ＭＳ Ｐゴシック" charset="0"/>
                <a:cs typeface="Minion Pro" charset="0"/>
              </a:rPr>
              <a:t>Agile, unique programs focused on joint military applications like no other institution in the world</a:t>
            </a:r>
          </a:p>
          <a:p>
            <a:pPr eaLnBrk="1" hangingPunct="1">
              <a:lnSpc>
                <a:spcPct val="90000"/>
              </a:lnSpc>
              <a:buFont typeface="Wingdings" charset="0"/>
              <a:buChar char="§"/>
            </a:pPr>
            <a:r>
              <a:rPr lang="en-US" sz="2200" dirty="0">
                <a:latin typeface="Cambria" charset="0"/>
                <a:ea typeface="ＭＳ Ｐゴシック" charset="0"/>
                <a:cs typeface="Minion Pro" charset="0"/>
              </a:rPr>
              <a:t>Relevant research responds to the immediate and future needs of the national security enterprise</a:t>
            </a:r>
          </a:p>
          <a:p>
            <a:pPr eaLnBrk="1" hangingPunct="1">
              <a:lnSpc>
                <a:spcPct val="90000"/>
              </a:lnSpc>
              <a:buFont typeface="Wingdings" charset="0"/>
              <a:buChar char="§"/>
            </a:pPr>
            <a:r>
              <a:rPr lang="en-US" sz="2200" dirty="0">
                <a:latin typeface="Cambria" charset="0"/>
                <a:ea typeface="ＭＳ Ｐゴシック" charset="0"/>
                <a:cs typeface="Minion Pro" charset="0"/>
              </a:rPr>
              <a:t>Executive, distance and continuing education deliver programs regardless of when and where</a:t>
            </a:r>
          </a:p>
          <a:p>
            <a:pPr eaLnBrk="1" hangingPunct="1">
              <a:lnSpc>
                <a:spcPct val="90000"/>
              </a:lnSpc>
              <a:buFont typeface="Wingdings" charset="0"/>
              <a:buChar char="§"/>
            </a:pPr>
            <a:r>
              <a:rPr lang="en-US" sz="2200" dirty="0">
                <a:latin typeface="Cambria" charset="0"/>
                <a:ea typeface="ＭＳ Ｐゴシック" charset="0"/>
                <a:cs typeface="Minion Pro" charset="0"/>
              </a:rPr>
              <a:t>Building international capacity, developing coalitions with partners across the globe</a:t>
            </a:r>
          </a:p>
        </p:txBody>
      </p:sp>
      <p:pic>
        <p:nvPicPr>
          <p:cNvPr id="33795"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74638" y="1032103"/>
            <a:ext cx="1674812" cy="526369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151063" y="1076325"/>
            <a:ext cx="6535737" cy="1344613"/>
          </a:xfrm>
        </p:spPr>
        <p:txBody>
          <a:bodyPr/>
          <a:lstStyle/>
          <a:p>
            <a:pPr eaLnBrk="1" fontAlgn="auto" hangingPunct="1">
              <a:spcAft>
                <a:spcPts val="0"/>
              </a:spcAft>
              <a:defRPr/>
            </a:pPr>
            <a:endParaRPr lang="en-US">
              <a:ea typeface="+mj-ea"/>
            </a:endParaRPr>
          </a:p>
        </p:txBody>
      </p:sp>
      <p:sp>
        <p:nvSpPr>
          <p:cNvPr id="34818" name="Text Placeholder 4"/>
          <p:cNvSpPr>
            <a:spLocks noGrp="1"/>
          </p:cNvSpPr>
          <p:nvPr>
            <p:ph type="body" sz="quarter" idx="10"/>
          </p:nvPr>
        </p:nvSpPr>
        <p:spPr/>
        <p:txBody>
          <a:bodyPr/>
          <a:lstStyle/>
          <a:p>
            <a:pPr eaLnBrk="1" hangingPunct="1">
              <a:buFont typeface="Wingdings" charset="0"/>
              <a:buChar char="§"/>
            </a:pPr>
            <a:endParaRPr lang="en-US">
              <a:latin typeface="Minion Pro" charset="0"/>
              <a:ea typeface="ＭＳ Ｐゴシック" charset="0"/>
              <a:cs typeface="Minion Pro" charset="0"/>
            </a:endParaRPr>
          </a:p>
        </p:txBody>
      </p:sp>
      <p:pic>
        <p:nvPicPr>
          <p:cNvPr id="34819" name="Picture 8" descr="CAMPUS.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233488"/>
            <a:ext cx="9307513" cy="930592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 name="Rectangle 9"/>
          <p:cNvSpPr/>
          <p:nvPr/>
        </p:nvSpPr>
        <p:spPr>
          <a:xfrm>
            <a:off x="-1" y="1511856"/>
            <a:ext cx="9306725" cy="1396444"/>
          </a:xfrm>
          <a:prstGeom prst="rect">
            <a:avLst/>
          </a:prstGeom>
          <a:gradFill flip="none" rotWithShape="1">
            <a:gsLst>
              <a:gs pos="0">
                <a:srgbClr val="002463"/>
              </a:gs>
              <a:gs pos="100000">
                <a:srgbClr val="002463"/>
              </a:gs>
              <a:gs pos="51000">
                <a:schemeClr val="bg2">
                  <a:lumMod val="60000"/>
                  <a:lumOff val="4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23" name="TextBox 10"/>
          <p:cNvSpPr txBox="1">
            <a:spLocks noChangeArrowheads="1"/>
          </p:cNvSpPr>
          <p:nvPr/>
        </p:nvSpPr>
        <p:spPr bwMode="auto">
          <a:xfrm>
            <a:off x="0" y="1676400"/>
            <a:ext cx="9286875" cy="1231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spc="300" dirty="0">
                <a:latin typeface="Trajan Pro"/>
                <a:cs typeface="Trajan Pro"/>
              </a:rPr>
              <a:t>NAVAL POSTGRADUATE SCHOOL</a:t>
            </a:r>
          </a:p>
          <a:p>
            <a:pPr algn="ctr" eaLnBrk="1" hangingPunct="1"/>
            <a:r>
              <a:rPr lang="en-US" sz="1800" dirty="0">
                <a:latin typeface="Gill Sans" charset="0"/>
              </a:rPr>
              <a:t>1 University Circle • Monterey, Calif. 93943</a:t>
            </a:r>
          </a:p>
          <a:p>
            <a:pPr algn="ctr" eaLnBrk="1" hangingPunct="1"/>
            <a:r>
              <a:rPr lang="en-US" sz="1800" dirty="0">
                <a:latin typeface="Gill Sans" charset="0"/>
              </a:rPr>
              <a:t>(831) 656-1068  •  </a:t>
            </a:r>
            <a:r>
              <a:rPr lang="en-US" sz="1800" dirty="0" err="1">
                <a:latin typeface="Gill Sans" charset="0"/>
              </a:rPr>
              <a:t>pao@nps.edu</a:t>
            </a:r>
            <a:r>
              <a:rPr lang="en-US" sz="1800" dirty="0">
                <a:latin typeface="Gill Sans" charset="0"/>
              </a:rPr>
              <a:t>  •  </a:t>
            </a:r>
            <a:r>
              <a:rPr lang="en-US" sz="1800" dirty="0" err="1">
                <a:latin typeface="Gill Sans" charset="0"/>
              </a:rPr>
              <a:t>www.nps.edu</a:t>
            </a:r>
            <a:endParaRPr lang="en-US" sz="1800" dirty="0">
              <a:latin typeface="Gill Sans" charset="0"/>
            </a:endParaRPr>
          </a:p>
          <a:p>
            <a:pPr algn="ctr" eaLnBrk="1" hangingPunct="1"/>
            <a:endParaRPr lang="en-US" sz="1800" dirty="0">
              <a:latin typeface="Gill Sans"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3" y="1076325"/>
            <a:ext cx="6535737" cy="1344613"/>
          </a:xfrm>
        </p:spPr>
        <p:txBody>
          <a:bodyPr>
            <a:normAutofit/>
          </a:bodyPr>
          <a:lstStyle/>
          <a:p>
            <a:pPr eaLnBrk="1" hangingPunct="1">
              <a:defRPr/>
            </a:pPr>
            <a:r>
              <a:rPr lang="en-US" sz="3400" dirty="0">
                <a:latin typeface="Cambria" charset="0"/>
                <a:ea typeface="ＭＳ Ｐゴシック" charset="0"/>
                <a:cs typeface="Minion Pro" charset="0"/>
              </a:rPr>
              <a:t>The Naval Postgraduate School </a:t>
            </a:r>
            <a:r>
              <a:rPr lang="en-US" sz="3400" dirty="0" smtClean="0">
                <a:latin typeface="Cambria" charset="0"/>
                <a:ea typeface="ＭＳ Ｐゴシック" charset="0"/>
                <a:cs typeface="Minion Pro" charset="0"/>
              </a:rPr>
              <a:t/>
            </a:r>
            <a:br>
              <a:rPr lang="en-US" sz="3400" dirty="0" smtClean="0">
                <a:latin typeface="Cambria" charset="0"/>
                <a:ea typeface="ＭＳ Ｐゴシック" charset="0"/>
                <a:cs typeface="Minion Pro" charset="0"/>
              </a:rPr>
            </a:br>
            <a:r>
              <a:rPr lang="en-US" sz="3400" dirty="0" smtClean="0">
                <a:latin typeface="Cambria" charset="0"/>
                <a:ea typeface="ＭＳ Ｐゴシック" charset="0"/>
                <a:cs typeface="Minion Pro" charset="0"/>
              </a:rPr>
              <a:t>is </a:t>
            </a:r>
            <a:r>
              <a:rPr lang="en-US" sz="3400" dirty="0">
                <a:latin typeface="Cambria" charset="0"/>
                <a:ea typeface="ＭＳ Ｐゴシック" charset="0"/>
                <a:cs typeface="Minion Pro" charset="0"/>
              </a:rPr>
              <a:t>a </a:t>
            </a:r>
            <a:r>
              <a:rPr lang="en-US" sz="3400" dirty="0">
                <a:solidFill>
                  <a:srgbClr val="E46C0A"/>
                </a:solidFill>
                <a:latin typeface="Cambria" charset="0"/>
                <a:ea typeface="ＭＳ Ｐゴシック" charset="0"/>
                <a:cs typeface="Minion Pro" charset="0"/>
              </a:rPr>
              <a:t>mission-driven </a:t>
            </a:r>
            <a:r>
              <a:rPr lang="en-US" sz="3400" dirty="0">
                <a:latin typeface="Cambria" charset="0"/>
                <a:ea typeface="ＭＳ Ｐゴシック" charset="0"/>
                <a:cs typeface="Minion Pro" charset="0"/>
              </a:rPr>
              <a:t>institution.</a:t>
            </a:r>
            <a:endParaRPr lang="en-US" sz="3400" dirty="0">
              <a:solidFill>
                <a:srgbClr val="CD630B"/>
              </a:solidFill>
              <a:latin typeface="Cambria" charset="0"/>
              <a:ea typeface="ＭＳ Ｐゴシック" charset="0"/>
              <a:cs typeface="Minion Pro" charset="0"/>
            </a:endParaRPr>
          </a:p>
        </p:txBody>
      </p:sp>
      <p:sp>
        <p:nvSpPr>
          <p:cNvPr id="13314" name="Text Placeholder 2"/>
          <p:cNvSpPr>
            <a:spLocks noGrp="1"/>
          </p:cNvSpPr>
          <p:nvPr>
            <p:ph type="body" sz="quarter" idx="10"/>
          </p:nvPr>
        </p:nvSpPr>
        <p:spPr>
          <a:xfrm>
            <a:off x="2151063" y="2908300"/>
            <a:ext cx="6535737" cy="1838325"/>
          </a:xfrm>
        </p:spPr>
        <p:txBody>
          <a:bodyPr>
            <a:normAutofit fontScale="92500"/>
          </a:bodyPr>
          <a:lstStyle/>
          <a:p>
            <a:pPr marL="0" indent="0" eaLnBrk="1" hangingPunct="1">
              <a:lnSpc>
                <a:spcPct val="90000"/>
              </a:lnSpc>
              <a:buFont typeface="Wingdings" charset="0"/>
              <a:buNone/>
              <a:defRPr/>
            </a:pPr>
            <a:r>
              <a:rPr lang="en-US" sz="2600">
                <a:latin typeface="Cambria" charset="0"/>
                <a:ea typeface="ＭＳ Ｐゴシック" charset="0"/>
                <a:cs typeface="Minion Pro" charset="0"/>
              </a:rPr>
              <a:t>“NPS provides high-quality, relevant and unique advanced education and research programs that increase the combat effectiveness of the Naval Services, other Armed Forces of the U. S. and our partners, to enhance our national security.”</a:t>
            </a:r>
          </a:p>
        </p:txBody>
      </p:sp>
      <p:pic>
        <p:nvPicPr>
          <p:cNvPr id="13315" name="Picture 6"/>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638" y="1076325"/>
            <a:ext cx="1674812"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1076325"/>
            <a:ext cx="6237287" cy="1344613"/>
          </a:xfrm>
        </p:spPr>
        <p:txBody>
          <a:bodyPr>
            <a:noAutofit/>
          </a:bodyPr>
          <a:lstStyle/>
          <a:p>
            <a:pPr eaLnBrk="1" hangingPunct="1">
              <a:defRPr/>
            </a:pPr>
            <a:r>
              <a:rPr lang="en-US" sz="3400" dirty="0" smtClean="0">
                <a:latin typeface="Cambria" pitchFamily="32" charset="0"/>
              </a:rPr>
              <a:t>NPS is a </a:t>
            </a:r>
            <a:r>
              <a:rPr lang="en-US" sz="3400" dirty="0" smtClean="0">
                <a:solidFill>
                  <a:srgbClr val="E46C0A"/>
                </a:solidFill>
                <a:latin typeface="Cambria" pitchFamily="32" charset="0"/>
              </a:rPr>
              <a:t>graduate-level research university</a:t>
            </a:r>
            <a:r>
              <a:rPr lang="en-US" sz="3400" dirty="0" smtClean="0">
                <a:latin typeface="Cambria" pitchFamily="32" charset="0"/>
              </a:rPr>
              <a:t>, applying academic rigor to a defined niche.</a:t>
            </a:r>
          </a:p>
        </p:txBody>
      </p:sp>
      <p:sp>
        <p:nvSpPr>
          <p:cNvPr id="3" name="Text Placeholder 2"/>
          <p:cNvSpPr>
            <a:spLocks noGrp="1"/>
          </p:cNvSpPr>
          <p:nvPr>
            <p:ph type="body" sz="quarter" idx="10"/>
          </p:nvPr>
        </p:nvSpPr>
        <p:spPr>
          <a:xfrm>
            <a:off x="568325" y="2908300"/>
            <a:ext cx="6035675" cy="3503613"/>
          </a:xfrm>
        </p:spPr>
        <p:txBody>
          <a:bodyPr rtlCol="0">
            <a:normAutofit lnSpcReduction="10000"/>
          </a:bodyPr>
          <a:lstStyle/>
          <a:p>
            <a:pPr eaLnBrk="1" fontAlgn="auto" hangingPunct="1">
              <a:spcAft>
                <a:spcPts val="0"/>
              </a:spcAft>
              <a:defRPr/>
            </a:pPr>
            <a:r>
              <a:rPr lang="en-US" sz="2200" dirty="0" smtClean="0">
                <a:latin typeface="Cambria"/>
                <a:ea typeface="+mn-ea"/>
                <a:cs typeface="Cambria"/>
              </a:rPr>
              <a:t>Responds to joint, interagency, emerging needs and coalition requirements of the Departments of Navy, Defense, Homeland Security and more </a:t>
            </a:r>
          </a:p>
          <a:p>
            <a:pPr eaLnBrk="1" fontAlgn="auto" hangingPunct="1">
              <a:spcAft>
                <a:spcPts val="0"/>
              </a:spcAft>
              <a:defRPr/>
            </a:pPr>
            <a:r>
              <a:rPr lang="en-US" sz="2200" dirty="0" smtClean="0">
                <a:latin typeface="Cambria"/>
                <a:ea typeface="+mn-ea"/>
                <a:cs typeface="Cambria"/>
              </a:rPr>
              <a:t>Defends the nation, leading and transforming the DOD</a:t>
            </a:r>
          </a:p>
          <a:p>
            <a:pPr eaLnBrk="1" fontAlgn="auto" hangingPunct="1">
              <a:spcAft>
                <a:spcPts val="0"/>
              </a:spcAft>
              <a:defRPr/>
            </a:pPr>
            <a:r>
              <a:rPr lang="en-US" sz="2200" dirty="0" smtClean="0">
                <a:latin typeface="Cambria"/>
                <a:ea typeface="+mn-ea"/>
                <a:cs typeface="Cambria"/>
              </a:rPr>
              <a:t>Fosters a multi-service, interagency, coalition learning environment</a:t>
            </a:r>
          </a:p>
          <a:p>
            <a:pPr eaLnBrk="1" fontAlgn="auto" hangingPunct="1">
              <a:spcAft>
                <a:spcPts val="0"/>
              </a:spcAft>
              <a:defRPr/>
            </a:pPr>
            <a:r>
              <a:rPr lang="en-US" sz="2200" dirty="0" smtClean="0">
                <a:latin typeface="Cambria"/>
                <a:ea typeface="+mn-ea"/>
                <a:cs typeface="Cambria"/>
              </a:rPr>
              <a:t>Prepares the joint intellectual leaders for tomorrow's joint forces</a:t>
            </a:r>
            <a:endParaRPr lang="en-US" sz="2200" dirty="0">
              <a:latin typeface="Cambria"/>
              <a:ea typeface="+mn-ea"/>
              <a:cs typeface="Cambria"/>
            </a:endParaRPr>
          </a:p>
        </p:txBody>
      </p:sp>
      <p:pic>
        <p:nvPicPr>
          <p:cNvPr id="15363"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12000" y="1076325"/>
            <a:ext cx="1674813"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3" y="1076325"/>
            <a:ext cx="6645275" cy="1344613"/>
          </a:xfrm>
        </p:spPr>
        <p:txBody>
          <a:bodyPr>
            <a:noAutofit/>
          </a:bodyPr>
          <a:lstStyle/>
          <a:p>
            <a:pPr eaLnBrk="1" hangingPunct="1">
              <a:defRPr/>
            </a:pPr>
            <a:r>
              <a:rPr lang="en-US" sz="3400" dirty="0" smtClean="0">
                <a:latin typeface="Cambria" pitchFamily="32" charset="0"/>
              </a:rPr>
              <a:t>NPS has a long, rich history in the </a:t>
            </a:r>
            <a:r>
              <a:rPr lang="en-US" sz="3400" dirty="0" smtClean="0">
                <a:solidFill>
                  <a:srgbClr val="E46C0A"/>
                </a:solidFill>
                <a:latin typeface="Cambria" pitchFamily="32" charset="0"/>
              </a:rPr>
              <a:t>pursuit of innovative education </a:t>
            </a:r>
            <a:r>
              <a:rPr lang="en-US" sz="3400" dirty="0" smtClean="0">
                <a:latin typeface="Cambria" pitchFamily="32" charset="0"/>
              </a:rPr>
              <a:t>to improve national security.</a:t>
            </a:r>
          </a:p>
        </p:txBody>
      </p:sp>
      <p:sp>
        <p:nvSpPr>
          <p:cNvPr id="16386" name="Text Placeholder 2"/>
          <p:cNvSpPr>
            <a:spLocks noGrp="1"/>
          </p:cNvSpPr>
          <p:nvPr>
            <p:ph type="body" sz="quarter" idx="10"/>
          </p:nvPr>
        </p:nvSpPr>
        <p:spPr>
          <a:xfrm>
            <a:off x="2151063" y="2908300"/>
            <a:ext cx="6778625" cy="3503613"/>
          </a:xfrm>
        </p:spPr>
        <p:txBody>
          <a:bodyPr/>
          <a:lstStyle/>
          <a:p>
            <a:pPr eaLnBrk="1" hangingPunct="1">
              <a:lnSpc>
                <a:spcPct val="90000"/>
              </a:lnSpc>
              <a:buFont typeface="Wingdings" charset="0"/>
              <a:buChar char="§"/>
            </a:pPr>
            <a:r>
              <a:rPr lang="en-US" sz="1900" dirty="0">
                <a:latin typeface="Cambria" charset="0"/>
                <a:ea typeface="ＭＳ Ｐゴシック" charset="0"/>
                <a:cs typeface="Minion Pro" charset="0"/>
              </a:rPr>
              <a:t>1909 - Founded at the U.S. Naval Academy</a:t>
            </a:r>
          </a:p>
          <a:p>
            <a:pPr eaLnBrk="1" hangingPunct="1">
              <a:lnSpc>
                <a:spcPct val="90000"/>
              </a:lnSpc>
              <a:buFont typeface="Wingdings" charset="0"/>
              <a:buChar char="§"/>
            </a:pPr>
            <a:r>
              <a:rPr lang="en-US" sz="1900" dirty="0">
                <a:latin typeface="Cambria" charset="0"/>
                <a:ea typeface="ＭＳ Ｐゴシック" charset="0"/>
                <a:cs typeface="Minion Pro" charset="0"/>
              </a:rPr>
              <a:t>1951 - Moved to Monterey</a:t>
            </a:r>
          </a:p>
          <a:p>
            <a:pPr eaLnBrk="1" hangingPunct="1">
              <a:lnSpc>
                <a:spcPct val="90000"/>
              </a:lnSpc>
              <a:buFont typeface="Wingdings" charset="0"/>
              <a:buChar char="§"/>
            </a:pPr>
            <a:r>
              <a:rPr lang="en-US" sz="1900" dirty="0">
                <a:latin typeface="Cambria" charset="0"/>
                <a:ea typeface="ＭＳ Ｐゴシック" charset="0"/>
                <a:cs typeface="Minion Pro" charset="0"/>
              </a:rPr>
              <a:t>1951 - Operations Research department</a:t>
            </a:r>
          </a:p>
          <a:p>
            <a:pPr eaLnBrk="1" hangingPunct="1">
              <a:lnSpc>
                <a:spcPct val="90000"/>
              </a:lnSpc>
              <a:buFont typeface="Wingdings" charset="0"/>
              <a:buChar char="§"/>
            </a:pPr>
            <a:r>
              <a:rPr lang="en-US" sz="1900" dirty="0">
                <a:latin typeface="Cambria" charset="0"/>
                <a:ea typeface="ＭＳ Ｐゴシック" charset="0"/>
                <a:cs typeface="Minion Pro" charset="0"/>
              </a:rPr>
              <a:t>1956 - Systems Management department</a:t>
            </a:r>
          </a:p>
          <a:p>
            <a:pPr eaLnBrk="1" hangingPunct="1">
              <a:lnSpc>
                <a:spcPct val="90000"/>
              </a:lnSpc>
              <a:buFont typeface="Wingdings" charset="0"/>
              <a:buChar char="§"/>
            </a:pPr>
            <a:r>
              <a:rPr lang="en-US" sz="1900" dirty="0" smtClean="0">
                <a:latin typeface="Cambria" charset="0"/>
                <a:ea typeface="ＭＳ Ｐゴシック" charset="0"/>
                <a:cs typeface="Minion Pro" charset="0"/>
              </a:rPr>
              <a:t>1972 </a:t>
            </a:r>
            <a:r>
              <a:rPr lang="en-US" sz="1900" dirty="0">
                <a:latin typeface="Cambria" charset="0"/>
                <a:ea typeface="ＭＳ Ｐゴシック" charset="0"/>
                <a:cs typeface="Minion Pro" charset="0"/>
              </a:rPr>
              <a:t>- National Security Affairs department and </a:t>
            </a:r>
            <a:br>
              <a:rPr lang="en-US" sz="1900" dirty="0">
                <a:latin typeface="Cambria" charset="0"/>
                <a:ea typeface="ＭＳ Ｐゴシック" charset="0"/>
                <a:cs typeface="Minion Pro" charset="0"/>
              </a:rPr>
            </a:br>
            <a:r>
              <a:rPr lang="en-US" sz="1900" spc="-150" dirty="0" smtClean="0">
                <a:latin typeface="Cambria" charset="0"/>
                <a:ea typeface="ＭＳ Ｐゴシック" charset="0"/>
                <a:cs typeface="Minion Pro" charset="0"/>
              </a:rPr>
              <a:t>	</a:t>
            </a:r>
            <a:r>
              <a:rPr lang="en-US" sz="1900" dirty="0" smtClean="0">
                <a:latin typeface="Cambria" charset="0"/>
                <a:ea typeface="ＭＳ Ｐゴシック" charset="0"/>
                <a:cs typeface="Minion Pro" charset="0"/>
              </a:rPr>
              <a:t>	   War</a:t>
            </a:r>
            <a:r>
              <a:rPr lang="en-US" sz="1900" dirty="0">
                <a:latin typeface="Cambria" charset="0"/>
                <a:ea typeface="ＭＳ Ｐゴシック" charset="0"/>
                <a:cs typeface="Minion Pro" charset="0"/>
              </a:rPr>
              <a:t>-Fighting curricula (anti-submarine warfare)</a:t>
            </a:r>
          </a:p>
          <a:p>
            <a:pPr eaLnBrk="1" hangingPunct="1">
              <a:lnSpc>
                <a:spcPct val="90000"/>
              </a:lnSpc>
              <a:buFont typeface="Wingdings" charset="0"/>
              <a:buChar char="§"/>
            </a:pPr>
            <a:r>
              <a:rPr lang="en-US" sz="1900" dirty="0">
                <a:latin typeface="Cambria" charset="0"/>
                <a:ea typeface="ＭＳ Ｐゴシック" charset="0"/>
                <a:cs typeface="Minion Pro" charset="0"/>
              </a:rPr>
              <a:t>1996 - Information Warfare curriculum</a:t>
            </a:r>
          </a:p>
          <a:p>
            <a:pPr eaLnBrk="1" hangingPunct="1">
              <a:lnSpc>
                <a:spcPct val="90000"/>
              </a:lnSpc>
              <a:buFont typeface="Wingdings" charset="0"/>
              <a:buChar char="§"/>
            </a:pPr>
            <a:r>
              <a:rPr lang="en-US" sz="1900" dirty="0">
                <a:latin typeface="Cambria" charset="0"/>
                <a:ea typeface="ＭＳ Ｐゴシック" charset="0"/>
                <a:cs typeface="Minion Pro" charset="0"/>
              </a:rPr>
              <a:t>1999 - Joint Professional Military Education campus</a:t>
            </a:r>
          </a:p>
          <a:p>
            <a:pPr eaLnBrk="1" hangingPunct="1">
              <a:lnSpc>
                <a:spcPct val="90000"/>
              </a:lnSpc>
              <a:buFont typeface="Wingdings" charset="0"/>
              <a:buChar char="§"/>
            </a:pPr>
            <a:r>
              <a:rPr lang="en-US" sz="1900" dirty="0">
                <a:latin typeface="Cambria" charset="0"/>
                <a:ea typeface="ＭＳ Ｐゴシック" charset="0"/>
                <a:cs typeface="Minion Pro" charset="0"/>
              </a:rPr>
              <a:t>2003 - Homeland Security curriculum</a:t>
            </a:r>
          </a:p>
          <a:p>
            <a:pPr eaLnBrk="1" hangingPunct="1">
              <a:lnSpc>
                <a:spcPct val="90000"/>
              </a:lnSpc>
              <a:buFont typeface="Wingdings" charset="0"/>
              <a:buChar char="§"/>
            </a:pPr>
            <a:r>
              <a:rPr lang="en-US" sz="1900" dirty="0">
                <a:latin typeface="Cambria" charset="0"/>
                <a:ea typeface="ＭＳ Ｐゴシック" charset="0"/>
                <a:cs typeface="Minion Pro" charset="0"/>
              </a:rPr>
              <a:t>2004 - Information Operations</a:t>
            </a:r>
          </a:p>
          <a:p>
            <a:pPr eaLnBrk="1" hangingPunct="1">
              <a:lnSpc>
                <a:spcPct val="90000"/>
              </a:lnSpc>
              <a:buFont typeface="Wingdings" charset="0"/>
              <a:buChar char="§"/>
            </a:pPr>
            <a:r>
              <a:rPr lang="en-US" sz="1900" dirty="0">
                <a:latin typeface="Cambria" charset="0"/>
                <a:ea typeface="ＭＳ Ｐゴシック" charset="0"/>
                <a:cs typeface="Minion Pro" charset="0"/>
              </a:rPr>
              <a:t>2011 - Cyber Systems and Operations</a:t>
            </a:r>
          </a:p>
        </p:txBody>
      </p:sp>
      <p:pic>
        <p:nvPicPr>
          <p:cNvPr id="16387"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638" y="1031875"/>
            <a:ext cx="1674812"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1076325"/>
            <a:ext cx="6342062" cy="1344613"/>
          </a:xfrm>
        </p:spPr>
        <p:txBody>
          <a:bodyPr>
            <a:noAutofit/>
          </a:bodyPr>
          <a:lstStyle/>
          <a:p>
            <a:pPr eaLnBrk="1" hangingPunct="1">
              <a:defRPr/>
            </a:pPr>
            <a:r>
              <a:rPr lang="en-US" sz="3400" dirty="0" smtClean="0">
                <a:latin typeface="Cambria" pitchFamily="32" charset="0"/>
              </a:rPr>
              <a:t>NPS fulfills the </a:t>
            </a:r>
            <a:r>
              <a:rPr lang="en-US" sz="3400" dirty="0" smtClean="0">
                <a:solidFill>
                  <a:srgbClr val="E46C0A"/>
                </a:solidFill>
                <a:latin typeface="Cambria" pitchFamily="32" charset="0"/>
              </a:rPr>
              <a:t>graduate </a:t>
            </a:r>
            <a:br>
              <a:rPr lang="en-US" sz="3400" dirty="0" smtClean="0">
                <a:solidFill>
                  <a:srgbClr val="E46C0A"/>
                </a:solidFill>
                <a:latin typeface="Cambria" pitchFamily="32" charset="0"/>
              </a:rPr>
            </a:br>
            <a:r>
              <a:rPr lang="en-US" sz="3400" dirty="0" smtClean="0">
                <a:solidFill>
                  <a:srgbClr val="E46C0A"/>
                </a:solidFill>
                <a:latin typeface="Cambria" pitchFamily="32" charset="0"/>
              </a:rPr>
              <a:t>education needs </a:t>
            </a:r>
            <a:r>
              <a:rPr lang="en-US" sz="3400" dirty="0" smtClean="0">
                <a:latin typeface="Cambria" pitchFamily="32" charset="0"/>
              </a:rPr>
              <a:t>of the </a:t>
            </a:r>
            <a:br>
              <a:rPr lang="en-US" sz="3400" dirty="0" smtClean="0">
                <a:latin typeface="Cambria" pitchFamily="32" charset="0"/>
              </a:rPr>
            </a:br>
            <a:r>
              <a:rPr lang="en-US" sz="3400" dirty="0" smtClean="0">
                <a:latin typeface="Cambria" pitchFamily="32" charset="0"/>
              </a:rPr>
              <a:t>Department of Defense.</a:t>
            </a:r>
          </a:p>
        </p:txBody>
      </p:sp>
      <p:sp>
        <p:nvSpPr>
          <p:cNvPr id="17410" name="Text Placeholder 2"/>
          <p:cNvSpPr>
            <a:spLocks noGrp="1"/>
          </p:cNvSpPr>
          <p:nvPr>
            <p:ph type="body" sz="quarter" idx="10"/>
          </p:nvPr>
        </p:nvSpPr>
        <p:spPr>
          <a:xfrm>
            <a:off x="568325" y="2908300"/>
            <a:ext cx="6035675" cy="3503613"/>
          </a:xfrm>
        </p:spPr>
        <p:txBody>
          <a:bodyPr/>
          <a:lstStyle/>
          <a:p>
            <a:pPr eaLnBrk="1" hangingPunct="1">
              <a:lnSpc>
                <a:spcPct val="90000"/>
              </a:lnSpc>
              <a:buFont typeface="Wingdings" charset="0"/>
              <a:buChar char="§"/>
            </a:pPr>
            <a:r>
              <a:rPr lang="en-US" dirty="0">
                <a:latin typeface="Cambria" charset="0"/>
                <a:ea typeface="ＭＳ Ｐゴシック" charset="0"/>
                <a:cs typeface="Minion Pro" charset="0"/>
              </a:rPr>
              <a:t>Master’s Degrees, Ph.D., Engineer, MBA, EMBA, more</a:t>
            </a:r>
          </a:p>
          <a:p>
            <a:pPr eaLnBrk="1" hangingPunct="1">
              <a:lnSpc>
                <a:spcPct val="90000"/>
              </a:lnSpc>
              <a:buFont typeface="Wingdings" charset="0"/>
              <a:buChar char="§"/>
            </a:pPr>
            <a:r>
              <a:rPr lang="en-US" dirty="0">
                <a:latin typeface="Cambria" charset="0"/>
                <a:ea typeface="ＭＳ Ｐゴシック" charset="0"/>
                <a:cs typeface="Minion Pro" charset="0"/>
              </a:rPr>
              <a:t>Accelerated, defense-focused degree programs unique in academia</a:t>
            </a:r>
          </a:p>
          <a:p>
            <a:pPr eaLnBrk="1" hangingPunct="1">
              <a:lnSpc>
                <a:spcPct val="90000"/>
              </a:lnSpc>
              <a:buFont typeface="Wingdings" charset="0"/>
              <a:buChar char="§"/>
            </a:pPr>
            <a:r>
              <a:rPr lang="en-US" dirty="0">
                <a:latin typeface="Cambria" charset="0"/>
                <a:ea typeface="ＭＳ Ｐゴシック" charset="0"/>
                <a:cs typeface="Minion Pro" charset="0"/>
              </a:rPr>
              <a:t>Interdisciplinary, relevant, agile – from expressed need to delivered program with an extremely quick turnaround.</a:t>
            </a:r>
          </a:p>
          <a:p>
            <a:pPr eaLnBrk="1" hangingPunct="1">
              <a:lnSpc>
                <a:spcPct val="90000"/>
              </a:lnSpc>
              <a:buFont typeface="Wingdings" charset="0"/>
              <a:buChar char="§"/>
            </a:pPr>
            <a:r>
              <a:rPr lang="en-US" dirty="0">
                <a:latin typeface="Cambria" charset="0"/>
                <a:ea typeface="ＭＳ Ｐゴシック" charset="0"/>
                <a:cs typeface="Minion Pro" charset="0"/>
              </a:rPr>
              <a:t>Biennial program reviews by flag-level sponsors</a:t>
            </a:r>
          </a:p>
        </p:txBody>
      </p:sp>
      <p:pic>
        <p:nvPicPr>
          <p:cNvPr id="17411"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7121525" y="1032101"/>
            <a:ext cx="1674813" cy="526369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3" y="1076325"/>
            <a:ext cx="6992937" cy="1344613"/>
          </a:xfrm>
        </p:spPr>
        <p:txBody>
          <a:bodyPr>
            <a:noAutofit/>
          </a:bodyPr>
          <a:lstStyle/>
          <a:p>
            <a:pPr eaLnBrk="1" hangingPunct="1">
              <a:defRPr/>
            </a:pPr>
            <a:r>
              <a:rPr lang="en-US" sz="3400" dirty="0" smtClean="0">
                <a:latin typeface="Cambria" pitchFamily="32" charset="0"/>
              </a:rPr>
              <a:t>NPS was recently awarded a </a:t>
            </a:r>
            <a:br>
              <a:rPr lang="en-US" sz="3400" dirty="0" smtClean="0">
                <a:latin typeface="Cambria" pitchFamily="32" charset="0"/>
              </a:rPr>
            </a:br>
            <a:r>
              <a:rPr lang="en-US" sz="3400" dirty="0" smtClean="0">
                <a:latin typeface="Cambria" pitchFamily="32" charset="0"/>
              </a:rPr>
              <a:t>10-year </a:t>
            </a:r>
            <a:r>
              <a:rPr lang="en-US" sz="3400" dirty="0" smtClean="0">
                <a:solidFill>
                  <a:schemeClr val="bg2"/>
                </a:solidFill>
                <a:latin typeface="Cambria" pitchFamily="32" charset="0"/>
              </a:rPr>
              <a:t>reaccreditation, </a:t>
            </a:r>
            <a:r>
              <a:rPr lang="en-US" sz="3400" dirty="0" smtClean="0">
                <a:solidFill>
                  <a:schemeClr val="accent6">
                    <a:lumMod val="75000"/>
                  </a:schemeClr>
                </a:solidFill>
                <a:latin typeface="Cambria" pitchFamily="32" charset="0"/>
              </a:rPr>
              <a:t>the longest term </a:t>
            </a:r>
            <a:r>
              <a:rPr lang="en-US" sz="3400" dirty="0" smtClean="0">
                <a:latin typeface="Cambria" pitchFamily="32" charset="0"/>
              </a:rPr>
              <a:t>achievable.</a:t>
            </a:r>
          </a:p>
        </p:txBody>
      </p:sp>
      <p:sp>
        <p:nvSpPr>
          <p:cNvPr id="18434" name="Text Placeholder 2"/>
          <p:cNvSpPr>
            <a:spLocks noGrp="1"/>
          </p:cNvSpPr>
          <p:nvPr>
            <p:ph type="body" sz="quarter" idx="10"/>
          </p:nvPr>
        </p:nvSpPr>
        <p:spPr/>
        <p:txBody>
          <a:bodyPr/>
          <a:lstStyle/>
          <a:p>
            <a:pPr eaLnBrk="1" hangingPunct="1">
              <a:lnSpc>
                <a:spcPct val="90000"/>
              </a:lnSpc>
              <a:buFont typeface="Wingdings" charset="0"/>
              <a:buChar char="§"/>
            </a:pPr>
            <a:r>
              <a:rPr lang="en-US" sz="2200" dirty="0">
                <a:latin typeface="Cambria" charset="0"/>
                <a:ea typeface="ＭＳ Ｐゴシック" charset="0"/>
                <a:cs typeface="Minion Pro" charset="0"/>
              </a:rPr>
              <a:t> </a:t>
            </a:r>
            <a:r>
              <a:rPr lang="en-US" sz="2200" dirty="0">
                <a:solidFill>
                  <a:srgbClr val="CD630B"/>
                </a:solidFill>
                <a:latin typeface="Cambria" charset="0"/>
                <a:ea typeface="ＭＳ Ｐゴシック" charset="0"/>
                <a:cs typeface="Minion Pro" charset="0"/>
              </a:rPr>
              <a:t>WASC</a:t>
            </a:r>
            <a:r>
              <a:rPr lang="en-US" sz="2200" dirty="0">
                <a:latin typeface="Cambria" charset="0"/>
                <a:ea typeface="ＭＳ Ｐゴシック" charset="0"/>
                <a:cs typeface="Minion Pro" charset="0"/>
              </a:rPr>
              <a:t>       </a:t>
            </a:r>
            <a:r>
              <a:rPr lang="en-US" sz="2200" dirty="0" smtClean="0">
                <a:latin typeface="Cambria" charset="0"/>
                <a:ea typeface="ＭＳ Ｐゴシック" charset="0"/>
                <a:cs typeface="Minion Pro" charset="0"/>
              </a:rPr>
              <a:t> Western </a:t>
            </a:r>
            <a:r>
              <a:rPr lang="en-US" sz="2200" dirty="0">
                <a:latin typeface="Cambria" charset="0"/>
                <a:ea typeface="ＭＳ Ｐゴシック" charset="0"/>
                <a:cs typeface="Minion Pro" charset="0"/>
              </a:rPr>
              <a:t>Association of Schools </a:t>
            </a:r>
            <a:br>
              <a:rPr lang="en-US" sz="2200" dirty="0">
                <a:latin typeface="Cambria" charset="0"/>
                <a:ea typeface="ＭＳ Ｐゴシック" charset="0"/>
                <a:cs typeface="Minion Pro" charset="0"/>
              </a:rPr>
            </a:br>
            <a:r>
              <a:rPr lang="en-US" sz="2200" dirty="0">
                <a:latin typeface="Cambria" charset="0"/>
                <a:ea typeface="ＭＳ Ｐゴシック" charset="0"/>
                <a:cs typeface="Minion Pro" charset="0"/>
              </a:rPr>
              <a:t>                   </a:t>
            </a:r>
            <a:r>
              <a:rPr lang="en-US" sz="2200" dirty="0" smtClean="0">
                <a:latin typeface="Cambria" charset="0"/>
                <a:ea typeface="ＭＳ Ｐゴシック" charset="0"/>
                <a:cs typeface="Minion Pro" charset="0"/>
              </a:rPr>
              <a:t>  and </a:t>
            </a:r>
            <a:r>
              <a:rPr lang="en-US" sz="2200" dirty="0">
                <a:latin typeface="Cambria" charset="0"/>
                <a:ea typeface="ＭＳ Ｐゴシック" charset="0"/>
                <a:cs typeface="Minion Pro" charset="0"/>
              </a:rPr>
              <a:t>Colleges</a:t>
            </a:r>
          </a:p>
          <a:p>
            <a:pPr eaLnBrk="1" hangingPunct="1">
              <a:lnSpc>
                <a:spcPct val="90000"/>
              </a:lnSpc>
              <a:buFont typeface="Wingdings" charset="0"/>
              <a:buChar char="§"/>
            </a:pPr>
            <a:r>
              <a:rPr lang="en-US" sz="2200" dirty="0">
                <a:latin typeface="Cambria" charset="0"/>
                <a:ea typeface="ＭＳ Ｐゴシック" charset="0"/>
                <a:cs typeface="Minion Pro" charset="0"/>
              </a:rPr>
              <a:t> </a:t>
            </a:r>
            <a:r>
              <a:rPr lang="en-US" sz="2200" dirty="0">
                <a:solidFill>
                  <a:srgbClr val="CD630B"/>
                </a:solidFill>
                <a:latin typeface="Cambria" charset="0"/>
                <a:ea typeface="ＭＳ Ｐゴシック" charset="0"/>
                <a:cs typeface="Minion Pro" charset="0"/>
              </a:rPr>
              <a:t>ABET</a:t>
            </a:r>
            <a:r>
              <a:rPr lang="en-US" sz="2200" dirty="0">
                <a:latin typeface="Cambria" charset="0"/>
                <a:ea typeface="ＭＳ Ｐゴシック" charset="0"/>
                <a:cs typeface="Minion Pro" charset="0"/>
              </a:rPr>
              <a:t>        </a:t>
            </a:r>
            <a:r>
              <a:rPr lang="en-US" sz="2200" dirty="0" smtClean="0">
                <a:latin typeface="Cambria" charset="0"/>
                <a:ea typeface="ＭＳ Ｐゴシック" charset="0"/>
                <a:cs typeface="Minion Pro" charset="0"/>
              </a:rPr>
              <a:t> Accreditation </a:t>
            </a:r>
            <a:r>
              <a:rPr lang="en-US" sz="2200" dirty="0">
                <a:latin typeface="Cambria" charset="0"/>
                <a:ea typeface="ＭＳ Ｐゴシック" charset="0"/>
                <a:cs typeface="Minion Pro" charset="0"/>
              </a:rPr>
              <a:t>Board for Engineering </a:t>
            </a:r>
            <a:br>
              <a:rPr lang="en-US" sz="2200" dirty="0">
                <a:latin typeface="Cambria" charset="0"/>
                <a:ea typeface="ＭＳ Ｐゴシック" charset="0"/>
                <a:cs typeface="Minion Pro" charset="0"/>
              </a:rPr>
            </a:br>
            <a:r>
              <a:rPr lang="en-US" sz="2200" dirty="0">
                <a:latin typeface="Cambria" charset="0"/>
                <a:ea typeface="ＭＳ Ｐゴシック" charset="0"/>
                <a:cs typeface="Minion Pro" charset="0"/>
              </a:rPr>
              <a:t>                   </a:t>
            </a:r>
            <a:r>
              <a:rPr lang="en-US" sz="2200" dirty="0" smtClean="0">
                <a:latin typeface="Cambria" charset="0"/>
                <a:ea typeface="ＭＳ Ｐゴシック" charset="0"/>
                <a:cs typeface="Minion Pro" charset="0"/>
              </a:rPr>
              <a:t> and </a:t>
            </a:r>
            <a:r>
              <a:rPr lang="en-US" sz="2200" dirty="0">
                <a:latin typeface="Cambria" charset="0"/>
                <a:ea typeface="ＭＳ Ｐゴシック" charset="0"/>
                <a:cs typeface="Minion Pro" charset="0"/>
              </a:rPr>
              <a:t>Technology</a:t>
            </a:r>
          </a:p>
          <a:p>
            <a:pPr eaLnBrk="1" hangingPunct="1">
              <a:lnSpc>
                <a:spcPct val="90000"/>
              </a:lnSpc>
              <a:buFont typeface="Wingdings" charset="0"/>
              <a:buChar char="§"/>
            </a:pPr>
            <a:r>
              <a:rPr lang="en-US" sz="2200" dirty="0">
                <a:latin typeface="Cambria" charset="0"/>
                <a:ea typeface="ＭＳ Ｐゴシック" charset="0"/>
                <a:cs typeface="Minion Pro" charset="0"/>
              </a:rPr>
              <a:t> </a:t>
            </a:r>
            <a:r>
              <a:rPr lang="en-US" sz="2200" dirty="0">
                <a:solidFill>
                  <a:srgbClr val="CD630B"/>
                </a:solidFill>
                <a:latin typeface="Cambria" charset="0"/>
                <a:ea typeface="ＭＳ Ｐゴシック" charset="0"/>
                <a:cs typeface="Minion Pro" charset="0"/>
              </a:rPr>
              <a:t>AACSB</a:t>
            </a:r>
            <a:r>
              <a:rPr lang="en-US" sz="2200" dirty="0">
                <a:latin typeface="Cambria" charset="0"/>
                <a:ea typeface="ＭＳ Ｐゴシック" charset="0"/>
                <a:cs typeface="Minion Pro" charset="0"/>
              </a:rPr>
              <a:t>     </a:t>
            </a:r>
            <a:r>
              <a:rPr lang="en-US" sz="2200" dirty="0" smtClean="0">
                <a:latin typeface="Cambria" charset="0"/>
                <a:ea typeface="ＭＳ Ｐゴシック" charset="0"/>
                <a:cs typeface="Minion Pro" charset="0"/>
              </a:rPr>
              <a:t> Association </a:t>
            </a:r>
            <a:r>
              <a:rPr lang="en-US" sz="2200" dirty="0">
                <a:latin typeface="Cambria" charset="0"/>
                <a:ea typeface="ＭＳ Ｐゴシック" charset="0"/>
                <a:cs typeface="Minion Pro" charset="0"/>
              </a:rPr>
              <a:t>to Advance Collegiate </a:t>
            </a:r>
            <a:br>
              <a:rPr lang="en-US" sz="2200" dirty="0">
                <a:latin typeface="Cambria" charset="0"/>
                <a:ea typeface="ＭＳ Ｐゴシック" charset="0"/>
                <a:cs typeface="Minion Pro" charset="0"/>
              </a:rPr>
            </a:br>
            <a:r>
              <a:rPr lang="en-US" sz="2200" dirty="0">
                <a:latin typeface="Cambria" charset="0"/>
                <a:ea typeface="ＭＳ Ｐゴシック" charset="0"/>
                <a:cs typeface="Minion Pro" charset="0"/>
              </a:rPr>
              <a:t>                   </a:t>
            </a:r>
            <a:r>
              <a:rPr lang="en-US" sz="2200" dirty="0" smtClean="0">
                <a:latin typeface="Cambria" charset="0"/>
                <a:ea typeface="ＭＳ Ｐゴシック" charset="0"/>
                <a:cs typeface="Minion Pro" charset="0"/>
              </a:rPr>
              <a:t> Schools </a:t>
            </a:r>
            <a:r>
              <a:rPr lang="en-US" sz="2200" dirty="0">
                <a:latin typeface="Cambria" charset="0"/>
                <a:ea typeface="ＭＳ Ｐゴシック" charset="0"/>
                <a:cs typeface="Minion Pro" charset="0"/>
              </a:rPr>
              <a:t>of Business</a:t>
            </a:r>
          </a:p>
          <a:p>
            <a:pPr eaLnBrk="1" hangingPunct="1">
              <a:lnSpc>
                <a:spcPct val="90000"/>
              </a:lnSpc>
              <a:buFont typeface="Wingdings" charset="0"/>
              <a:buChar char="§"/>
            </a:pPr>
            <a:r>
              <a:rPr lang="en-US" sz="2200" dirty="0">
                <a:latin typeface="Cambria" charset="0"/>
                <a:ea typeface="ＭＳ Ｐゴシック" charset="0"/>
                <a:cs typeface="Minion Pro" charset="0"/>
              </a:rPr>
              <a:t> </a:t>
            </a:r>
            <a:r>
              <a:rPr lang="en-US" sz="2200" dirty="0">
                <a:solidFill>
                  <a:srgbClr val="CD630B"/>
                </a:solidFill>
                <a:latin typeface="Cambria" charset="0"/>
                <a:ea typeface="ＭＳ Ｐゴシック" charset="0"/>
                <a:cs typeface="Minion Pro" charset="0"/>
              </a:rPr>
              <a:t>NASPAA</a:t>
            </a:r>
            <a:r>
              <a:rPr lang="en-US" sz="2200" dirty="0">
                <a:latin typeface="Cambria" charset="0"/>
                <a:ea typeface="ＭＳ Ｐゴシック" charset="0"/>
                <a:cs typeface="Minion Pro" charset="0"/>
              </a:rPr>
              <a:t>  </a:t>
            </a:r>
            <a:r>
              <a:rPr lang="en-US" sz="2200" dirty="0" smtClean="0">
                <a:latin typeface="Cambria" charset="0"/>
                <a:ea typeface="ＭＳ Ｐゴシック" charset="0"/>
                <a:cs typeface="Minion Pro" charset="0"/>
              </a:rPr>
              <a:t> National </a:t>
            </a:r>
            <a:r>
              <a:rPr lang="en-US" sz="2200" dirty="0">
                <a:latin typeface="Cambria" charset="0"/>
                <a:ea typeface="ＭＳ Ｐゴシック" charset="0"/>
                <a:cs typeface="Minion Pro" charset="0"/>
              </a:rPr>
              <a:t>Association of Schools of </a:t>
            </a:r>
            <a:br>
              <a:rPr lang="en-US" sz="2200" dirty="0">
                <a:latin typeface="Cambria" charset="0"/>
                <a:ea typeface="ＭＳ Ｐゴシック" charset="0"/>
                <a:cs typeface="Minion Pro" charset="0"/>
              </a:rPr>
            </a:br>
            <a:r>
              <a:rPr lang="en-US" sz="2200" dirty="0">
                <a:latin typeface="Cambria" charset="0"/>
                <a:ea typeface="ＭＳ Ｐゴシック" charset="0"/>
                <a:cs typeface="Minion Pro" charset="0"/>
              </a:rPr>
              <a:t>                   </a:t>
            </a:r>
            <a:r>
              <a:rPr lang="en-US" sz="2200" dirty="0" smtClean="0">
                <a:latin typeface="Cambria" charset="0"/>
                <a:ea typeface="ＭＳ Ｐゴシック" charset="0"/>
                <a:cs typeface="Minion Pro" charset="0"/>
              </a:rPr>
              <a:t> Public </a:t>
            </a:r>
            <a:r>
              <a:rPr lang="en-US" sz="2200" dirty="0">
                <a:latin typeface="Cambria" charset="0"/>
                <a:ea typeface="ＭＳ Ｐゴシック" charset="0"/>
                <a:cs typeface="Minion Pro" charset="0"/>
              </a:rPr>
              <a:t>Affairs and Administration</a:t>
            </a:r>
          </a:p>
        </p:txBody>
      </p:sp>
      <p:pic>
        <p:nvPicPr>
          <p:cNvPr id="18435"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638" y="1031875"/>
            <a:ext cx="1674812"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Text Placeholder 5"/>
          <p:cNvSpPr>
            <a:spLocks noGrp="1"/>
          </p:cNvSpPr>
          <p:nvPr>
            <p:ph type="body" sz="quarter" idx="10"/>
          </p:nvPr>
        </p:nvSpPr>
        <p:spPr>
          <a:xfrm>
            <a:off x="6045200" y="974725"/>
            <a:ext cx="2641600" cy="3892550"/>
          </a:xfrm>
        </p:spPr>
        <p:txBody>
          <a:bodyPr>
            <a:normAutofit/>
          </a:bodyPr>
          <a:lstStyle/>
          <a:p>
            <a:pPr eaLnBrk="1" hangingPunct="1">
              <a:lnSpc>
                <a:spcPct val="70000"/>
              </a:lnSpc>
              <a:buFont typeface="Wingdings" charset="0"/>
              <a:buNone/>
            </a:pPr>
            <a:r>
              <a:rPr lang="en-US" sz="3400" dirty="0">
                <a:solidFill>
                  <a:srgbClr val="CD630B"/>
                </a:solidFill>
                <a:latin typeface="Cambria" charset="0"/>
                <a:ea typeface="ＭＳ Ｐゴシック" charset="0"/>
                <a:cs typeface="Minion Pro" charset="0"/>
              </a:rPr>
              <a:t>NPS is relevance delivered.</a:t>
            </a:r>
          </a:p>
        </p:txBody>
      </p:sp>
      <p:cxnSp>
        <p:nvCxnSpPr>
          <p:cNvPr id="9" name="Straight Connector 8"/>
          <p:cNvCxnSpPr/>
          <p:nvPr/>
        </p:nvCxnSpPr>
        <p:spPr>
          <a:xfrm flipV="1">
            <a:off x="5794375" y="974725"/>
            <a:ext cx="0" cy="5192713"/>
          </a:xfrm>
          <a:prstGeom prst="line">
            <a:avLst/>
          </a:prstGeom>
          <a:ln w="19050" cmpd="sng">
            <a:solidFill>
              <a:srgbClr val="47619D"/>
            </a:solidFill>
          </a:ln>
        </p:spPr>
        <p:style>
          <a:lnRef idx="1">
            <a:schemeClr val="dk1"/>
          </a:lnRef>
          <a:fillRef idx="0">
            <a:schemeClr val="dk1"/>
          </a:fillRef>
          <a:effectRef idx="0">
            <a:schemeClr val="dk1"/>
          </a:effectRef>
          <a:fontRef idx="minor">
            <a:schemeClr val="tx1"/>
          </a:fontRef>
        </p:style>
      </p:cxnSp>
      <p:sp>
        <p:nvSpPr>
          <p:cNvPr id="19459" name="Text Placeholder 2"/>
          <p:cNvSpPr txBox="1">
            <a:spLocks/>
          </p:cNvSpPr>
          <p:nvPr/>
        </p:nvSpPr>
        <p:spPr bwMode="auto">
          <a:xfrm>
            <a:off x="5994400" y="2520950"/>
            <a:ext cx="2767013" cy="3503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Wingdings" charset="0"/>
              <a:buChar char="§"/>
            </a:pPr>
            <a:r>
              <a:rPr lang="en-US" sz="2200" dirty="0">
                <a:solidFill>
                  <a:srgbClr val="364A7A"/>
                </a:solidFill>
                <a:latin typeface="Cambria" charset="0"/>
              </a:rPr>
              <a:t>Four focused graduate schools</a:t>
            </a:r>
          </a:p>
          <a:p>
            <a:pPr eaLnBrk="1" hangingPunct="1">
              <a:lnSpc>
                <a:spcPct val="90000"/>
              </a:lnSpc>
              <a:spcBef>
                <a:spcPct val="20000"/>
              </a:spcBef>
              <a:buFont typeface="Wingdings" charset="0"/>
              <a:buChar char="§"/>
            </a:pPr>
            <a:r>
              <a:rPr lang="en-US" sz="2200" dirty="0">
                <a:solidFill>
                  <a:srgbClr val="364A7A"/>
                </a:solidFill>
                <a:latin typeface="Cambria" charset="0"/>
              </a:rPr>
              <a:t>Interdisciplinary</a:t>
            </a:r>
            <a:r>
              <a:rPr lang="en-US" sz="2200" dirty="0" smtClean="0">
                <a:solidFill>
                  <a:srgbClr val="364A7A"/>
                </a:solidFill>
                <a:latin typeface="Cambria" charset="0"/>
              </a:rPr>
              <a:t> research centers combine </a:t>
            </a:r>
            <a:r>
              <a:rPr lang="en-US" sz="2200" dirty="0">
                <a:solidFill>
                  <a:srgbClr val="364A7A"/>
                </a:solidFill>
                <a:latin typeface="Cambria" charset="0"/>
              </a:rPr>
              <a:t>expertise from </a:t>
            </a:r>
            <a:r>
              <a:rPr lang="en-US" sz="2200" dirty="0" smtClean="0">
                <a:solidFill>
                  <a:srgbClr val="364A7A"/>
                </a:solidFill>
                <a:latin typeface="Cambria" charset="0"/>
              </a:rPr>
              <a:t>across campus</a:t>
            </a:r>
            <a:endParaRPr lang="en-US" sz="2200" dirty="0">
              <a:solidFill>
                <a:srgbClr val="364A7A"/>
              </a:solidFill>
              <a:latin typeface="Cambria" charset="0"/>
            </a:endParaRPr>
          </a:p>
          <a:p>
            <a:pPr eaLnBrk="1" hangingPunct="1">
              <a:lnSpc>
                <a:spcPct val="90000"/>
              </a:lnSpc>
              <a:spcBef>
                <a:spcPct val="20000"/>
              </a:spcBef>
              <a:buFont typeface="Wingdings" charset="0"/>
              <a:buChar char="§"/>
            </a:pPr>
            <a:r>
              <a:rPr lang="en-US" sz="2200" dirty="0">
                <a:solidFill>
                  <a:srgbClr val="364A7A"/>
                </a:solidFill>
                <a:latin typeface="Cambria" charset="0"/>
              </a:rPr>
              <a:t>Unique, relevant curricula</a:t>
            </a:r>
          </a:p>
        </p:txBody>
      </p:sp>
      <p:pic>
        <p:nvPicPr>
          <p:cNvPr id="3" name="Picture 2" descr="SCHOOL-GRAPHS-061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8367" y="1113896"/>
            <a:ext cx="4906249" cy="49784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3" y="1076325"/>
            <a:ext cx="6726237" cy="1344613"/>
          </a:xfrm>
        </p:spPr>
        <p:txBody>
          <a:bodyPr>
            <a:noAutofit/>
          </a:bodyPr>
          <a:lstStyle/>
          <a:p>
            <a:pPr eaLnBrk="1" hangingPunct="1">
              <a:defRPr/>
            </a:pPr>
            <a:r>
              <a:rPr lang="en-US" sz="3000" dirty="0">
                <a:latin typeface="Cambria" pitchFamily="32" charset="0"/>
                <a:ea typeface="Minion Pro" pitchFamily="32" charset="0"/>
                <a:cs typeface="Minion Pro" pitchFamily="32" charset="0"/>
              </a:rPr>
              <a:t>The </a:t>
            </a:r>
            <a:r>
              <a:rPr lang="en-US" sz="3000" dirty="0">
                <a:solidFill>
                  <a:srgbClr val="E46C0A"/>
                </a:solidFill>
                <a:latin typeface="Cambria" pitchFamily="32" charset="0"/>
                <a:ea typeface="Minion Pro" pitchFamily="32" charset="0"/>
                <a:cs typeface="Minion Pro" pitchFamily="32" charset="0"/>
              </a:rPr>
              <a:t>Graduate School of Engineering and Applied Sciences</a:t>
            </a:r>
            <a:r>
              <a:rPr lang="en-US" sz="3000" dirty="0">
                <a:latin typeface="Cambria" pitchFamily="32" charset="0"/>
                <a:ea typeface="Minion Pro" pitchFamily="32" charset="0"/>
                <a:cs typeface="Minion Pro" pitchFamily="32" charset="0"/>
              </a:rPr>
              <a:t> </a:t>
            </a:r>
            <a:r>
              <a:rPr lang="en-US" sz="3000" dirty="0" smtClean="0">
                <a:latin typeface="Cambria" pitchFamily="32" charset="0"/>
                <a:ea typeface="Minion Pro" pitchFamily="32" charset="0"/>
                <a:cs typeface="Minion Pro" pitchFamily="32" charset="0"/>
              </a:rPr>
              <a:t>develops leading-edge technological advancements with strict applications to DOD’s </a:t>
            </a:r>
            <a:r>
              <a:rPr lang="en-US" sz="3000" dirty="0">
                <a:latin typeface="Cambria" pitchFamily="32" charset="0"/>
                <a:ea typeface="Minion Pro" pitchFamily="32" charset="0"/>
                <a:cs typeface="Minion Pro" pitchFamily="32" charset="0"/>
              </a:rPr>
              <a:t>needs.</a:t>
            </a:r>
          </a:p>
        </p:txBody>
      </p:sp>
      <p:pic>
        <p:nvPicPr>
          <p:cNvPr id="20482"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638" y="1031875"/>
            <a:ext cx="1674812" cy="5264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483" name="Text Placeholder 2"/>
          <p:cNvSpPr txBox="1">
            <a:spLocks/>
          </p:cNvSpPr>
          <p:nvPr/>
        </p:nvSpPr>
        <p:spPr bwMode="auto">
          <a:xfrm>
            <a:off x="2151063" y="2908300"/>
            <a:ext cx="3263900" cy="3503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Wingdings" charset="0"/>
              <a:buChar char="§"/>
            </a:pPr>
            <a:r>
              <a:rPr lang="en-US" sz="1500" dirty="0">
                <a:solidFill>
                  <a:srgbClr val="364A7A"/>
                </a:solidFill>
                <a:latin typeface="Cambria" charset="0"/>
              </a:rPr>
              <a:t>Applied Mathematics</a:t>
            </a:r>
          </a:p>
          <a:p>
            <a:pPr eaLnBrk="1" hangingPunct="1">
              <a:spcBef>
                <a:spcPct val="20000"/>
              </a:spcBef>
              <a:buFont typeface="Wingdings" charset="0"/>
              <a:buChar char="§"/>
            </a:pPr>
            <a:r>
              <a:rPr lang="en-US" sz="1500" dirty="0">
                <a:solidFill>
                  <a:srgbClr val="364A7A"/>
                </a:solidFill>
                <a:latin typeface="Cambria" charset="0"/>
              </a:rPr>
              <a:t>Combat Systems Science and Technology</a:t>
            </a:r>
          </a:p>
          <a:p>
            <a:pPr eaLnBrk="1" hangingPunct="1">
              <a:spcBef>
                <a:spcPct val="20000"/>
              </a:spcBef>
              <a:buFont typeface="Wingdings" charset="0"/>
              <a:buChar char="§"/>
            </a:pPr>
            <a:r>
              <a:rPr lang="en-US" sz="1500" dirty="0">
                <a:solidFill>
                  <a:srgbClr val="364A7A"/>
                </a:solidFill>
                <a:latin typeface="Cambria" charset="0"/>
              </a:rPr>
              <a:t>Electronic Systems Engineering (resident and DL)</a:t>
            </a:r>
          </a:p>
          <a:p>
            <a:pPr eaLnBrk="1" hangingPunct="1">
              <a:spcBef>
                <a:spcPct val="20000"/>
              </a:spcBef>
              <a:buFont typeface="Wingdings" charset="0"/>
              <a:buChar char="§"/>
            </a:pPr>
            <a:r>
              <a:rPr lang="en-US" sz="1500" dirty="0">
                <a:solidFill>
                  <a:srgbClr val="364A7A"/>
                </a:solidFill>
                <a:latin typeface="Cambria" charset="0"/>
              </a:rPr>
              <a:t>Mechanical </a:t>
            </a:r>
            <a:r>
              <a:rPr lang="en-US" sz="1500" dirty="0" smtClean="0">
                <a:solidFill>
                  <a:srgbClr val="364A7A"/>
                </a:solidFill>
                <a:latin typeface="Cambria" charset="0"/>
              </a:rPr>
              <a:t>and Aerospace </a:t>
            </a:r>
            <a:r>
              <a:rPr lang="en-US" sz="1500" dirty="0">
                <a:solidFill>
                  <a:srgbClr val="364A7A"/>
                </a:solidFill>
                <a:latin typeface="Cambria" charset="0"/>
              </a:rPr>
              <a:t>Engineering</a:t>
            </a:r>
          </a:p>
          <a:p>
            <a:pPr eaLnBrk="1" hangingPunct="1">
              <a:spcBef>
                <a:spcPct val="20000"/>
              </a:spcBef>
              <a:buFont typeface="Wingdings" charset="0"/>
              <a:buChar char="§"/>
            </a:pPr>
            <a:r>
              <a:rPr lang="en-US" sz="1500" dirty="0">
                <a:solidFill>
                  <a:srgbClr val="364A7A"/>
                </a:solidFill>
                <a:latin typeface="Cambria" charset="0"/>
              </a:rPr>
              <a:t>Mechanical Engineering for Nuclear Trained Officers (DL)</a:t>
            </a:r>
          </a:p>
          <a:p>
            <a:pPr eaLnBrk="1" hangingPunct="1">
              <a:spcBef>
                <a:spcPct val="20000"/>
              </a:spcBef>
              <a:buFont typeface="Wingdings" charset="0"/>
              <a:buChar char="§"/>
            </a:pPr>
            <a:r>
              <a:rPr lang="en-US" sz="1500" dirty="0">
                <a:solidFill>
                  <a:srgbClr val="364A7A"/>
                </a:solidFill>
                <a:latin typeface="Cambria" charset="0"/>
              </a:rPr>
              <a:t>Meteorology </a:t>
            </a:r>
            <a:r>
              <a:rPr lang="en-US" sz="1500" dirty="0" smtClean="0">
                <a:solidFill>
                  <a:srgbClr val="364A7A"/>
                </a:solidFill>
                <a:latin typeface="Cambria" charset="0"/>
              </a:rPr>
              <a:t>and Oceanography</a:t>
            </a:r>
            <a:endParaRPr lang="en-US" sz="1500" dirty="0">
              <a:solidFill>
                <a:srgbClr val="364A7A"/>
              </a:solidFill>
              <a:latin typeface="Cambria" charset="0"/>
            </a:endParaRPr>
          </a:p>
          <a:p>
            <a:pPr eaLnBrk="1" hangingPunct="1">
              <a:spcBef>
                <a:spcPct val="20000"/>
              </a:spcBef>
              <a:buFont typeface="Wingdings" charset="0"/>
              <a:buChar char="§"/>
            </a:pPr>
            <a:r>
              <a:rPr lang="en-US" sz="1500" dirty="0">
                <a:solidFill>
                  <a:srgbClr val="364A7A"/>
                </a:solidFill>
                <a:latin typeface="Cambria" charset="0"/>
              </a:rPr>
              <a:t>Meteorology </a:t>
            </a:r>
          </a:p>
          <a:p>
            <a:pPr eaLnBrk="1" hangingPunct="1">
              <a:spcBef>
                <a:spcPct val="20000"/>
              </a:spcBef>
              <a:buFont typeface="Wingdings" charset="0"/>
              <a:buChar char="§"/>
            </a:pPr>
            <a:r>
              <a:rPr lang="en-US" sz="1500" dirty="0">
                <a:solidFill>
                  <a:srgbClr val="364A7A"/>
                </a:solidFill>
                <a:latin typeface="Cambria" charset="0"/>
              </a:rPr>
              <a:t>Oceanography</a:t>
            </a:r>
          </a:p>
          <a:p>
            <a:pPr eaLnBrk="1" hangingPunct="1">
              <a:spcBef>
                <a:spcPct val="20000"/>
              </a:spcBef>
              <a:buFont typeface="Wingdings" charset="0"/>
              <a:buChar char="§"/>
            </a:pPr>
            <a:r>
              <a:rPr lang="en-US" sz="1500" dirty="0">
                <a:solidFill>
                  <a:srgbClr val="364A7A"/>
                </a:solidFill>
                <a:latin typeface="Cambria" charset="0"/>
              </a:rPr>
              <a:t>Operational Oceanography</a:t>
            </a:r>
          </a:p>
          <a:p>
            <a:pPr eaLnBrk="1" hangingPunct="1">
              <a:spcBef>
                <a:spcPct val="20000"/>
              </a:spcBef>
              <a:buFont typeface="Wingdings" charset="0"/>
              <a:buChar char="§"/>
            </a:pPr>
            <a:endParaRPr lang="en-US" sz="1500" dirty="0">
              <a:solidFill>
                <a:srgbClr val="364A7A"/>
              </a:solidFill>
              <a:latin typeface="Cambria" charset="0"/>
            </a:endParaRPr>
          </a:p>
          <a:p>
            <a:pPr eaLnBrk="1" hangingPunct="1">
              <a:spcBef>
                <a:spcPct val="20000"/>
              </a:spcBef>
              <a:buFont typeface="Wingdings" charset="0"/>
              <a:buChar char="§"/>
            </a:pPr>
            <a:endParaRPr lang="en-US" sz="1500" dirty="0">
              <a:solidFill>
                <a:srgbClr val="364A7A"/>
              </a:solidFill>
              <a:latin typeface="Cambria" charset="0"/>
            </a:endParaRPr>
          </a:p>
        </p:txBody>
      </p:sp>
      <p:sp>
        <p:nvSpPr>
          <p:cNvPr id="20484" name="Text Placeholder 2"/>
          <p:cNvSpPr txBox="1">
            <a:spLocks/>
          </p:cNvSpPr>
          <p:nvPr/>
        </p:nvSpPr>
        <p:spPr bwMode="auto">
          <a:xfrm>
            <a:off x="5613400" y="2908300"/>
            <a:ext cx="3263900" cy="3503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Wingdings" charset="0"/>
              <a:buChar char="§"/>
            </a:pPr>
            <a:r>
              <a:rPr lang="en-US" sz="1500" dirty="0">
                <a:solidFill>
                  <a:srgbClr val="364A7A"/>
                </a:solidFill>
                <a:latin typeface="Cambria" charset="0"/>
              </a:rPr>
              <a:t>Reactors/Mechanical Engineering</a:t>
            </a:r>
          </a:p>
          <a:p>
            <a:pPr eaLnBrk="1" hangingPunct="1">
              <a:spcBef>
                <a:spcPct val="20000"/>
              </a:spcBef>
              <a:buFont typeface="Wingdings" charset="0"/>
              <a:buChar char="§"/>
            </a:pPr>
            <a:r>
              <a:rPr lang="en-US" sz="1500" dirty="0">
                <a:solidFill>
                  <a:srgbClr val="364A7A"/>
                </a:solidFill>
                <a:latin typeface="Cambria" charset="0"/>
              </a:rPr>
              <a:t>Space Systems Engineering</a:t>
            </a:r>
          </a:p>
          <a:p>
            <a:pPr eaLnBrk="1" hangingPunct="1">
              <a:spcBef>
                <a:spcPct val="20000"/>
              </a:spcBef>
              <a:buFont typeface="Wingdings" charset="0"/>
              <a:buChar char="§"/>
            </a:pPr>
            <a:r>
              <a:rPr lang="en-US" sz="1500" dirty="0">
                <a:solidFill>
                  <a:srgbClr val="364A7A"/>
                </a:solidFill>
                <a:latin typeface="Cambria" charset="0"/>
              </a:rPr>
              <a:t>Space Systems Operations </a:t>
            </a:r>
            <a:r>
              <a:rPr lang="en-US" sz="1500" dirty="0" smtClean="0">
                <a:solidFill>
                  <a:srgbClr val="364A7A"/>
                </a:solidFill>
                <a:latin typeface="Cambria" charset="0"/>
              </a:rPr>
              <a:t/>
            </a:r>
            <a:br>
              <a:rPr lang="en-US" sz="1500" dirty="0" smtClean="0">
                <a:solidFill>
                  <a:srgbClr val="364A7A"/>
                </a:solidFill>
                <a:latin typeface="Cambria" charset="0"/>
              </a:rPr>
            </a:br>
            <a:r>
              <a:rPr lang="en-US" sz="1500" dirty="0" smtClean="0">
                <a:solidFill>
                  <a:srgbClr val="364A7A"/>
                </a:solidFill>
                <a:latin typeface="Cambria" charset="0"/>
              </a:rPr>
              <a:t>(</a:t>
            </a:r>
            <a:r>
              <a:rPr lang="en-US" sz="1500" dirty="0">
                <a:solidFill>
                  <a:srgbClr val="364A7A"/>
                </a:solidFill>
                <a:latin typeface="Cambria" charset="0"/>
              </a:rPr>
              <a:t>with GSOIS) (resident and DL)</a:t>
            </a:r>
          </a:p>
          <a:p>
            <a:pPr eaLnBrk="1" hangingPunct="1">
              <a:spcBef>
                <a:spcPct val="20000"/>
              </a:spcBef>
              <a:buFont typeface="Wingdings" charset="0"/>
              <a:buChar char="§"/>
            </a:pPr>
            <a:r>
              <a:rPr lang="en-US" sz="1500" dirty="0">
                <a:solidFill>
                  <a:srgbClr val="364A7A"/>
                </a:solidFill>
                <a:latin typeface="Cambria" charset="0"/>
              </a:rPr>
              <a:t>Systems Engineering </a:t>
            </a:r>
            <a:br>
              <a:rPr lang="en-US" sz="1500" dirty="0">
                <a:solidFill>
                  <a:srgbClr val="364A7A"/>
                </a:solidFill>
                <a:latin typeface="Cambria" charset="0"/>
              </a:rPr>
            </a:br>
            <a:r>
              <a:rPr lang="en-US" sz="1500" dirty="0">
                <a:solidFill>
                  <a:srgbClr val="364A7A"/>
                </a:solidFill>
                <a:latin typeface="Cambria" charset="0"/>
              </a:rPr>
              <a:t>(resident &amp; DL)</a:t>
            </a:r>
          </a:p>
          <a:p>
            <a:pPr eaLnBrk="1" hangingPunct="1">
              <a:spcBef>
                <a:spcPct val="20000"/>
              </a:spcBef>
              <a:buFont typeface="Wingdings" charset="0"/>
              <a:buChar char="§"/>
            </a:pPr>
            <a:r>
              <a:rPr lang="en-US" sz="1500" dirty="0">
                <a:solidFill>
                  <a:srgbClr val="364A7A"/>
                </a:solidFill>
                <a:latin typeface="Cambria" charset="0"/>
              </a:rPr>
              <a:t>Systems Engineering Management (DL)</a:t>
            </a:r>
          </a:p>
          <a:p>
            <a:pPr eaLnBrk="1" hangingPunct="1">
              <a:spcBef>
                <a:spcPct val="20000"/>
              </a:spcBef>
              <a:buFont typeface="Wingdings" charset="0"/>
              <a:buChar char="§"/>
            </a:pPr>
            <a:r>
              <a:rPr lang="en-US" sz="1500" dirty="0">
                <a:solidFill>
                  <a:srgbClr val="364A7A"/>
                </a:solidFill>
                <a:latin typeface="Cambria" charset="0"/>
              </a:rPr>
              <a:t>Undersea Warfare </a:t>
            </a:r>
            <a:r>
              <a:rPr lang="en-US" sz="1500" dirty="0" smtClean="0">
                <a:solidFill>
                  <a:srgbClr val="364A7A"/>
                </a:solidFill>
                <a:latin typeface="Cambria" charset="0"/>
              </a:rPr>
              <a:t/>
            </a:r>
            <a:br>
              <a:rPr lang="en-US" sz="1500" dirty="0" smtClean="0">
                <a:solidFill>
                  <a:srgbClr val="364A7A"/>
                </a:solidFill>
                <a:latin typeface="Cambria" charset="0"/>
              </a:rPr>
            </a:br>
            <a:r>
              <a:rPr lang="en-US" sz="1500" dirty="0" smtClean="0">
                <a:solidFill>
                  <a:srgbClr val="364A7A"/>
                </a:solidFill>
                <a:latin typeface="Cambria" charset="0"/>
              </a:rPr>
              <a:t>(</a:t>
            </a:r>
            <a:r>
              <a:rPr lang="en-US" sz="1500" dirty="0">
                <a:solidFill>
                  <a:srgbClr val="364A7A"/>
                </a:solidFill>
                <a:latin typeface="Cambria" charset="0"/>
              </a:rPr>
              <a:t>domestic </a:t>
            </a:r>
            <a:r>
              <a:rPr lang="en-US" sz="1500" dirty="0" smtClean="0">
                <a:solidFill>
                  <a:srgbClr val="364A7A"/>
                </a:solidFill>
                <a:latin typeface="Cambria" charset="0"/>
              </a:rPr>
              <a:t>and </a:t>
            </a:r>
            <a:r>
              <a:rPr lang="en-US" sz="1500" dirty="0">
                <a:solidFill>
                  <a:srgbClr val="364A7A"/>
                </a:solidFill>
                <a:latin typeface="Cambria" charset="0"/>
              </a:rPr>
              <a:t>international)</a:t>
            </a:r>
          </a:p>
          <a:p>
            <a:pPr eaLnBrk="1" hangingPunct="1">
              <a:spcBef>
                <a:spcPct val="20000"/>
              </a:spcBef>
              <a:buFont typeface="Wingdings" charset="0"/>
              <a:buChar char="§"/>
            </a:pPr>
            <a:r>
              <a:rPr lang="en-US" sz="1500" dirty="0">
                <a:solidFill>
                  <a:srgbClr val="364A7A"/>
                </a:solidFill>
                <a:latin typeface="Cambria" charset="0"/>
              </a:rPr>
              <a:t>Underwater Acoustic </a:t>
            </a:r>
            <a:br>
              <a:rPr lang="en-US" sz="1500" dirty="0">
                <a:solidFill>
                  <a:srgbClr val="364A7A"/>
                </a:solidFill>
                <a:latin typeface="Cambria" charset="0"/>
              </a:rPr>
            </a:br>
            <a:r>
              <a:rPr lang="en-US" sz="1500" dirty="0">
                <a:solidFill>
                  <a:srgbClr val="364A7A"/>
                </a:solidFill>
                <a:latin typeface="Cambria" charset="0"/>
              </a:rPr>
              <a:t>Systems (DL)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2838</TotalTime>
  <Words>1719</Words>
  <Application>Microsoft Macintosh PowerPoint</Application>
  <PresentationFormat>On-screen Show (4:3)</PresentationFormat>
  <Paragraphs>232</Paragraphs>
  <Slides>28</Slides>
  <Notes>3</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Office Theme</vt:lpstr>
      <vt:lpstr>Slide 1</vt:lpstr>
      <vt:lpstr>An introduction to the  Naval  Postgraduate  School</vt:lpstr>
      <vt:lpstr>The Naval Postgraduate School  is a mission-driven institution.</vt:lpstr>
      <vt:lpstr>NPS is a graduate-level research university, applying academic rigor to a defined niche.</vt:lpstr>
      <vt:lpstr>NPS has a long, rich history in the pursuit of innovative education to improve national security.</vt:lpstr>
      <vt:lpstr>NPS fulfills the graduate  education needs of the  Department of Defense.</vt:lpstr>
      <vt:lpstr>NPS was recently awarded a  10-year reaccreditation, the longest term achievable.</vt:lpstr>
      <vt:lpstr>Slide 8</vt:lpstr>
      <vt:lpstr>The Graduate School of Engineering and Applied Sciences develops leading-edge technological advancements with strict applications to DOD’s needs.</vt:lpstr>
      <vt:lpstr>The Graduate School of Operational and Information Sciences is the Navy’s path to Information Dominance.</vt:lpstr>
      <vt:lpstr>The Graduate School of Business  and Public Policy provides unique education and research in the business of defense management.</vt:lpstr>
      <vt:lpstr>The School of International Graduate Studies provides an education for today’s global society.</vt:lpstr>
      <vt:lpstr>NPS delivers relevant educational programs to students who don’t  ever step a foot on campus.</vt:lpstr>
      <vt:lpstr>Slide 14</vt:lpstr>
      <vt:lpstr>Slide 15</vt:lpstr>
      <vt:lpstr>We bring the best and  brightest minds to teach the  next generation of leaders.</vt:lpstr>
      <vt:lpstr>A research university is only as impactful as the mentors who guide its students. </vt:lpstr>
      <vt:lpstr>Slide 18</vt:lpstr>
      <vt:lpstr>At the cutting edge of cybersecurity research and education.</vt:lpstr>
      <vt:lpstr>A national Center of Excellence  in adaptive optics education  and research.</vt:lpstr>
      <vt:lpstr>Advancing unmanned systems,  from technical to tactical.</vt:lpstr>
      <vt:lpstr>Providing the premier forum  for the advancement of defense acquisitions.</vt:lpstr>
      <vt:lpstr>Rapid deployment from  field experimentation to  fleet utilization.</vt:lpstr>
      <vt:lpstr>Playing a lead role in  the evolution of securing  our homeland.</vt:lpstr>
      <vt:lpstr>With over 50,000 graduates,  NPS alumni range from admirals to astronauts, service chiefs to chief executives.</vt:lpstr>
      <vt:lpstr>NPS is a leading member of Team Monterey, a collaborative effort combining the strengths of DOD institutions across the county.</vt:lpstr>
      <vt:lpstr>NPS is a world-class, research university — a valued, strategic investment for the future of  our nation.</vt:lpstr>
      <vt:lpstr>Slide 28</vt:lpstr>
    </vt:vector>
  </TitlesOfParts>
  <Company>Naval Postgraduate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Gretchen Miller</dc:creator>
  <cp:lastModifiedBy>Dale Kuska</cp:lastModifiedBy>
  <cp:revision>227</cp:revision>
  <dcterms:created xsi:type="dcterms:W3CDTF">2012-06-26T16:15:46Z</dcterms:created>
  <dcterms:modified xsi:type="dcterms:W3CDTF">2012-06-26T18:54:43Z</dcterms:modified>
</cp:coreProperties>
</file>