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xls" ContentType="application/vnd.ms-exce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 id="2147483676" r:id="rId2"/>
  </p:sldMasterIdLst>
  <p:notesMasterIdLst>
    <p:notesMasterId r:id="rId32"/>
  </p:notesMasterIdLst>
  <p:handoutMasterIdLst>
    <p:handoutMasterId r:id="rId33"/>
  </p:handoutMasterIdLst>
  <p:sldIdLst>
    <p:sldId id="620" r:id="rId3"/>
    <p:sldId id="600" r:id="rId4"/>
    <p:sldId id="574" r:id="rId5"/>
    <p:sldId id="575" r:id="rId6"/>
    <p:sldId id="601" r:id="rId7"/>
    <p:sldId id="577" r:id="rId8"/>
    <p:sldId id="578" r:id="rId9"/>
    <p:sldId id="625" r:id="rId10"/>
    <p:sldId id="621" r:id="rId11"/>
    <p:sldId id="611" r:id="rId12"/>
    <p:sldId id="581" r:id="rId13"/>
    <p:sldId id="612" r:id="rId14"/>
    <p:sldId id="614" r:id="rId15"/>
    <p:sldId id="602" r:id="rId16"/>
    <p:sldId id="585" r:id="rId17"/>
    <p:sldId id="586" r:id="rId18"/>
    <p:sldId id="627" r:id="rId19"/>
    <p:sldId id="617" r:id="rId20"/>
    <p:sldId id="603" r:id="rId21"/>
    <p:sldId id="618" r:id="rId22"/>
    <p:sldId id="604" r:id="rId23"/>
    <p:sldId id="609" r:id="rId24"/>
    <p:sldId id="605" r:id="rId25"/>
    <p:sldId id="606" r:id="rId26"/>
    <p:sldId id="619" r:id="rId27"/>
    <p:sldId id="595" r:id="rId28"/>
    <p:sldId id="624" r:id="rId29"/>
    <p:sldId id="622" r:id="rId30"/>
    <p:sldId id="597" r:id="rId31"/>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28" charset="-128"/>
        <a:cs typeface="+mn-cs"/>
      </a:defRPr>
    </a:lvl5pPr>
    <a:lvl6pPr marL="2286000" algn="l" defTabSz="914400" rtl="0" eaLnBrk="1" latinLnBrk="0" hangingPunct="1">
      <a:defRPr kern="1200">
        <a:solidFill>
          <a:schemeClr val="tx1"/>
        </a:solidFill>
        <a:latin typeface="Arial" charset="0"/>
        <a:ea typeface="ＭＳ Ｐゴシック" pitchFamily="28" charset="-128"/>
        <a:cs typeface="+mn-cs"/>
      </a:defRPr>
    </a:lvl6pPr>
    <a:lvl7pPr marL="2743200" algn="l" defTabSz="914400" rtl="0" eaLnBrk="1" latinLnBrk="0" hangingPunct="1">
      <a:defRPr kern="1200">
        <a:solidFill>
          <a:schemeClr val="tx1"/>
        </a:solidFill>
        <a:latin typeface="Arial" charset="0"/>
        <a:ea typeface="ＭＳ Ｐゴシック" pitchFamily="28" charset="-128"/>
        <a:cs typeface="+mn-cs"/>
      </a:defRPr>
    </a:lvl7pPr>
    <a:lvl8pPr marL="3200400" algn="l" defTabSz="914400" rtl="0" eaLnBrk="1" latinLnBrk="0" hangingPunct="1">
      <a:defRPr kern="1200">
        <a:solidFill>
          <a:schemeClr val="tx1"/>
        </a:solidFill>
        <a:latin typeface="Arial" charset="0"/>
        <a:ea typeface="ＭＳ Ｐゴシック" pitchFamily="28" charset="-128"/>
        <a:cs typeface="+mn-cs"/>
      </a:defRPr>
    </a:lvl8pPr>
    <a:lvl9pPr marL="3657600" algn="l" defTabSz="914400" rtl="0" eaLnBrk="1" latinLnBrk="0" hangingPunct="1">
      <a:defRPr kern="1200">
        <a:solidFill>
          <a:schemeClr val="tx1"/>
        </a:solidFill>
        <a:latin typeface="Arial" charset="0"/>
        <a:ea typeface="ＭＳ Ｐゴシック" pitchFamily="2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FFFF00"/>
    <a:srgbClr val="3333CC"/>
    <a:srgbClr val="00CC99"/>
    <a:srgbClr val="990099"/>
    <a:srgbClr val="0033CC"/>
    <a:srgbClr val="00CC00"/>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4" autoAdjust="0"/>
    <p:restoredTop sz="92857" autoAdjust="0"/>
  </p:normalViewPr>
  <p:slideViewPr>
    <p:cSldViewPr snapToObjects="1">
      <p:cViewPr>
        <p:scale>
          <a:sx n="70" d="100"/>
          <a:sy n="70" d="100"/>
        </p:scale>
        <p:origin x="-762"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7" d="100"/>
          <a:sy n="77" d="100"/>
        </p:scale>
        <p:origin x="-972" y="-96"/>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21.xml"/><Relationship Id="rId3" Type="http://schemas.openxmlformats.org/officeDocument/2006/relationships/slide" Target="slides/slide7.xml"/><Relationship Id="rId7" Type="http://schemas.openxmlformats.org/officeDocument/2006/relationships/slide" Target="slides/slide19.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8.xml"/><Relationship Id="rId11" Type="http://schemas.openxmlformats.org/officeDocument/2006/relationships/slide" Target="slides/slide25.xml"/><Relationship Id="rId5" Type="http://schemas.openxmlformats.org/officeDocument/2006/relationships/slide" Target="slides/slide16.xml"/><Relationship Id="rId10" Type="http://schemas.openxmlformats.org/officeDocument/2006/relationships/slide" Target="slides/slide24.xml"/><Relationship Id="rId4" Type="http://schemas.openxmlformats.org/officeDocument/2006/relationships/slide" Target="slides/slide14.xml"/><Relationship Id="rId9" Type="http://schemas.openxmlformats.org/officeDocument/2006/relationships/slide" Target="slides/slide2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view3D>
      <c:rotX val="30"/>
      <c:perspective val="30"/>
    </c:view3D>
    <c:plotArea>
      <c:layout>
        <c:manualLayout>
          <c:layoutTarget val="inner"/>
          <c:xMode val="edge"/>
          <c:yMode val="edge"/>
          <c:x val="4.6267894766994055E-2"/>
          <c:y val="0"/>
          <c:w val="0.90746955741284141"/>
          <c:h val="1"/>
        </c:manualLayout>
      </c:layout>
      <c:pie3DChart>
        <c:varyColors val="1"/>
        <c:ser>
          <c:idx val="0"/>
          <c:order val="0"/>
          <c:dLbls>
            <c:dLbl>
              <c:idx val="0"/>
              <c:layout>
                <c:manualLayout>
                  <c:x val="-2.9102667744543249E-2"/>
                  <c:y val="-0.15259740259740268"/>
                </c:manualLayout>
              </c:layout>
              <c:tx>
                <c:rich>
                  <a:bodyPr/>
                  <a:lstStyle/>
                  <a:p>
                    <a:r>
                      <a:rPr lang="en-US" dirty="0"/>
                      <a:t>U.S. </a:t>
                    </a:r>
                    <a:r>
                      <a:rPr lang="en-US" dirty="0" smtClean="0"/>
                      <a:t>Navy </a:t>
                    </a:r>
                    <a:r>
                      <a:rPr lang="en-US" dirty="0" smtClean="0"/>
                      <a:t>39%</a:t>
                    </a:r>
                    <a:endParaRPr lang="en-US" dirty="0"/>
                  </a:p>
                </c:rich>
              </c:tx>
              <c:dLblPos val="bestFit"/>
              <c:showVal val="1"/>
              <c:showCatName val="1"/>
            </c:dLbl>
            <c:dLbl>
              <c:idx val="1"/>
              <c:layout>
                <c:manualLayout>
                  <c:x val="-4.8504446240905413E-2"/>
                  <c:y val="3.2467532467532478E-3"/>
                </c:manualLayout>
              </c:layout>
              <c:tx>
                <c:rich>
                  <a:bodyPr/>
                  <a:lstStyle/>
                  <a:p>
                    <a:r>
                      <a:rPr lang="en-US" dirty="0"/>
                      <a:t>U.S. Air </a:t>
                    </a:r>
                    <a:r>
                      <a:rPr lang="en-US" dirty="0" smtClean="0"/>
                      <a:t>Force</a:t>
                    </a:r>
                  </a:p>
                  <a:p>
                    <a:r>
                      <a:rPr lang="en-US" dirty="0" smtClean="0"/>
                      <a:t> </a:t>
                    </a:r>
                    <a:r>
                      <a:rPr lang="en-US" dirty="0"/>
                      <a:t>6</a:t>
                    </a:r>
                    <a:r>
                      <a:rPr lang="en-US" dirty="0" smtClean="0"/>
                      <a:t>%</a:t>
                    </a:r>
                    <a:endParaRPr lang="en-US" dirty="0"/>
                  </a:p>
                </c:rich>
              </c:tx>
              <c:dLblPos val="bestFit"/>
              <c:showVal val="1"/>
              <c:showCatName val="1"/>
            </c:dLbl>
            <c:dLbl>
              <c:idx val="2"/>
              <c:layout>
                <c:manualLayout>
                  <c:x val="6.4672594987873908E-2"/>
                  <c:y val="1.6233766233766236E-2"/>
                </c:manualLayout>
              </c:layout>
              <c:tx>
                <c:rich>
                  <a:bodyPr/>
                  <a:lstStyle/>
                  <a:p>
                    <a:r>
                      <a:rPr lang="en-US" dirty="0"/>
                      <a:t>U.S. </a:t>
                    </a:r>
                    <a:r>
                      <a:rPr lang="en-US" dirty="0" smtClean="0"/>
                      <a:t>Army </a:t>
                    </a:r>
                    <a:r>
                      <a:rPr lang="en-US" dirty="0" smtClean="0"/>
                      <a:t>14%</a:t>
                    </a:r>
                    <a:endParaRPr lang="en-US" dirty="0"/>
                  </a:p>
                </c:rich>
              </c:tx>
              <c:dLblPos val="bestFit"/>
              <c:showVal val="1"/>
              <c:showCatName val="1"/>
            </c:dLbl>
            <c:dLbl>
              <c:idx val="3"/>
              <c:layout>
                <c:manualLayout>
                  <c:x val="0"/>
                  <c:y val="2.2727272727272742E-2"/>
                </c:manualLayout>
              </c:layout>
              <c:tx>
                <c:rich>
                  <a:bodyPr/>
                  <a:lstStyle/>
                  <a:p>
                    <a:r>
                      <a:rPr lang="en-US" dirty="0"/>
                      <a:t>U.S. Marine </a:t>
                    </a:r>
                    <a:r>
                      <a:rPr lang="en-US" dirty="0" smtClean="0"/>
                      <a:t>Corps</a:t>
                    </a:r>
                  </a:p>
                  <a:p>
                    <a:r>
                      <a:rPr lang="en-US" dirty="0" smtClean="0"/>
                      <a:t>12%</a:t>
                    </a:r>
                    <a:endParaRPr lang="en-US" dirty="0"/>
                  </a:p>
                </c:rich>
              </c:tx>
              <c:dLblPos val="bestFit"/>
              <c:showVal val="1"/>
              <c:showCatName val="1"/>
            </c:dLbl>
            <c:dLbl>
              <c:idx val="4"/>
              <c:layout>
                <c:manualLayout>
                  <c:x val="0"/>
                  <c:y val="-5.1948051948051889E-2"/>
                </c:manualLayout>
              </c:layout>
              <c:tx>
                <c:rich>
                  <a:bodyPr/>
                  <a:lstStyle/>
                  <a:p>
                    <a:r>
                      <a:rPr lang="en-US" sz="900" dirty="0" smtClean="0"/>
                      <a:t>USCG/Other </a:t>
                    </a:r>
                    <a:r>
                      <a:rPr lang="en-US" sz="1100" dirty="0"/>
                      <a:t>1%</a:t>
                    </a:r>
                    <a:endParaRPr lang="en-US" dirty="0"/>
                  </a:p>
                </c:rich>
              </c:tx>
              <c:dLblPos val="bestFit"/>
              <c:showVal val="1"/>
              <c:showCatName val="1"/>
            </c:dLbl>
            <c:dLbl>
              <c:idx val="5"/>
              <c:layout/>
              <c:tx>
                <c:rich>
                  <a:bodyPr/>
                  <a:lstStyle/>
                  <a:p>
                    <a:r>
                      <a:rPr lang="en-US" sz="1100" dirty="0" smtClean="0"/>
                      <a:t>Civilian </a:t>
                    </a:r>
                    <a:r>
                      <a:rPr lang="en-US" sz="1100" dirty="0" smtClean="0"/>
                      <a:t>13%</a:t>
                    </a:r>
                    <a:endParaRPr lang="en-US" dirty="0"/>
                  </a:p>
                </c:rich>
              </c:tx>
              <c:dLblPos val="outEnd"/>
              <c:showVal val="1"/>
              <c:showCatName val="1"/>
            </c:dLbl>
            <c:dLbl>
              <c:idx val="6"/>
              <c:layout>
                <c:manualLayout>
                  <c:x val="7.7607113985448686E-2"/>
                  <c:y val="-1.6233766233766236E-2"/>
                </c:manualLayout>
              </c:layout>
              <c:tx>
                <c:rich>
                  <a:bodyPr/>
                  <a:lstStyle/>
                  <a:p>
                    <a:r>
                      <a:rPr lang="en-US" sz="1100" dirty="0" smtClean="0"/>
                      <a:t>Int’l</a:t>
                    </a:r>
                  </a:p>
                  <a:p>
                    <a:r>
                      <a:rPr lang="en-US" sz="1100" dirty="0" smtClean="0"/>
                      <a:t> </a:t>
                    </a:r>
                    <a:r>
                      <a:rPr lang="en-US" sz="1100" dirty="0"/>
                      <a:t>14%</a:t>
                    </a:r>
                    <a:endParaRPr lang="en-US" dirty="0"/>
                  </a:p>
                </c:rich>
              </c:tx>
              <c:dLblPos val="bestFit"/>
              <c:showVal val="1"/>
              <c:showCatName val="1"/>
            </c:dLbl>
            <c:txPr>
              <a:bodyPr/>
              <a:lstStyle/>
              <a:p>
                <a:pPr>
                  <a:defRPr sz="1100" b="1">
                    <a:latin typeface="Arial" pitchFamily="34" charset="0"/>
                    <a:cs typeface="Arial" pitchFamily="34" charset="0"/>
                  </a:defRPr>
                </a:pPr>
                <a:endParaRPr lang="en-US"/>
              </a:p>
            </c:txPr>
            <c:dLblPos val="outEnd"/>
            <c:showVal val="1"/>
            <c:showCatName val="1"/>
          </c:dLbls>
          <c:cat>
            <c:strRef>
              <c:f>'Master pivots'!$J$57:$J$63</c:f>
              <c:strCache>
                <c:ptCount val="7"/>
                <c:pt idx="0">
                  <c:v>U.S. Navy</c:v>
                </c:pt>
                <c:pt idx="1">
                  <c:v>U.S. Air Force</c:v>
                </c:pt>
                <c:pt idx="2">
                  <c:v>U.S. Army</c:v>
                </c:pt>
                <c:pt idx="3">
                  <c:v>U.S. Marine Corps</c:v>
                </c:pt>
                <c:pt idx="4">
                  <c:v>USCG/Other</c:v>
                </c:pt>
                <c:pt idx="5">
                  <c:v>Civilian</c:v>
                </c:pt>
                <c:pt idx="6">
                  <c:v>International</c:v>
                </c:pt>
              </c:strCache>
            </c:strRef>
          </c:cat>
          <c:val>
            <c:numRef>
              <c:f>'Master pivots'!$K$57:$K$63</c:f>
              <c:numCache>
                <c:formatCode>0%</c:formatCode>
                <c:ptCount val="7"/>
                <c:pt idx="0">
                  <c:v>0.4272901985906471</c:v>
                </c:pt>
                <c:pt idx="1">
                  <c:v>6.6623959000640609E-2</c:v>
                </c:pt>
                <c:pt idx="2">
                  <c:v>0.1242793081358104</c:v>
                </c:pt>
                <c:pt idx="3">
                  <c:v>9.0326713645099296E-2</c:v>
                </c:pt>
                <c:pt idx="4">
                  <c:v>1.1531069827033955E-2</c:v>
                </c:pt>
                <c:pt idx="5">
                  <c:v>0.14029468289557978</c:v>
                </c:pt>
                <c:pt idx="6">
                  <c:v>0.13965406790518894</c:v>
                </c:pt>
              </c:numCache>
            </c:numRef>
          </c:val>
        </c:ser>
        <c:dLbls/>
      </c:pie3DChart>
    </c:plotArea>
    <c:plotVisOnly val="1"/>
    <c:dispBlanksAs val="zero"/>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lvl1pPr defTabSz="931863" eaLnBrk="1" hangingPunct="1">
              <a:defRPr sz="1200" smtClean="0"/>
            </a:lvl1pPr>
          </a:lstStyle>
          <a:p>
            <a:pPr>
              <a:defRPr/>
            </a:pPr>
            <a:endParaRPr lang="en-US" dirty="0"/>
          </a:p>
        </p:txBody>
      </p:sp>
      <p:sp>
        <p:nvSpPr>
          <p:cNvPr id="14848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lvl1pPr algn="r" defTabSz="931863" eaLnBrk="1" hangingPunct="1">
              <a:defRPr sz="1200" smtClean="0"/>
            </a:lvl1pPr>
          </a:lstStyle>
          <a:p>
            <a:pPr>
              <a:defRPr/>
            </a:pPr>
            <a:endParaRPr lang="en-US" dirty="0"/>
          </a:p>
        </p:txBody>
      </p:sp>
      <p:sp>
        <p:nvSpPr>
          <p:cNvPr id="14848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3113" tIns="46557" rIns="93113" bIns="46557" numCol="1" anchor="b" anchorCtr="0" compatLnSpc="1">
            <a:prstTxWarp prst="textNoShape">
              <a:avLst/>
            </a:prstTxWarp>
          </a:bodyPr>
          <a:lstStyle>
            <a:lvl1pPr defTabSz="931863" eaLnBrk="1" hangingPunct="1">
              <a:defRPr sz="1200" smtClean="0"/>
            </a:lvl1pPr>
          </a:lstStyle>
          <a:p>
            <a:pPr>
              <a:defRPr/>
            </a:pPr>
            <a:endParaRPr lang="en-US" dirty="0"/>
          </a:p>
        </p:txBody>
      </p:sp>
      <p:sp>
        <p:nvSpPr>
          <p:cNvPr id="14848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3113" tIns="46557" rIns="93113" bIns="46557" numCol="1" anchor="b" anchorCtr="0" compatLnSpc="1">
            <a:prstTxWarp prst="textNoShape">
              <a:avLst/>
            </a:prstTxWarp>
          </a:bodyPr>
          <a:lstStyle>
            <a:lvl1pPr algn="r" defTabSz="931863" eaLnBrk="1" hangingPunct="1">
              <a:defRPr sz="1200" smtClean="0"/>
            </a:lvl1pPr>
          </a:lstStyle>
          <a:p>
            <a:pPr>
              <a:defRPr/>
            </a:pPr>
            <a:fld id="{93482C1E-A703-47F5-A33F-5FFE061BEDD3}" type="slidenum">
              <a:rPr lang="en-US"/>
              <a:pPr>
                <a:defRPr/>
              </a:pPr>
              <a:t>‹#›</a:t>
            </a:fld>
            <a:endParaRPr lang="en-US" dirty="0"/>
          </a:p>
        </p:txBody>
      </p:sp>
    </p:spTree>
    <p:extLst>
      <p:ext uri="{BB962C8B-B14F-4D97-AF65-F5344CB8AC3E}">
        <p14:creationId xmlns:p14="http://schemas.microsoft.com/office/powerpoint/2010/main" xmlns="" val="4101858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lvl1pPr defTabSz="931863" eaLnBrk="1" hangingPunct="1">
              <a:defRPr sz="1200" smtClean="0"/>
            </a:lvl1pPr>
          </a:lstStyle>
          <a:p>
            <a:pPr>
              <a:defRPr/>
            </a:pPr>
            <a:endParaRPr lang="en-US" dirty="0"/>
          </a:p>
        </p:txBody>
      </p:sp>
      <p:sp>
        <p:nvSpPr>
          <p:cNvPr id="2048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lvl1pPr algn="r" defTabSz="931863" eaLnBrk="1" hangingPunct="1">
              <a:defRPr sz="1200" smtClean="0"/>
            </a:lvl1pPr>
          </a:lstStyle>
          <a:p>
            <a:pPr>
              <a:defRPr/>
            </a:pPr>
            <a:endParaRPr lang="en-US" dirty="0"/>
          </a:p>
        </p:txBody>
      </p:sp>
      <p:sp>
        <p:nvSpPr>
          <p:cNvPr id="3174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3113" tIns="46557" rIns="93113" bIns="46557" numCol="1" anchor="b" anchorCtr="0" compatLnSpc="1">
            <a:prstTxWarp prst="textNoShape">
              <a:avLst/>
            </a:prstTxWarp>
          </a:bodyPr>
          <a:lstStyle>
            <a:lvl1pPr defTabSz="931863" eaLnBrk="1" hangingPunct="1">
              <a:defRPr sz="1200" smtClean="0"/>
            </a:lvl1pPr>
          </a:lstStyle>
          <a:p>
            <a:pPr>
              <a:defRPr/>
            </a:pPr>
            <a:endParaRPr lang="en-US" dirty="0"/>
          </a:p>
        </p:txBody>
      </p:sp>
      <p:sp>
        <p:nvSpPr>
          <p:cNvPr id="2048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3113" tIns="46557" rIns="93113" bIns="46557" numCol="1" anchor="b" anchorCtr="0" compatLnSpc="1">
            <a:prstTxWarp prst="textNoShape">
              <a:avLst/>
            </a:prstTxWarp>
          </a:bodyPr>
          <a:lstStyle>
            <a:lvl1pPr algn="r" defTabSz="931863" eaLnBrk="1" hangingPunct="1">
              <a:defRPr sz="1200" smtClean="0"/>
            </a:lvl1pPr>
          </a:lstStyle>
          <a:p>
            <a:pPr>
              <a:defRPr/>
            </a:pPr>
            <a:fld id="{8C0344B2-F4DE-47C4-9C4F-6DAFC24D2002}" type="slidenum">
              <a:rPr lang="en-US"/>
              <a:pPr>
                <a:defRPr/>
              </a:pPr>
              <a:t>‹#›</a:t>
            </a:fld>
            <a:endParaRPr lang="en-US" dirty="0"/>
          </a:p>
        </p:txBody>
      </p:sp>
    </p:spTree>
    <p:extLst>
      <p:ext uri="{BB962C8B-B14F-4D97-AF65-F5344CB8AC3E}">
        <p14:creationId xmlns:p14="http://schemas.microsoft.com/office/powerpoint/2010/main" xmlns="" val="18840730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ＭＳ Ｐゴシック" pitchFamily="36" charset="-128"/>
      </a:defRPr>
    </a:lvl1pPr>
    <a:lvl2pPr marL="457200"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mn-cs"/>
      </a:defRPr>
    </a:lvl2pPr>
    <a:lvl3pPr marL="914400" algn="l" rtl="0" eaLnBrk="0" fontAlgn="base" hangingPunct="0">
      <a:spcBef>
        <a:spcPct val="30000"/>
      </a:spcBef>
      <a:spcAft>
        <a:spcPct val="0"/>
      </a:spcAft>
      <a:defRPr sz="1200" kern="1200">
        <a:solidFill>
          <a:schemeClr val="tx1"/>
        </a:solidFill>
        <a:latin typeface="Arial" pitchFamily="36" charset="0"/>
        <a:ea typeface="ヒラギノ角ゴ Pro W3" pitchFamily="-106" charset="-128"/>
        <a:cs typeface="+mn-cs"/>
      </a:defRPr>
    </a:lvl3pPr>
    <a:lvl4pPr marL="1371600" algn="l" rtl="0" eaLnBrk="0" fontAlgn="base" hangingPunct="0">
      <a:spcBef>
        <a:spcPct val="30000"/>
      </a:spcBef>
      <a:spcAft>
        <a:spcPct val="0"/>
      </a:spcAft>
      <a:defRPr sz="1200" kern="1200">
        <a:solidFill>
          <a:schemeClr val="tx1"/>
        </a:solidFill>
        <a:latin typeface="Arial" pitchFamily="36" charset="0"/>
        <a:ea typeface="ヒラギノ角ゴ Pro W3" pitchFamily="-106" charset="-128"/>
        <a:cs typeface="+mn-cs"/>
      </a:defRPr>
    </a:lvl4pPr>
    <a:lvl5pPr marL="1828800" algn="l" rtl="0" eaLnBrk="0" fontAlgn="base" hangingPunct="0">
      <a:spcBef>
        <a:spcPct val="30000"/>
      </a:spcBef>
      <a:spcAft>
        <a:spcPct val="0"/>
      </a:spcAft>
      <a:defRPr sz="1200" kern="1200">
        <a:solidFill>
          <a:schemeClr val="tx1"/>
        </a:solidFill>
        <a:latin typeface="Arial" pitchFamily="36" charset="0"/>
        <a:ea typeface="ヒラギノ角ゴ Pro W3"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C0344B2-F4DE-47C4-9C4F-6DAFC24D200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0DCBA27-8CDC-48EC-A33C-BD5FDCBCEFF7}" type="slidenum">
              <a:rPr lang="en-US"/>
              <a:pPr/>
              <a:t>11</a:t>
            </a:fld>
            <a:endParaRPr lang="en-US" dirty="0"/>
          </a:p>
        </p:txBody>
      </p:sp>
      <p:sp>
        <p:nvSpPr>
          <p:cNvPr id="41987"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E1BCD582-40AB-41F7-8DD5-C6334F7F2963}" type="slidenum">
              <a:rPr lang="en-US" sz="1200"/>
              <a:pPr algn="r" defTabSz="920750" eaLnBrk="1" hangingPunct="1"/>
              <a:t>11</a:t>
            </a:fld>
            <a:endParaRPr lang="en-US" sz="1200" dirty="0"/>
          </a:p>
        </p:txBody>
      </p:sp>
      <p:sp>
        <p:nvSpPr>
          <p:cNvPr id="41988" name="Rectangle 2"/>
          <p:cNvSpPr>
            <a:spLocks noGrp="1" noRot="1" noChangeAspect="1" noChangeArrowheads="1" noTextEdit="1"/>
          </p:cNvSpPr>
          <p:nvPr>
            <p:ph type="sldImg"/>
          </p:nvPr>
        </p:nvSpPr>
        <p:spPr>
          <a:xfrm>
            <a:off x="1114425" y="704850"/>
            <a:ext cx="4632325" cy="3473450"/>
          </a:xfrm>
          <a:ln/>
        </p:spPr>
      </p:sp>
      <p:sp>
        <p:nvSpPr>
          <p:cNvPr id="41989" name="Rectangle 3"/>
          <p:cNvSpPr>
            <a:spLocks noGrp="1" noChangeArrowheads="1"/>
          </p:cNvSpPr>
          <p:nvPr>
            <p:ph type="body" idx="1"/>
          </p:nvPr>
        </p:nvSpPr>
        <p:spPr>
          <a:xfrm>
            <a:off x="912813" y="4379913"/>
            <a:ext cx="5021262" cy="4181475"/>
          </a:xfrm>
          <a:noFill/>
          <a:ln/>
        </p:spPr>
        <p:txBody>
          <a:bodyPr lIns="91925" tIns="45963" rIns="91925" bIns="45963"/>
          <a:lstStyle/>
          <a:p>
            <a:pPr defTabSz="1020763" eaLnBrk="1" hangingPunct="1"/>
            <a:r>
              <a:rPr lang="en-US" dirty="0" smtClean="0">
                <a:latin typeface="Arial" charset="0"/>
                <a:ea typeface="ＭＳ Ｐゴシック" pitchFamily="28" charset="-128"/>
              </a:rPr>
              <a:t>GSOIS is our largest school and contains most of the war-fighting curricula that were established during the Viet Nam era.  Curricula such as C4I Systems, Informational Warfare, Electronic Warfare and Special Operations are not duplicated any where else.  Our Operations Research Dept is among the top 3 or 4 in the US.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1B62CBFA-FBA7-4263-B042-EBA67B4C9C43}" type="slidenum">
              <a:rPr lang="en-US" sz="1200"/>
              <a:pPr algn="r" defTabSz="920750" eaLnBrk="1" hangingPunct="1"/>
              <a:t>12</a:t>
            </a:fld>
            <a:endParaRPr 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400" y="4416425"/>
            <a:ext cx="5029200" cy="4183063"/>
          </a:xfrm>
          <a:noFill/>
          <a:ln/>
        </p:spPr>
        <p:txBody>
          <a:bodyPr lIns="91925" tIns="45963" rIns="91925" bIns="45963"/>
          <a:lstStyle/>
          <a:p>
            <a:r>
              <a:rPr lang="en-US" dirty="0" smtClean="0">
                <a:latin typeface="Arial" charset="0"/>
                <a:ea typeface="ＭＳ Ｐゴシック" pitchFamily="28" charset="-128"/>
              </a:rPr>
              <a:t>NPS has transitioned from a Master of Science in Systems management to a defense-focused MBA.  The program contains the traditional courses of most quality MBA programs; such as accounting, macro and micro-economics, statistics, marketing, and organizational behavior.  But then the students tack one of the tracks as shown on the slide in which they take a concentration of courses in a specific military management area</a:t>
            </a:r>
          </a:p>
          <a:p>
            <a:endParaRPr lang="en-US" dirty="0" smtClean="0">
              <a:latin typeface="Arial" charset="0"/>
              <a:ea typeface="ＭＳ Ｐゴシック" pitchFamily="28" charset="-128"/>
            </a:endParaRPr>
          </a:p>
          <a:p>
            <a:r>
              <a:rPr lang="en-US" dirty="0" smtClean="0">
                <a:latin typeface="Arial" charset="0"/>
                <a:ea typeface="ＭＳ Ｐゴシック" pitchFamily="28" charset="-128"/>
              </a:rPr>
              <a:t>So that not only get the broad focus of the MBA, but the in-depth functional expertise that can then be put to use helping make our militaries run more efficiently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70F222E5-9F4C-4EF4-8FF9-172AD6612049}" type="slidenum">
              <a:rPr lang="en-US" sz="1200"/>
              <a:pPr algn="r" defTabSz="920750" eaLnBrk="1" hangingPunct="1"/>
              <a:t>13</a:t>
            </a:fld>
            <a:endParaRPr lang="en-US" sz="12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4400" y="4416425"/>
            <a:ext cx="5029200" cy="4183063"/>
          </a:xfrm>
          <a:noFill/>
          <a:ln/>
        </p:spPr>
        <p:txBody>
          <a:bodyPr lIns="91925" tIns="45963" rIns="91925" bIns="45963"/>
          <a:lstStyle/>
          <a:p>
            <a:r>
              <a:rPr lang="en-US" dirty="0" smtClean="0">
                <a:latin typeface="Arial" charset="0"/>
                <a:ea typeface="ＭＳ Ｐゴシック" pitchFamily="28" charset="-128"/>
              </a:rPr>
              <a:t>SIGS contains both regional and security studies.  Army, USMC, Air Force, and USN foreign area officers, security assistance officers, and defense attaches take regional studies for the part of the world to which they will be assigned.</a:t>
            </a:r>
          </a:p>
          <a:p>
            <a:endParaRPr lang="en-US" dirty="0" smtClean="0">
              <a:latin typeface="Arial" charset="0"/>
              <a:ea typeface="ＭＳ Ｐゴシック" pitchFamily="28" charset="-128"/>
            </a:endParaRPr>
          </a:p>
          <a:p>
            <a:r>
              <a:rPr lang="en-US" dirty="0" smtClean="0">
                <a:latin typeface="Arial" charset="0"/>
                <a:ea typeface="ＭＳ Ｐゴシック" pitchFamily="28" charset="-128"/>
              </a:rPr>
              <a:t>Our civil-military relations and security building curricula are one of a kind programs designed to address the problems that the emerging democracies of the world are dealing with.  We have students from the Philippines, Indonesia, Malaysia, Pakistan, Kazakhstan, Jordan, Morocco, Rwanda and many of the new NATO member countries enrolled in these programs.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C2E2656-6A71-4F32-92E0-322C8E0AF59C}" type="slidenum">
              <a:rPr lang="en-US"/>
              <a:pPr/>
              <a:t>14</a:t>
            </a:fld>
            <a:endParaRPr lang="en-US" dirty="0"/>
          </a:p>
        </p:txBody>
      </p:sp>
      <p:sp>
        <p:nvSpPr>
          <p:cNvPr id="45059"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1197C276-0F56-48E9-BD0F-FCF4086D4602}" type="slidenum">
              <a:rPr lang="en-US" sz="1200"/>
              <a:pPr algn="r" defTabSz="920750" eaLnBrk="1" hangingPunct="1"/>
              <a:t>14</a:t>
            </a:fld>
            <a:endParaRPr lang="en-US" sz="1200" dirty="0"/>
          </a:p>
        </p:txBody>
      </p:sp>
      <p:sp>
        <p:nvSpPr>
          <p:cNvPr id="45060" name="Rectangle 2"/>
          <p:cNvSpPr>
            <a:spLocks noGrp="1" noRot="1" noChangeAspect="1" noChangeArrowheads="1" noTextEdit="1"/>
          </p:cNvSpPr>
          <p:nvPr>
            <p:ph type="sldImg"/>
          </p:nvPr>
        </p:nvSpPr>
        <p:spPr>
          <a:xfrm>
            <a:off x="1492250" y="461963"/>
            <a:ext cx="3927475" cy="2946400"/>
          </a:xfrm>
          <a:ln/>
        </p:spPr>
      </p:sp>
      <p:sp>
        <p:nvSpPr>
          <p:cNvPr id="45061" name="Text Box 3"/>
          <p:cNvSpPr txBox="1">
            <a:spLocks noChangeArrowheads="1"/>
          </p:cNvSpPr>
          <p:nvPr/>
        </p:nvSpPr>
        <p:spPr bwMode="auto">
          <a:xfrm>
            <a:off x="296863" y="3775075"/>
            <a:ext cx="6164262" cy="5186363"/>
          </a:xfrm>
          <a:prstGeom prst="rect">
            <a:avLst/>
          </a:prstGeom>
          <a:noFill/>
          <a:ln w="9525">
            <a:noFill/>
            <a:miter lim="800000"/>
            <a:headEnd/>
            <a:tailEnd/>
          </a:ln>
        </p:spPr>
        <p:txBody>
          <a:bodyPr lIns="91925" tIns="45963" rIns="91925" bIns="45963">
            <a:spAutoFit/>
          </a:bodyPr>
          <a:lstStyle/>
          <a:p>
            <a:pPr algn="ctr" defTabSz="920750" eaLnBrk="1" hangingPunct="1">
              <a:spcBef>
                <a:spcPct val="50000"/>
              </a:spcBef>
            </a:pPr>
            <a:endParaRPr lang="en-US" sz="1200" b="1" dirty="0"/>
          </a:p>
          <a:p>
            <a:pPr algn="ctr" defTabSz="920750" eaLnBrk="1" hangingPunct="1">
              <a:spcBef>
                <a:spcPct val="50000"/>
              </a:spcBef>
            </a:pPr>
            <a:endParaRPr lang="en-US" sz="1200" b="1" dirty="0"/>
          </a:p>
          <a:p>
            <a:pPr defTabSz="920750" eaLnBrk="1" hangingPunct="1">
              <a:spcBef>
                <a:spcPct val="50000"/>
              </a:spcBef>
              <a:buFontTx/>
              <a:buChar char="•"/>
            </a:pPr>
            <a:r>
              <a:rPr lang="en-US" sz="1400" dirty="0"/>
              <a:t> Homeland Security – truly unique curricula, not duplicated elsewhere</a:t>
            </a:r>
          </a:p>
          <a:p>
            <a:pPr defTabSz="920750" eaLnBrk="1" hangingPunct="1">
              <a:spcBef>
                <a:spcPct val="50000"/>
              </a:spcBef>
            </a:pPr>
            <a:endParaRPr lang="en-US" sz="1400" dirty="0"/>
          </a:p>
          <a:p>
            <a:pPr defTabSz="920750" eaLnBrk="1" hangingPunct="1">
              <a:spcBef>
                <a:spcPct val="50000"/>
              </a:spcBef>
              <a:buFontTx/>
              <a:buChar char="•"/>
            </a:pPr>
            <a:r>
              <a:rPr lang="en-US" sz="1400" dirty="0"/>
              <a:t>  Dept of Justice looked to NPS for their first Master’s program. Why? </a:t>
            </a:r>
          </a:p>
          <a:p>
            <a:pPr defTabSz="920750" eaLnBrk="1" hangingPunct="1">
              <a:spcBef>
                <a:spcPct val="50000"/>
              </a:spcBef>
            </a:pPr>
            <a:r>
              <a:rPr lang="en-US" sz="1400" dirty="0"/>
              <a:t>    Because we had the resident expertise in many areas; M&amp;S, Info Security, </a:t>
            </a:r>
          </a:p>
          <a:p>
            <a:pPr defTabSz="920750" eaLnBrk="1" hangingPunct="1">
              <a:spcBef>
                <a:spcPct val="50000"/>
              </a:spcBef>
            </a:pPr>
            <a:r>
              <a:rPr lang="en-US" sz="1400" dirty="0"/>
              <a:t>    Asymmetrical Warfare, WMD</a:t>
            </a:r>
          </a:p>
          <a:p>
            <a:pPr defTabSz="920750" eaLnBrk="1" hangingPunct="1">
              <a:spcBef>
                <a:spcPct val="50000"/>
              </a:spcBef>
            </a:pPr>
            <a:endParaRPr lang="en-US" sz="1400" dirty="0"/>
          </a:p>
          <a:p>
            <a:pPr marL="458788" lvl="1" defTabSz="920750" eaLnBrk="1" hangingPunct="1">
              <a:spcBef>
                <a:spcPct val="50000"/>
              </a:spcBef>
              <a:buFont typeface="Wingdings" pitchFamily="-106" charset="2"/>
              <a:buChar char="§"/>
            </a:pPr>
            <a:r>
              <a:rPr lang="en-US" sz="1400" dirty="0"/>
              <a:t>  Executive education for tomorrow’s homeland security leaders</a:t>
            </a:r>
          </a:p>
          <a:p>
            <a:pPr defTabSz="920750" eaLnBrk="1" hangingPunct="1">
              <a:spcBef>
                <a:spcPct val="50000"/>
              </a:spcBef>
            </a:pPr>
            <a:endParaRPr lang="en-US" sz="1400" dirty="0"/>
          </a:p>
          <a:p>
            <a:pPr marL="458788" lvl="1" defTabSz="920750" eaLnBrk="1" hangingPunct="1">
              <a:spcBef>
                <a:spcPct val="50000"/>
              </a:spcBef>
              <a:buFont typeface="Wingdings" pitchFamily="-106" charset="2"/>
              <a:buChar char="§"/>
            </a:pPr>
            <a:r>
              <a:rPr lang="en-US" sz="1400" dirty="0"/>
              <a:t>  </a:t>
            </a:r>
            <a:r>
              <a:rPr lang="en-US" sz="1400" b="1" dirty="0"/>
              <a:t>18 month master’s degree</a:t>
            </a:r>
            <a:r>
              <a:rPr lang="en-US" sz="1400" dirty="0"/>
              <a:t> program to enhance an understanding of</a:t>
            </a:r>
          </a:p>
          <a:p>
            <a:pPr marL="920750" lvl="2" defTabSz="920750" eaLnBrk="1" hangingPunct="1">
              <a:spcBef>
                <a:spcPct val="50000"/>
              </a:spcBef>
              <a:buFont typeface="Wingdings" pitchFamily="-106" charset="2"/>
              <a:buChar char="Ø"/>
            </a:pPr>
            <a:r>
              <a:rPr lang="en-US" sz="1400" dirty="0"/>
              <a:t>  Asymmetric threats</a:t>
            </a:r>
          </a:p>
          <a:p>
            <a:pPr marL="920750" lvl="2" defTabSz="920750" eaLnBrk="1" hangingPunct="1">
              <a:spcBef>
                <a:spcPct val="50000"/>
              </a:spcBef>
              <a:buFont typeface="Wingdings" pitchFamily="-106" charset="2"/>
              <a:buChar char="Ø"/>
            </a:pPr>
            <a:r>
              <a:rPr lang="en-US" sz="1400" dirty="0"/>
              <a:t>  Critical infrastructure protection</a:t>
            </a:r>
          </a:p>
          <a:p>
            <a:pPr marL="920750" lvl="2" defTabSz="920750" eaLnBrk="1" hangingPunct="1">
              <a:spcBef>
                <a:spcPct val="50000"/>
              </a:spcBef>
              <a:buFont typeface="Wingdings" pitchFamily="-106" charset="2"/>
              <a:buChar char="Ø"/>
            </a:pPr>
            <a:r>
              <a:rPr lang="en-US" sz="1400" dirty="0"/>
              <a:t>  Planning and budgeting strategies</a:t>
            </a:r>
          </a:p>
          <a:p>
            <a:pPr marL="920750" lvl="2" defTabSz="920750" eaLnBrk="1" hangingPunct="1">
              <a:spcBef>
                <a:spcPct val="50000"/>
              </a:spcBef>
              <a:buFont typeface="Wingdings" pitchFamily="-106" charset="2"/>
              <a:buChar char="Ø"/>
            </a:pPr>
            <a:r>
              <a:rPr lang="en-US" sz="1400" dirty="0"/>
              <a:t>  </a:t>
            </a:r>
            <a:r>
              <a:rPr lang="en-US" sz="1400" b="1" u="sng" dirty="0">
                <a:solidFill>
                  <a:srgbClr val="030559"/>
                </a:solidFill>
              </a:rPr>
              <a:t>Concentrates on local-state-federal cooperation</a:t>
            </a:r>
          </a:p>
          <a:p>
            <a:pPr defTabSz="920750" eaLnBrk="1" hangingPunct="1">
              <a:spcBef>
                <a:spcPct val="50000"/>
              </a:spcBef>
            </a:pPr>
            <a:endParaRPr lang="en-US" sz="1400" b="1" u="sng" dirty="0">
              <a:solidFill>
                <a:srgbClr val="030559"/>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D6FD4F7-6BC1-4991-A740-B00F0417E7C9}" type="slidenum">
              <a:rPr lang="en-US"/>
              <a:pPr/>
              <a:t>15</a:t>
            </a:fld>
            <a:endParaRPr lang="en-US" dirty="0"/>
          </a:p>
        </p:txBody>
      </p:sp>
      <p:sp>
        <p:nvSpPr>
          <p:cNvPr id="46083"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AB6B5C6A-3342-4490-8F4E-D215900EA807}" type="slidenum">
              <a:rPr lang="en-US" sz="1200"/>
              <a:pPr algn="r" defTabSz="920750" eaLnBrk="1" hangingPunct="1"/>
              <a:t>15</a:t>
            </a:fld>
            <a:endParaRPr lang="en-US" sz="1200" dirty="0"/>
          </a:p>
        </p:txBody>
      </p:sp>
      <p:sp>
        <p:nvSpPr>
          <p:cNvPr id="46084" name="Rectangle 2"/>
          <p:cNvSpPr>
            <a:spLocks noGrp="1" noRot="1" noChangeAspect="1" noChangeArrowheads="1" noTextEdit="1"/>
          </p:cNvSpPr>
          <p:nvPr>
            <p:ph type="sldImg"/>
          </p:nvPr>
        </p:nvSpPr>
        <p:spPr>
          <a:xfrm>
            <a:off x="1638300" y="538163"/>
            <a:ext cx="4008438" cy="3006725"/>
          </a:xfrm>
          <a:ln/>
        </p:spPr>
      </p:sp>
      <p:sp>
        <p:nvSpPr>
          <p:cNvPr id="46085" name="Text Box 3"/>
          <p:cNvSpPr txBox="1">
            <a:spLocks noChangeArrowheads="1"/>
          </p:cNvSpPr>
          <p:nvPr/>
        </p:nvSpPr>
        <p:spPr bwMode="auto">
          <a:xfrm>
            <a:off x="371475" y="4162425"/>
            <a:ext cx="6089650" cy="2095500"/>
          </a:xfrm>
          <a:prstGeom prst="rect">
            <a:avLst/>
          </a:prstGeom>
          <a:noFill/>
          <a:ln w="9525">
            <a:noFill/>
            <a:miter lim="800000"/>
            <a:headEnd/>
            <a:tailEnd/>
          </a:ln>
        </p:spPr>
        <p:txBody>
          <a:bodyPr lIns="91925" tIns="45963" rIns="91925" bIns="45963">
            <a:spAutoFit/>
          </a:bodyPr>
          <a:lstStyle/>
          <a:p>
            <a:pPr defTabSz="920750" eaLnBrk="1" hangingPunct="1">
              <a:spcBef>
                <a:spcPct val="50000"/>
              </a:spcBef>
              <a:buFontTx/>
              <a:buChar char="•"/>
            </a:pPr>
            <a:r>
              <a:rPr lang="en-US" sz="1400" dirty="0"/>
              <a:t>   NPS offers a continuum of education designed to reach prospective and current students, as well as alumni, through a combination of mobile education, resident certificate courses and out reach to fleet concentration areas through various Distance Learning mediums.</a:t>
            </a:r>
          </a:p>
          <a:p>
            <a:pPr defTabSz="920750" eaLnBrk="1" hangingPunct="1">
              <a:spcBef>
                <a:spcPct val="50000"/>
              </a:spcBef>
              <a:buFontTx/>
              <a:buChar char="•"/>
            </a:pPr>
            <a:r>
              <a:rPr lang="en-US" sz="1400" dirty="0"/>
              <a:t>  Current EMBA programs at NAS Lemoore and NAS Pensacola.  Start ups in Sept 04 in Norfolk and San Diego</a:t>
            </a:r>
          </a:p>
          <a:p>
            <a:pPr defTabSz="920750" eaLnBrk="1" hangingPunct="1">
              <a:spcBef>
                <a:spcPct val="50000"/>
              </a:spcBef>
              <a:buFontTx/>
              <a:buChar char="•"/>
            </a:pPr>
            <a:r>
              <a:rPr lang="en-US" sz="1400" dirty="0"/>
              <a:t>  Video Tele-Education engineering degree program in Wash D.C.</a:t>
            </a:r>
          </a:p>
          <a:p>
            <a:pPr defTabSz="920750" eaLnBrk="1" hangingPunct="1">
              <a:spcBef>
                <a:spcPct val="50000"/>
              </a:spcBef>
              <a:buFontTx/>
              <a:buChar char="•"/>
            </a:pPr>
            <a:r>
              <a:rPr lang="en-US" sz="1400" dirty="0"/>
              <a:t>  Leadership Education and Development master’s at the Naval Academy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15562F8-9836-4AE8-B091-329A5E4C6AFE}" type="slidenum">
              <a:rPr lang="en-US"/>
              <a:pPr/>
              <a:t>16</a:t>
            </a:fld>
            <a:endParaRPr lang="en-US" dirty="0"/>
          </a:p>
        </p:txBody>
      </p:sp>
      <p:sp>
        <p:nvSpPr>
          <p:cNvPr id="47107"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35998A44-6885-461D-8E45-8BBF8714E733}" type="slidenum">
              <a:rPr lang="en-US" sz="1200"/>
              <a:pPr algn="r" defTabSz="920750" eaLnBrk="1" hangingPunct="1"/>
              <a:t>16</a:t>
            </a:fld>
            <a:endParaRPr lang="en-US" sz="1200" dirty="0"/>
          </a:p>
        </p:txBody>
      </p:sp>
      <p:sp>
        <p:nvSpPr>
          <p:cNvPr id="47108" name="Rectangle 2"/>
          <p:cNvSpPr>
            <a:spLocks noGrp="1" noRot="1" noChangeAspect="1" noChangeArrowheads="1" noTextEdit="1"/>
          </p:cNvSpPr>
          <p:nvPr>
            <p:ph type="sldImg"/>
          </p:nvPr>
        </p:nvSpPr>
        <p:spPr>
          <a:xfrm>
            <a:off x="1492250" y="461963"/>
            <a:ext cx="3927475" cy="2946400"/>
          </a:xfrm>
          <a:ln/>
        </p:spPr>
      </p:sp>
      <p:sp>
        <p:nvSpPr>
          <p:cNvPr id="47109" name="Text Box 3"/>
          <p:cNvSpPr txBox="1">
            <a:spLocks noChangeArrowheads="1"/>
          </p:cNvSpPr>
          <p:nvPr/>
        </p:nvSpPr>
        <p:spPr bwMode="auto">
          <a:xfrm>
            <a:off x="593725" y="3929063"/>
            <a:ext cx="5867400" cy="4416425"/>
          </a:xfrm>
          <a:prstGeom prst="rect">
            <a:avLst/>
          </a:prstGeom>
          <a:noFill/>
          <a:ln w="9525">
            <a:noFill/>
            <a:miter lim="800000"/>
            <a:headEnd/>
            <a:tailEnd/>
          </a:ln>
        </p:spPr>
        <p:txBody>
          <a:bodyPr lIns="91925" tIns="45963" rIns="91925" bIns="45963">
            <a:spAutoFit/>
          </a:bodyPr>
          <a:lstStyle/>
          <a:p>
            <a:pPr algn="ctr" defTabSz="920750" eaLnBrk="1" hangingPunct="1">
              <a:spcBef>
                <a:spcPct val="50000"/>
              </a:spcBef>
            </a:pPr>
            <a:endParaRPr lang="en-US" sz="1400" dirty="0"/>
          </a:p>
          <a:p>
            <a:pPr defTabSz="920750" eaLnBrk="1" hangingPunct="1">
              <a:spcBef>
                <a:spcPct val="50000"/>
              </a:spcBef>
              <a:buFontTx/>
              <a:buChar char="•"/>
            </a:pPr>
            <a:r>
              <a:rPr lang="en-US" sz="1400" dirty="0"/>
              <a:t>   Percentages speak to the joint nature of our student body</a:t>
            </a:r>
          </a:p>
          <a:p>
            <a:pPr defTabSz="920750" eaLnBrk="1" hangingPunct="1">
              <a:spcBef>
                <a:spcPct val="50000"/>
              </a:spcBef>
              <a:buFontTx/>
              <a:buChar char="•"/>
            </a:pPr>
            <a:r>
              <a:rPr lang="en-US" sz="1400" dirty="0"/>
              <a:t>  International numbers and percentage of student body are highest in  school’s history.  International students were first admitted back in the twenties.  4120 graduates since 1954</a:t>
            </a:r>
          </a:p>
          <a:p>
            <a:pPr defTabSz="920750" eaLnBrk="1" hangingPunct="1">
              <a:spcBef>
                <a:spcPct val="50000"/>
              </a:spcBef>
            </a:pPr>
            <a:endParaRPr lang="en-US" sz="1400" dirty="0"/>
          </a:p>
          <a:p>
            <a:pPr defTabSz="920750" eaLnBrk="1" hangingPunct="1">
              <a:spcBef>
                <a:spcPct val="50000"/>
              </a:spcBef>
              <a:buFontTx/>
              <a:buChar char="•"/>
            </a:pPr>
            <a:r>
              <a:rPr lang="en-US" sz="1400" dirty="0"/>
              <a:t>  NPS is literally the “Crossroads” of DOD international education: more international officers from more countries than any other DOD   Professional Military Education Institution</a:t>
            </a:r>
          </a:p>
          <a:p>
            <a:pPr defTabSz="920750" eaLnBrk="1" hangingPunct="1">
              <a:spcBef>
                <a:spcPct val="50000"/>
              </a:spcBef>
            </a:pPr>
            <a:endParaRPr lang="en-US" sz="1400" dirty="0"/>
          </a:p>
          <a:p>
            <a:pPr defTabSz="920750" eaLnBrk="1" hangingPunct="1">
              <a:spcBef>
                <a:spcPct val="50000"/>
              </a:spcBef>
              <a:buFontTx/>
              <a:buChar char="•"/>
            </a:pPr>
            <a:r>
              <a:rPr lang="en-US" sz="1400" dirty="0"/>
              <a:t>  Increasing numbers of Air Force and Army students due to commitment of Service Secretaries Roache and White (both former NPS graduates)</a:t>
            </a:r>
          </a:p>
          <a:p>
            <a:pPr defTabSz="920750" eaLnBrk="1" hangingPunct="1">
              <a:spcBef>
                <a:spcPct val="50000"/>
              </a:spcBef>
            </a:pPr>
            <a:endParaRPr lang="en-US" sz="1400" dirty="0"/>
          </a:p>
          <a:p>
            <a:pPr defTabSz="920750" eaLnBrk="1" hangingPunct="1">
              <a:spcBef>
                <a:spcPct val="50000"/>
              </a:spcBef>
              <a:buFontTx/>
              <a:buChar char="•"/>
            </a:pPr>
            <a:r>
              <a:rPr lang="en-US" sz="1400" dirty="0"/>
              <a:t>  NPS/AFIT MOU</a:t>
            </a:r>
          </a:p>
          <a:p>
            <a:pPr defTabSz="920750" eaLnBrk="1" hangingPunct="1">
              <a:spcBef>
                <a:spcPct val="50000"/>
              </a:spcBef>
            </a:pPr>
            <a:endParaRPr lang="en-US" sz="14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miter lim="800000"/>
            <a:headEnd/>
            <a:tailEnd/>
          </a:ln>
        </p:spPr>
        <p:txBody>
          <a:bodyPr/>
          <a:lstStyle/>
          <a:p>
            <a:fld id="{698E76C1-3C2E-4B0A-8689-499592A3904E}" type="slidenum">
              <a:rPr lang="en-US" smtClean="0"/>
              <a:pPr/>
              <a:t>17</a:t>
            </a:fld>
            <a:endParaRPr lang="en-US" smtClean="0"/>
          </a:p>
        </p:txBody>
      </p:sp>
      <p:sp>
        <p:nvSpPr>
          <p:cNvPr id="6147"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a:fld id="{217CDB7E-2078-4105-B6B5-BDAF7FADB1C7}" type="slidenum">
              <a:rPr lang="en-US" sz="1200" i="0"/>
              <a:pPr algn="r" defTabSz="920750"/>
              <a:t>17</a:t>
            </a:fld>
            <a:endParaRPr lang="en-US" sz="1200" i="0"/>
          </a:p>
        </p:txBody>
      </p:sp>
      <p:sp>
        <p:nvSpPr>
          <p:cNvPr id="6148" name="Rectangle 2"/>
          <p:cNvSpPr>
            <a:spLocks noGrp="1" noRot="1" noChangeAspect="1" noChangeArrowheads="1" noTextEdit="1"/>
          </p:cNvSpPr>
          <p:nvPr>
            <p:ph type="sldImg"/>
          </p:nvPr>
        </p:nvSpPr>
        <p:spPr>
          <a:ln/>
        </p:spPr>
      </p:sp>
      <p:sp>
        <p:nvSpPr>
          <p:cNvPr id="6149" name="Rectangle 3"/>
          <p:cNvSpPr>
            <a:spLocks noGrp="1" noChangeArrowheads="1"/>
          </p:cNvSpPr>
          <p:nvPr>
            <p:ph type="body" idx="1"/>
          </p:nvPr>
        </p:nvSpPr>
        <p:spPr>
          <a:xfrm>
            <a:off x="914400" y="4416425"/>
            <a:ext cx="5029200" cy="4183063"/>
          </a:xfrm>
          <a:noFill/>
        </p:spPr>
        <p:txBody>
          <a:bodyPr lIns="91925" tIns="45963" rIns="91925" bIns="45963"/>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76E02558-8DA1-4EBB-811E-1769FB33FC99}" type="slidenum">
              <a:rPr lang="en-US" sz="1200"/>
              <a:pPr algn="r" defTabSz="920750" eaLnBrk="1" hangingPunct="1"/>
              <a:t>18</a:t>
            </a:fld>
            <a:endParaRPr lang="en-US" sz="1200" dirty="0"/>
          </a:p>
        </p:txBody>
      </p:sp>
      <p:sp>
        <p:nvSpPr>
          <p:cNvPr id="49155" name="Rectangle 2"/>
          <p:cNvSpPr>
            <a:spLocks noGrp="1" noRot="1" noChangeAspect="1" noChangeArrowheads="1" noTextEdit="1"/>
          </p:cNvSpPr>
          <p:nvPr>
            <p:ph type="sldImg"/>
          </p:nvPr>
        </p:nvSpPr>
        <p:spPr>
          <a:xfrm>
            <a:off x="1257300" y="538163"/>
            <a:ext cx="4546600" cy="3409950"/>
          </a:xfrm>
          <a:ln/>
        </p:spPr>
      </p:sp>
      <p:sp>
        <p:nvSpPr>
          <p:cNvPr id="49156" name="Text Box 3"/>
          <p:cNvSpPr txBox="1">
            <a:spLocks noChangeArrowheads="1"/>
          </p:cNvSpPr>
          <p:nvPr/>
        </p:nvSpPr>
        <p:spPr bwMode="auto">
          <a:xfrm>
            <a:off x="593725" y="4622800"/>
            <a:ext cx="5497513" cy="3784600"/>
          </a:xfrm>
          <a:prstGeom prst="rect">
            <a:avLst/>
          </a:prstGeom>
          <a:noFill/>
          <a:ln w="9525">
            <a:noFill/>
            <a:miter lim="800000"/>
            <a:headEnd/>
            <a:tailEnd/>
          </a:ln>
        </p:spPr>
        <p:txBody>
          <a:bodyPr lIns="91925" tIns="45963" rIns="91925" bIns="45963">
            <a:spAutoFit/>
          </a:bodyPr>
          <a:lstStyle/>
          <a:p>
            <a:pPr defTabSz="920750" eaLnBrk="1" hangingPunct="1">
              <a:spcBef>
                <a:spcPct val="50000"/>
              </a:spcBef>
              <a:buFontTx/>
              <a:buChar char="•"/>
            </a:pPr>
            <a:endParaRPr lang="en-US" sz="1400" dirty="0"/>
          </a:p>
          <a:p>
            <a:pPr defTabSz="920750" eaLnBrk="1" hangingPunct="1">
              <a:spcBef>
                <a:spcPct val="50000"/>
              </a:spcBef>
              <a:buFontTx/>
              <a:buChar char="•"/>
            </a:pPr>
            <a:r>
              <a:rPr lang="en-US" sz="1400" dirty="0"/>
              <a:t>  The intimate classroom settings and low professor to student ratio </a:t>
            </a:r>
          </a:p>
          <a:p>
            <a:pPr defTabSz="920750" eaLnBrk="1" hangingPunct="1">
              <a:spcBef>
                <a:spcPct val="50000"/>
              </a:spcBef>
            </a:pPr>
            <a:r>
              <a:rPr lang="en-US" sz="1400" dirty="0"/>
              <a:t>   facilitates learning experience</a:t>
            </a:r>
          </a:p>
          <a:p>
            <a:pPr defTabSz="920750" eaLnBrk="1" hangingPunct="1">
              <a:spcBef>
                <a:spcPct val="50000"/>
              </a:spcBef>
            </a:pPr>
            <a:endParaRPr lang="en-US" sz="1400" dirty="0"/>
          </a:p>
          <a:p>
            <a:pPr defTabSz="920750" eaLnBrk="1" hangingPunct="1">
              <a:spcBef>
                <a:spcPct val="50000"/>
              </a:spcBef>
              <a:buFontTx/>
              <a:buChar char="•"/>
            </a:pPr>
            <a:r>
              <a:rPr lang="en-US" sz="1400" dirty="0"/>
              <a:t>  There are no teaching assistants at NPS</a:t>
            </a:r>
          </a:p>
          <a:p>
            <a:pPr defTabSz="920750" eaLnBrk="1" hangingPunct="1">
              <a:spcBef>
                <a:spcPct val="50000"/>
              </a:spcBef>
            </a:pPr>
            <a:endParaRPr lang="en-US" sz="1400" dirty="0"/>
          </a:p>
          <a:p>
            <a:pPr defTabSz="920750" eaLnBrk="1" hangingPunct="1">
              <a:spcBef>
                <a:spcPct val="50000"/>
              </a:spcBef>
              <a:buFontTx/>
              <a:buChar char="•"/>
            </a:pPr>
            <a:r>
              <a:rPr lang="en-US" sz="1400" dirty="0"/>
              <a:t>  High percentage of civilian faculty and % of PhD's gives academic </a:t>
            </a:r>
          </a:p>
          <a:p>
            <a:pPr defTabSz="920750" eaLnBrk="1" hangingPunct="1">
              <a:spcBef>
                <a:spcPct val="50000"/>
              </a:spcBef>
            </a:pPr>
            <a:r>
              <a:rPr lang="en-US" sz="1400" dirty="0"/>
              <a:t>   credibility</a:t>
            </a:r>
          </a:p>
          <a:p>
            <a:pPr defTabSz="920750" eaLnBrk="1" hangingPunct="1">
              <a:spcBef>
                <a:spcPct val="50000"/>
              </a:spcBef>
            </a:pPr>
            <a:endParaRPr lang="en-US" sz="1400" dirty="0"/>
          </a:p>
          <a:p>
            <a:pPr defTabSz="920750" eaLnBrk="1" hangingPunct="1">
              <a:spcBef>
                <a:spcPct val="50000"/>
              </a:spcBef>
              <a:buFontTx/>
              <a:buChar char="•"/>
            </a:pPr>
            <a:r>
              <a:rPr lang="en-US" sz="1400" dirty="0"/>
              <a:t>  Resident Patent attorney on staff.  Numerous patents developed</a:t>
            </a:r>
          </a:p>
          <a:p>
            <a:pPr defTabSz="920750" eaLnBrk="1" hangingPunct="1">
              <a:spcBef>
                <a:spcPct val="50000"/>
              </a:spcBef>
            </a:pPr>
            <a:r>
              <a:rPr lang="en-US" sz="1400" dirty="0"/>
              <a:t>   including DOS (Gary Kildane)</a:t>
            </a:r>
          </a:p>
          <a:p>
            <a:pPr defTabSz="920750" eaLnBrk="1" hangingPunct="1">
              <a:spcBef>
                <a:spcPct val="50000"/>
              </a:spcBef>
            </a:pPr>
            <a:endParaRPr lang="en-US" sz="14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544A73D-2C7C-46A6-A164-099B82EFB7C1}" type="slidenum">
              <a:rPr lang="en-US"/>
              <a:pPr/>
              <a:t>19</a:t>
            </a:fld>
            <a:endParaRPr lang="en-US" dirty="0"/>
          </a:p>
        </p:txBody>
      </p:sp>
      <p:sp>
        <p:nvSpPr>
          <p:cNvPr id="50179"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318DA9D0-9955-445F-88AE-4B3CDCA37617}" type="slidenum">
              <a:rPr lang="en-US" sz="1200"/>
              <a:pPr algn="r" defTabSz="920750" eaLnBrk="1" hangingPunct="1"/>
              <a:t>19</a:t>
            </a:fld>
            <a:endParaRPr lang="en-US" sz="1200" dirty="0"/>
          </a:p>
        </p:txBody>
      </p:sp>
      <p:sp>
        <p:nvSpPr>
          <p:cNvPr id="50180" name="Rectangle 2"/>
          <p:cNvSpPr>
            <a:spLocks noGrp="1" noRot="1" noChangeAspect="1" noChangeArrowheads="1" noTextEdit="1"/>
          </p:cNvSpPr>
          <p:nvPr>
            <p:ph type="sldImg"/>
          </p:nvPr>
        </p:nvSpPr>
        <p:spPr>
          <a:xfrm>
            <a:off x="1489075" y="538163"/>
            <a:ext cx="4083050" cy="3062287"/>
          </a:xfrm>
          <a:ln/>
        </p:spPr>
      </p:sp>
      <p:sp>
        <p:nvSpPr>
          <p:cNvPr id="50181" name="Rectangle 3"/>
          <p:cNvSpPr>
            <a:spLocks noGrp="1" noChangeArrowheads="1"/>
          </p:cNvSpPr>
          <p:nvPr>
            <p:ph type="body" idx="1"/>
          </p:nvPr>
        </p:nvSpPr>
        <p:spPr>
          <a:xfrm>
            <a:off x="1114425" y="2617788"/>
            <a:ext cx="5029200" cy="4184650"/>
          </a:xfrm>
          <a:noFill/>
          <a:ln/>
        </p:spPr>
        <p:txBody>
          <a:bodyPr lIns="91925" tIns="45963" rIns="91925" bIns="45963"/>
          <a:lstStyle/>
          <a:p>
            <a:pPr eaLnBrk="1" hangingPunct="1"/>
            <a:endParaRPr lang="en-US" dirty="0" smtClean="0">
              <a:latin typeface="Arial" charset="0"/>
              <a:ea typeface="ＭＳ Ｐゴシック" pitchFamily="28" charset="-128"/>
              <a:cs typeface="Times New Roman" pitchFamily="-106" charset="0"/>
            </a:endParaRPr>
          </a:p>
          <a:p>
            <a:pPr eaLnBrk="1" hangingPunct="1"/>
            <a:endParaRPr lang="en-US" dirty="0" smtClean="0">
              <a:latin typeface="Arial" charset="0"/>
              <a:ea typeface="ＭＳ Ｐゴシック" pitchFamily="28" charset="-128"/>
            </a:endParaRPr>
          </a:p>
        </p:txBody>
      </p:sp>
      <p:sp>
        <p:nvSpPr>
          <p:cNvPr id="50182" name="Text Box 4"/>
          <p:cNvSpPr txBox="1">
            <a:spLocks noChangeArrowheads="1"/>
          </p:cNvSpPr>
          <p:nvPr/>
        </p:nvSpPr>
        <p:spPr bwMode="auto">
          <a:xfrm>
            <a:off x="593725" y="5084763"/>
            <a:ext cx="5645150" cy="3360737"/>
          </a:xfrm>
          <a:prstGeom prst="rect">
            <a:avLst/>
          </a:prstGeom>
          <a:noFill/>
          <a:ln w="9525">
            <a:noFill/>
            <a:miter lim="800000"/>
            <a:headEnd/>
            <a:tailEnd/>
          </a:ln>
        </p:spPr>
        <p:txBody>
          <a:bodyPr lIns="91925" tIns="45963" rIns="91925" bIns="45963">
            <a:spAutoFit/>
          </a:bodyPr>
          <a:lstStyle/>
          <a:p>
            <a:pPr defTabSz="920750" eaLnBrk="1" hangingPunct="1">
              <a:spcBef>
                <a:spcPct val="50000"/>
              </a:spcBef>
              <a:buFontTx/>
              <a:buChar char="•"/>
            </a:pPr>
            <a:r>
              <a:rPr lang="en-US" sz="1400" dirty="0"/>
              <a:t>  Primarily a teaching university, but research is vital</a:t>
            </a:r>
          </a:p>
          <a:p>
            <a:pPr defTabSz="920750" eaLnBrk="1" hangingPunct="1">
              <a:spcBef>
                <a:spcPct val="50000"/>
              </a:spcBef>
            </a:pPr>
            <a:endParaRPr lang="en-US" sz="1400" dirty="0"/>
          </a:p>
          <a:p>
            <a:pPr defTabSz="920750" eaLnBrk="1" hangingPunct="1">
              <a:spcBef>
                <a:spcPct val="50000"/>
              </a:spcBef>
              <a:buFontTx/>
              <a:buChar char="•"/>
            </a:pPr>
            <a:r>
              <a:rPr lang="en-US" sz="1400" dirty="0"/>
              <a:t>  Key point of research is to develop analytical skills of students in the </a:t>
            </a:r>
          </a:p>
          <a:p>
            <a:pPr defTabSz="920750" eaLnBrk="1" hangingPunct="1">
              <a:spcBef>
                <a:spcPct val="50000"/>
              </a:spcBef>
            </a:pPr>
            <a:r>
              <a:rPr lang="en-US" sz="1400" dirty="0"/>
              <a:t>   classroom, give them a relevant project/thesis to apply to those skills</a:t>
            </a:r>
          </a:p>
          <a:p>
            <a:pPr defTabSz="920750" eaLnBrk="1" hangingPunct="1">
              <a:spcBef>
                <a:spcPct val="50000"/>
              </a:spcBef>
            </a:pPr>
            <a:endParaRPr lang="en-US" sz="1400" dirty="0"/>
          </a:p>
          <a:p>
            <a:pPr defTabSz="920750" eaLnBrk="1" hangingPunct="1">
              <a:spcBef>
                <a:spcPct val="50000"/>
              </a:spcBef>
              <a:buFontTx/>
              <a:buChar char="•"/>
            </a:pPr>
            <a:r>
              <a:rPr lang="en-US" sz="1400" dirty="0"/>
              <a:t>  All students complete a theses or major project</a:t>
            </a:r>
          </a:p>
          <a:p>
            <a:pPr defTabSz="920750" eaLnBrk="1" hangingPunct="1">
              <a:spcBef>
                <a:spcPct val="50000"/>
              </a:spcBef>
            </a:pPr>
            <a:endParaRPr lang="en-US" sz="1400" dirty="0"/>
          </a:p>
          <a:p>
            <a:pPr defTabSz="920750" eaLnBrk="1" hangingPunct="1">
              <a:spcBef>
                <a:spcPct val="50000"/>
              </a:spcBef>
              <a:buFontTx/>
              <a:buChar char="•"/>
            </a:pPr>
            <a:r>
              <a:rPr lang="en-US" sz="1400" dirty="0"/>
              <a:t>  Student leaves NPS with confidence that he/she can employ </a:t>
            </a:r>
          </a:p>
          <a:p>
            <a:pPr defTabSz="920750" eaLnBrk="1" hangingPunct="1">
              <a:spcBef>
                <a:spcPct val="50000"/>
              </a:spcBef>
            </a:pPr>
            <a:r>
              <a:rPr lang="en-US" sz="1400" dirty="0"/>
              <a:t>   education in operational world</a:t>
            </a:r>
          </a:p>
          <a:p>
            <a:pPr defTabSz="920750" eaLnBrk="1" hangingPunct="1">
              <a:spcBef>
                <a:spcPct val="50000"/>
              </a:spcBef>
            </a:pPr>
            <a:endParaRPr lang="en-US" sz="14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6BC3273E-053A-4186-AB23-245EDFDE9179}" type="slidenum">
              <a:rPr lang="en-US" sz="1200"/>
              <a:pPr algn="r" defTabSz="920750" eaLnBrk="1" hangingPunct="1"/>
              <a:t>20</a:t>
            </a:fld>
            <a:endParaRPr lang="en-US" sz="1200" dirty="0"/>
          </a:p>
        </p:txBody>
      </p:sp>
      <p:sp>
        <p:nvSpPr>
          <p:cNvPr id="51203" name="Rectangle 2"/>
          <p:cNvSpPr>
            <a:spLocks noGrp="1" noRot="1" noChangeAspect="1" noChangeArrowheads="1" noTextEdit="1"/>
          </p:cNvSpPr>
          <p:nvPr>
            <p:ph type="sldImg"/>
          </p:nvPr>
        </p:nvSpPr>
        <p:spPr>
          <a:xfrm>
            <a:off x="1339850" y="538163"/>
            <a:ext cx="4083050" cy="3062287"/>
          </a:xfrm>
          <a:ln/>
        </p:spPr>
      </p:sp>
      <p:sp>
        <p:nvSpPr>
          <p:cNvPr id="51204" name="Text Box 3"/>
          <p:cNvSpPr txBox="1">
            <a:spLocks noChangeArrowheads="1"/>
          </p:cNvSpPr>
          <p:nvPr/>
        </p:nvSpPr>
        <p:spPr bwMode="auto">
          <a:xfrm>
            <a:off x="593725" y="4852988"/>
            <a:ext cx="5719763" cy="1884362"/>
          </a:xfrm>
          <a:prstGeom prst="rect">
            <a:avLst/>
          </a:prstGeom>
          <a:noFill/>
          <a:ln w="9525">
            <a:noFill/>
            <a:miter lim="800000"/>
            <a:headEnd/>
            <a:tailEnd/>
          </a:ln>
        </p:spPr>
        <p:txBody>
          <a:bodyPr lIns="91925" tIns="45963" rIns="91925" bIns="45963">
            <a:spAutoFit/>
          </a:bodyPr>
          <a:lstStyle/>
          <a:p>
            <a:pPr algn="ctr" defTabSz="920750" eaLnBrk="1" hangingPunct="1">
              <a:spcBef>
                <a:spcPct val="50000"/>
              </a:spcBef>
            </a:pPr>
            <a:endParaRPr lang="en-US" sz="1400" b="1" dirty="0">
              <a:solidFill>
                <a:srgbClr val="FF3300"/>
              </a:solidFill>
            </a:endParaRPr>
          </a:p>
          <a:p>
            <a:pPr defTabSz="920750" eaLnBrk="1" hangingPunct="1">
              <a:spcBef>
                <a:spcPct val="50000"/>
              </a:spcBef>
              <a:buFontTx/>
              <a:buChar char="•"/>
            </a:pPr>
            <a:r>
              <a:rPr lang="en-US" sz="1400" dirty="0"/>
              <a:t>  Most research is conducted for the Navy but there are also many </a:t>
            </a:r>
          </a:p>
          <a:p>
            <a:pPr defTabSz="920750" eaLnBrk="1" hangingPunct="1">
              <a:spcBef>
                <a:spcPct val="50000"/>
              </a:spcBef>
            </a:pPr>
            <a:r>
              <a:rPr lang="en-US" sz="1400" dirty="0"/>
              <a:t>    other sponsors as seen here</a:t>
            </a:r>
          </a:p>
          <a:p>
            <a:pPr defTabSz="920750" eaLnBrk="1" hangingPunct="1">
              <a:spcBef>
                <a:spcPct val="50000"/>
              </a:spcBef>
            </a:pPr>
            <a:endParaRPr lang="en-US" sz="1400" dirty="0"/>
          </a:p>
          <a:p>
            <a:pPr defTabSz="920750" eaLnBrk="1" hangingPunct="1">
              <a:spcBef>
                <a:spcPct val="50000"/>
              </a:spcBef>
              <a:buFontTx/>
              <a:buChar char="•"/>
            </a:pPr>
            <a:r>
              <a:rPr lang="en-US" sz="1400" dirty="0"/>
              <a:t>  Faculty compete for these research projects with other university and </a:t>
            </a:r>
          </a:p>
          <a:p>
            <a:pPr defTabSz="920750" eaLnBrk="1" hangingPunct="1">
              <a:spcBef>
                <a:spcPct val="50000"/>
              </a:spcBef>
            </a:pPr>
            <a:r>
              <a:rPr lang="en-US" sz="1400" dirty="0"/>
              <a:t>    research labs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489B690-04B5-461D-9AB5-FC0BF45628E6}" type="slidenum">
              <a:rPr lang="en-US"/>
              <a:pPr/>
              <a:t>2</a:t>
            </a:fld>
            <a:endParaRPr lang="en-US" dirty="0"/>
          </a:p>
        </p:txBody>
      </p:sp>
      <p:sp>
        <p:nvSpPr>
          <p:cNvPr id="32771"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A8D94E59-C8F1-4CF3-AC84-1C5A203FC733}" type="slidenum">
              <a:rPr lang="en-US" sz="1200"/>
              <a:pPr algn="r" defTabSz="920750" eaLnBrk="1" hangingPunct="1"/>
              <a:t>2</a:t>
            </a:fld>
            <a:endParaRPr lang="en-US" sz="1200" dirty="0"/>
          </a:p>
        </p:txBody>
      </p:sp>
      <p:sp>
        <p:nvSpPr>
          <p:cNvPr id="32772" name="Rectangle 2"/>
          <p:cNvSpPr>
            <a:spLocks noGrp="1" noRot="1" noChangeAspect="1" noChangeArrowheads="1" noTextEdit="1"/>
          </p:cNvSpPr>
          <p:nvPr>
            <p:ph type="sldImg"/>
          </p:nvPr>
        </p:nvSpPr>
        <p:spPr>
          <a:xfrm>
            <a:off x="1954213" y="461963"/>
            <a:ext cx="3081337" cy="2311400"/>
          </a:xfrm>
          <a:ln/>
        </p:spPr>
      </p:sp>
      <p:sp>
        <p:nvSpPr>
          <p:cNvPr id="32773" name="Text Box 3"/>
          <p:cNvSpPr txBox="1">
            <a:spLocks noChangeArrowheads="1"/>
          </p:cNvSpPr>
          <p:nvPr/>
        </p:nvSpPr>
        <p:spPr bwMode="auto">
          <a:xfrm>
            <a:off x="225425" y="3552825"/>
            <a:ext cx="6388100" cy="1660525"/>
          </a:xfrm>
          <a:prstGeom prst="rect">
            <a:avLst/>
          </a:prstGeom>
          <a:noFill/>
          <a:ln w="9525">
            <a:noFill/>
            <a:miter lim="800000"/>
            <a:headEnd/>
            <a:tailEnd/>
          </a:ln>
        </p:spPr>
        <p:txBody>
          <a:bodyPr lIns="91925" tIns="45963" rIns="91925" bIns="45963">
            <a:spAutoFit/>
          </a:bodyPr>
          <a:lstStyle/>
          <a:p>
            <a:pPr algn="ctr" defTabSz="920750" eaLnBrk="1" hangingPunct="1">
              <a:spcBef>
                <a:spcPct val="50000"/>
              </a:spcBef>
              <a:buFont typeface="Wingdings" pitchFamily="-106" charset="2"/>
              <a:buNone/>
            </a:pPr>
            <a:r>
              <a:rPr lang="en-US" sz="1200" b="1" dirty="0"/>
              <a:t>Left Screen : GWHBush “Welcome to NPS” (1:02)</a:t>
            </a:r>
          </a:p>
          <a:p>
            <a:pPr algn="ctr" defTabSz="920750" eaLnBrk="1" hangingPunct="1">
              <a:spcBef>
                <a:spcPct val="50000"/>
              </a:spcBef>
              <a:buFont typeface="Wingdings" pitchFamily="-106" charset="2"/>
              <a:buNone/>
            </a:pPr>
            <a:r>
              <a:rPr lang="en-US" sz="1200" b="1" dirty="0"/>
              <a:t>Right Screen : Campus footage (1:00)</a:t>
            </a:r>
          </a:p>
          <a:p>
            <a:pPr algn="ctr" defTabSz="920750" eaLnBrk="1" hangingPunct="1">
              <a:spcBef>
                <a:spcPct val="50000"/>
              </a:spcBef>
              <a:buFont typeface="Wingdings" pitchFamily="-106" charset="2"/>
              <a:buNone/>
            </a:pPr>
            <a:endParaRPr lang="en-US" sz="1200" b="1" dirty="0"/>
          </a:p>
          <a:p>
            <a:pPr defTabSz="920750" eaLnBrk="1" hangingPunct="1">
              <a:spcBef>
                <a:spcPct val="50000"/>
              </a:spcBef>
              <a:buFont typeface="Wingdings" pitchFamily="-106" charset="2"/>
              <a:buNone/>
            </a:pPr>
            <a:r>
              <a:rPr lang="en-US" sz="1400" b="1" dirty="0"/>
              <a:t>Note:  </a:t>
            </a:r>
            <a:r>
              <a:rPr lang="en-US" sz="1400" dirty="0"/>
              <a:t>Video clips come on automatically.  Upon finishing, click the mouse or use the arrow keys to advance forward to the next slide.</a:t>
            </a:r>
          </a:p>
          <a:p>
            <a:pPr defTabSz="920750" eaLnBrk="1" hangingPunct="1">
              <a:spcBef>
                <a:spcPct val="50000"/>
              </a:spcBef>
              <a:buFont typeface="Wingdings" pitchFamily="-106" charset="2"/>
              <a:buNone/>
            </a:pPr>
            <a:endParaRPr lang="en-US" sz="1400" b="1"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CC87C39-A509-450F-8FFC-24B5ABE71C9F}" type="slidenum">
              <a:rPr lang="en-US"/>
              <a:pPr/>
              <a:t>21</a:t>
            </a:fld>
            <a:endParaRPr lang="en-US" dirty="0"/>
          </a:p>
        </p:txBody>
      </p:sp>
      <p:sp>
        <p:nvSpPr>
          <p:cNvPr id="52227"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9C5844D3-C4D3-4EC5-B734-883C23699113}" type="slidenum">
              <a:rPr lang="en-US" sz="1200"/>
              <a:pPr algn="r" defTabSz="920750" eaLnBrk="1" hangingPunct="1"/>
              <a:t>21</a:t>
            </a:fld>
            <a:endParaRPr lang="en-US" sz="1200" dirty="0"/>
          </a:p>
        </p:txBody>
      </p:sp>
      <p:sp>
        <p:nvSpPr>
          <p:cNvPr id="52228" name="Rectangle 2"/>
          <p:cNvSpPr>
            <a:spLocks noGrp="1" noRot="1" noChangeAspect="1" noChangeArrowheads="1" noTextEdit="1"/>
          </p:cNvSpPr>
          <p:nvPr>
            <p:ph type="sldImg"/>
          </p:nvPr>
        </p:nvSpPr>
        <p:spPr>
          <a:xfrm>
            <a:off x="2482850" y="384175"/>
            <a:ext cx="2465388" cy="1849438"/>
          </a:xfrm>
          <a:ln/>
        </p:spPr>
      </p:sp>
      <p:sp>
        <p:nvSpPr>
          <p:cNvPr id="52229" name="Text Box 4"/>
          <p:cNvSpPr txBox="1">
            <a:spLocks noChangeArrowheads="1"/>
          </p:cNvSpPr>
          <p:nvPr/>
        </p:nvSpPr>
        <p:spPr bwMode="auto">
          <a:xfrm>
            <a:off x="668338" y="2465388"/>
            <a:ext cx="5495925" cy="5881687"/>
          </a:xfrm>
          <a:prstGeom prst="rect">
            <a:avLst/>
          </a:prstGeom>
          <a:noFill/>
          <a:ln w="9525">
            <a:noFill/>
            <a:miter lim="800000"/>
            <a:headEnd/>
            <a:tailEnd/>
          </a:ln>
        </p:spPr>
        <p:txBody>
          <a:bodyPr lIns="91925" tIns="45963" rIns="91925" bIns="45963">
            <a:spAutoFit/>
          </a:bodyPr>
          <a:lstStyle/>
          <a:p>
            <a:pPr algn="ctr" defTabSz="920750" eaLnBrk="1" hangingPunct="1">
              <a:spcBef>
                <a:spcPct val="50000"/>
              </a:spcBef>
            </a:pPr>
            <a:r>
              <a:rPr lang="en-US" sz="1200" b="1" dirty="0"/>
              <a:t>Looping top video is of the Sea Lance craft. Click on it to pause/resume</a:t>
            </a:r>
          </a:p>
          <a:p>
            <a:pPr algn="ctr" defTabSz="920750" eaLnBrk="1" hangingPunct="1">
              <a:spcBef>
                <a:spcPct val="50000"/>
              </a:spcBef>
            </a:pPr>
            <a:r>
              <a:rPr lang="en-US" sz="1200" b="1" dirty="0"/>
              <a:t>Click on bottom video for Chuck Calvano discussing Sea Archer</a:t>
            </a:r>
          </a:p>
          <a:p>
            <a:pPr algn="ctr" defTabSz="920750" eaLnBrk="1" hangingPunct="1">
              <a:spcBef>
                <a:spcPct val="50000"/>
              </a:spcBef>
            </a:pPr>
            <a:endParaRPr lang="en-US" sz="1200" b="1" dirty="0"/>
          </a:p>
          <a:p>
            <a:pPr defTabSz="920750" eaLnBrk="1" hangingPunct="1">
              <a:spcBef>
                <a:spcPct val="50000"/>
              </a:spcBef>
              <a:buFontTx/>
              <a:buChar char="•"/>
            </a:pPr>
            <a:r>
              <a:rPr lang="en-US" sz="1400" dirty="0"/>
              <a:t>  Major initiative is coordination of yearly systems engineering </a:t>
            </a:r>
          </a:p>
          <a:p>
            <a:pPr defTabSz="920750" eaLnBrk="1" hangingPunct="1">
              <a:spcBef>
                <a:spcPct val="50000"/>
              </a:spcBef>
            </a:pPr>
            <a:r>
              <a:rPr lang="en-US" sz="1400" dirty="0"/>
              <a:t>   project</a:t>
            </a:r>
          </a:p>
          <a:p>
            <a:pPr defTabSz="920750" eaLnBrk="1" hangingPunct="1">
              <a:spcBef>
                <a:spcPct val="50000"/>
              </a:spcBef>
            </a:pPr>
            <a:endParaRPr lang="en-US" sz="1400" dirty="0"/>
          </a:p>
          <a:p>
            <a:pPr defTabSz="920750" eaLnBrk="1" hangingPunct="1">
              <a:spcBef>
                <a:spcPct val="50000"/>
              </a:spcBef>
              <a:buFontTx/>
              <a:buChar char="•"/>
            </a:pPr>
            <a:r>
              <a:rPr lang="en-US" sz="1400" dirty="0"/>
              <a:t>  Annually, up to 54 students from seven departments convene to </a:t>
            </a:r>
          </a:p>
          <a:p>
            <a:pPr defTabSz="920750" eaLnBrk="1" hangingPunct="1">
              <a:spcBef>
                <a:spcPct val="50000"/>
              </a:spcBef>
            </a:pPr>
            <a:r>
              <a:rPr lang="en-US" sz="1400" dirty="0"/>
              <a:t>   forward research in the area of surface warfare</a:t>
            </a:r>
          </a:p>
          <a:p>
            <a:pPr defTabSz="920750" eaLnBrk="1" hangingPunct="1">
              <a:spcBef>
                <a:spcPct val="50000"/>
              </a:spcBef>
            </a:pPr>
            <a:endParaRPr lang="en-US" sz="1400" dirty="0"/>
          </a:p>
          <a:p>
            <a:pPr defTabSz="920750" eaLnBrk="1" hangingPunct="1">
              <a:spcBef>
                <a:spcPct val="50000"/>
              </a:spcBef>
              <a:buFontTx/>
              <a:buChar char="•"/>
            </a:pPr>
            <a:r>
              <a:rPr lang="en-US" sz="1400" dirty="0"/>
              <a:t>  Primary objective: design a system of systems that meets the </a:t>
            </a:r>
          </a:p>
          <a:p>
            <a:pPr defTabSz="920750" eaLnBrk="1" hangingPunct="1">
              <a:spcBef>
                <a:spcPct val="50000"/>
              </a:spcBef>
            </a:pPr>
            <a:r>
              <a:rPr lang="en-US" sz="1400" dirty="0"/>
              <a:t>   projected needs of the future</a:t>
            </a:r>
          </a:p>
          <a:p>
            <a:pPr defTabSz="920750" eaLnBrk="1" hangingPunct="1">
              <a:spcBef>
                <a:spcPct val="50000"/>
              </a:spcBef>
            </a:pPr>
            <a:endParaRPr lang="en-US" sz="1400" dirty="0"/>
          </a:p>
          <a:p>
            <a:pPr defTabSz="920750" eaLnBrk="1" hangingPunct="1">
              <a:spcBef>
                <a:spcPct val="50000"/>
              </a:spcBef>
              <a:buFontTx/>
              <a:buChar char="•"/>
            </a:pPr>
            <a:r>
              <a:rPr lang="en-US" sz="1400" dirty="0"/>
              <a:t>  The Meyer Institute’s most significant projects to date include:</a:t>
            </a:r>
          </a:p>
          <a:p>
            <a:pPr defTabSz="920750" eaLnBrk="1" hangingPunct="1">
              <a:spcBef>
                <a:spcPct val="50000"/>
              </a:spcBef>
            </a:pPr>
            <a:endParaRPr lang="en-US" sz="1400" dirty="0"/>
          </a:p>
          <a:p>
            <a:pPr marL="458788" lvl="1" defTabSz="920750" eaLnBrk="1" hangingPunct="1">
              <a:spcBef>
                <a:spcPct val="50000"/>
              </a:spcBef>
              <a:buFont typeface="Wingdings" pitchFamily="-106" charset="2"/>
              <a:buChar char="Ø"/>
            </a:pPr>
            <a:r>
              <a:rPr lang="en-US" sz="1400" dirty="0"/>
              <a:t>  Sea Lance – A bi-hull fast combatant intended to support</a:t>
            </a:r>
          </a:p>
          <a:p>
            <a:pPr marL="458788" lvl="1" defTabSz="920750" eaLnBrk="1" hangingPunct="1">
              <a:spcBef>
                <a:spcPct val="50000"/>
              </a:spcBef>
              <a:buFont typeface="Wingdings" pitchFamily="-106" charset="2"/>
              <a:buNone/>
            </a:pPr>
            <a:r>
              <a:rPr lang="en-US" sz="1400" dirty="0"/>
              <a:t>    expeditionary warfare in the littoral environment</a:t>
            </a:r>
          </a:p>
          <a:p>
            <a:pPr defTabSz="920750" eaLnBrk="1" hangingPunct="1">
              <a:spcBef>
                <a:spcPct val="50000"/>
              </a:spcBef>
            </a:pPr>
            <a:endParaRPr lang="en-US" sz="1400" dirty="0"/>
          </a:p>
          <a:p>
            <a:pPr marL="458788" lvl="1" defTabSz="920750" eaLnBrk="1" hangingPunct="1">
              <a:spcBef>
                <a:spcPct val="50000"/>
              </a:spcBef>
              <a:buFont typeface="Wingdings" pitchFamily="-106" charset="2"/>
              <a:buChar char="Ø"/>
            </a:pPr>
            <a:r>
              <a:rPr lang="en-US" sz="1400" dirty="0"/>
              <a:t>  Sea Archer – A hybrid air-cushion-catamaran combatant </a:t>
            </a:r>
          </a:p>
          <a:p>
            <a:pPr marL="458788" lvl="1" defTabSz="920750" eaLnBrk="1" hangingPunct="1">
              <a:spcBef>
                <a:spcPct val="50000"/>
              </a:spcBef>
              <a:buFont typeface="Wingdings" pitchFamily="-106" charset="2"/>
              <a:buNone/>
            </a:pPr>
            <a:r>
              <a:rPr lang="en-US" sz="1400" dirty="0"/>
              <a:t>     with water jet propulsion capable of speeds up to 60kts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56BFF8F-C482-46DB-AE4F-62965D20BD28}" type="slidenum">
              <a:rPr lang="en-US"/>
              <a:pPr/>
              <a:t>23</a:t>
            </a:fld>
            <a:endParaRPr lang="en-US" dirty="0"/>
          </a:p>
        </p:txBody>
      </p:sp>
      <p:sp>
        <p:nvSpPr>
          <p:cNvPr id="54275"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54021B84-D699-4E66-B331-84285174ABA1}" type="slidenum">
              <a:rPr lang="en-US" sz="1200"/>
              <a:pPr algn="r" defTabSz="920750" eaLnBrk="1" hangingPunct="1"/>
              <a:t>23</a:t>
            </a:fld>
            <a:endParaRPr lang="en-US" sz="1200" dirty="0"/>
          </a:p>
        </p:txBody>
      </p:sp>
      <p:sp>
        <p:nvSpPr>
          <p:cNvPr id="54276" name="Rectangle 2"/>
          <p:cNvSpPr>
            <a:spLocks noGrp="1" noRot="1" noChangeAspect="1" noChangeArrowheads="1" noTextEdit="1"/>
          </p:cNvSpPr>
          <p:nvPr>
            <p:ph type="sldImg"/>
          </p:nvPr>
        </p:nvSpPr>
        <p:spPr>
          <a:xfrm>
            <a:off x="1341438" y="461963"/>
            <a:ext cx="4083050" cy="3062287"/>
          </a:xfrm>
          <a:ln/>
        </p:spPr>
      </p:sp>
      <p:sp>
        <p:nvSpPr>
          <p:cNvPr id="54277" name="Text Box 4"/>
          <p:cNvSpPr txBox="1">
            <a:spLocks noChangeArrowheads="1"/>
          </p:cNvSpPr>
          <p:nvPr/>
        </p:nvSpPr>
        <p:spPr bwMode="auto">
          <a:xfrm>
            <a:off x="371475" y="4237038"/>
            <a:ext cx="6089650" cy="3138487"/>
          </a:xfrm>
          <a:prstGeom prst="rect">
            <a:avLst/>
          </a:prstGeom>
          <a:noFill/>
          <a:ln w="9525">
            <a:noFill/>
            <a:miter lim="800000"/>
            <a:headEnd/>
            <a:tailEnd/>
          </a:ln>
        </p:spPr>
        <p:txBody>
          <a:bodyPr lIns="91925" tIns="45963" rIns="91925" bIns="45963">
            <a:spAutoFit/>
          </a:bodyPr>
          <a:lstStyle/>
          <a:p>
            <a:pPr algn="ctr" defTabSz="920750" eaLnBrk="1" hangingPunct="1">
              <a:spcBef>
                <a:spcPct val="50000"/>
              </a:spcBef>
            </a:pPr>
            <a:r>
              <a:rPr lang="en-US" sz="1200" b="1" dirty="0"/>
              <a:t>Looping video footage is of the NPS PANSAT – Petite Amateur Navy Satellite.</a:t>
            </a:r>
          </a:p>
          <a:p>
            <a:pPr algn="ctr" defTabSz="920750" eaLnBrk="1" hangingPunct="1">
              <a:spcBef>
                <a:spcPct val="50000"/>
              </a:spcBef>
            </a:pPr>
            <a:r>
              <a:rPr lang="en-US" sz="1200" b="1" dirty="0"/>
              <a:t>Click on either video to pause/resume them.</a:t>
            </a:r>
          </a:p>
          <a:p>
            <a:pPr defTabSz="920750" eaLnBrk="1" hangingPunct="1">
              <a:spcBef>
                <a:spcPct val="50000"/>
              </a:spcBef>
            </a:pPr>
            <a:endParaRPr lang="en-US" sz="1200" b="1" dirty="0"/>
          </a:p>
          <a:p>
            <a:pPr defTabSz="920750" eaLnBrk="1" hangingPunct="1">
              <a:spcBef>
                <a:spcPct val="50000"/>
              </a:spcBef>
              <a:buFontTx/>
              <a:buChar char="•"/>
            </a:pPr>
            <a:r>
              <a:rPr lang="en-US" sz="1400" dirty="0"/>
              <a:t>  Over 50 students did their these in conjunction with the design, building, </a:t>
            </a:r>
          </a:p>
          <a:p>
            <a:pPr defTabSz="920750" eaLnBrk="1" hangingPunct="1">
              <a:spcBef>
                <a:spcPct val="50000"/>
              </a:spcBef>
            </a:pPr>
            <a:r>
              <a:rPr lang="en-US" sz="1400" dirty="0"/>
              <a:t>    test and evaluation, and launch of this 22” communications satellite.     Satellite launched on same shuttle that carried John Glenn in Oct 1999.   Still receiving data today. </a:t>
            </a:r>
          </a:p>
          <a:p>
            <a:pPr defTabSz="920750" eaLnBrk="1" hangingPunct="1">
              <a:spcBef>
                <a:spcPct val="50000"/>
              </a:spcBef>
            </a:pPr>
            <a:endParaRPr lang="en-US" sz="1400" dirty="0"/>
          </a:p>
          <a:p>
            <a:pPr defTabSz="920750" eaLnBrk="1" hangingPunct="1">
              <a:spcBef>
                <a:spcPct val="50000"/>
              </a:spcBef>
              <a:buFontTx/>
              <a:buChar char="•"/>
            </a:pPr>
            <a:r>
              <a:rPr lang="en-US" sz="1400" dirty="0"/>
              <a:t>  Lessons learned will be used in the production of a more complex 175 lb. </a:t>
            </a:r>
          </a:p>
          <a:p>
            <a:pPr defTabSz="920750" eaLnBrk="1" hangingPunct="1">
              <a:spcBef>
                <a:spcPct val="50000"/>
              </a:spcBef>
            </a:pPr>
            <a:r>
              <a:rPr lang="en-US" sz="1400" dirty="0"/>
              <a:t>    Satellite (digital camera, several sensing and measuring devices) to be </a:t>
            </a:r>
          </a:p>
          <a:p>
            <a:pPr defTabSz="920750" eaLnBrk="1" hangingPunct="1">
              <a:spcBef>
                <a:spcPct val="50000"/>
              </a:spcBef>
            </a:pPr>
            <a:r>
              <a:rPr lang="en-US" sz="1400" dirty="0"/>
              <a:t>    launched in ‘06</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8B6B47B-6D31-43D9-99A6-95928AFD8BE8}" type="slidenum">
              <a:rPr lang="en-US"/>
              <a:pPr/>
              <a:t>24</a:t>
            </a:fld>
            <a:endParaRPr lang="en-US" dirty="0"/>
          </a:p>
        </p:txBody>
      </p:sp>
      <p:sp>
        <p:nvSpPr>
          <p:cNvPr id="55299"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8946EAB7-27D5-4FB8-B8AA-A6C8F2D21ED2}" type="slidenum">
              <a:rPr lang="en-US" sz="1200"/>
              <a:pPr algn="r" defTabSz="920750" eaLnBrk="1" hangingPunct="1"/>
              <a:t>24</a:t>
            </a:fld>
            <a:endParaRPr lang="en-US" sz="1200" dirty="0"/>
          </a:p>
        </p:txBody>
      </p:sp>
      <p:sp>
        <p:nvSpPr>
          <p:cNvPr id="55300" name="Rectangle 2"/>
          <p:cNvSpPr>
            <a:spLocks noGrp="1" noRot="1" noChangeAspect="1" noChangeArrowheads="1" noTextEdit="1"/>
          </p:cNvSpPr>
          <p:nvPr>
            <p:ph type="sldImg"/>
          </p:nvPr>
        </p:nvSpPr>
        <p:spPr>
          <a:xfrm>
            <a:off x="1182688" y="306388"/>
            <a:ext cx="4470400" cy="3352800"/>
          </a:xfrm>
          <a:ln/>
        </p:spPr>
      </p:sp>
      <p:sp>
        <p:nvSpPr>
          <p:cNvPr id="55301" name="Text Box 4"/>
          <p:cNvSpPr txBox="1">
            <a:spLocks noChangeArrowheads="1"/>
          </p:cNvSpPr>
          <p:nvPr/>
        </p:nvSpPr>
        <p:spPr bwMode="auto">
          <a:xfrm>
            <a:off x="446088" y="4162425"/>
            <a:ext cx="5792787" cy="2995613"/>
          </a:xfrm>
          <a:prstGeom prst="rect">
            <a:avLst/>
          </a:prstGeom>
          <a:noFill/>
          <a:ln w="9525">
            <a:noFill/>
            <a:miter lim="800000"/>
            <a:headEnd/>
            <a:tailEnd/>
          </a:ln>
        </p:spPr>
        <p:txBody>
          <a:bodyPr lIns="91925" tIns="45963" rIns="91925" bIns="45963">
            <a:spAutoFit/>
          </a:bodyPr>
          <a:lstStyle/>
          <a:p>
            <a:pPr algn="ctr" defTabSz="920750" eaLnBrk="1" hangingPunct="1">
              <a:spcBef>
                <a:spcPct val="50000"/>
              </a:spcBef>
            </a:pPr>
            <a:r>
              <a:rPr lang="en-US" sz="1200" b="1" dirty="0"/>
              <a:t>Looping top video is AUV Remote Controlled Sonar</a:t>
            </a:r>
          </a:p>
          <a:p>
            <a:pPr algn="ctr" defTabSz="920750" eaLnBrk="1" hangingPunct="1">
              <a:spcBef>
                <a:spcPct val="50000"/>
              </a:spcBef>
            </a:pPr>
            <a:r>
              <a:rPr lang="en-US" sz="1200" b="1" dirty="0"/>
              <a:t>Looping bottom video is Predator UAV</a:t>
            </a:r>
          </a:p>
          <a:p>
            <a:pPr algn="ctr" defTabSz="920750" eaLnBrk="1" hangingPunct="1">
              <a:spcBef>
                <a:spcPct val="50000"/>
              </a:spcBef>
            </a:pPr>
            <a:r>
              <a:rPr lang="en-US" sz="1200" b="1" dirty="0"/>
              <a:t>Click on either video to pause/resume them.</a:t>
            </a:r>
          </a:p>
          <a:p>
            <a:pPr algn="ctr" defTabSz="920750" eaLnBrk="1" hangingPunct="1">
              <a:spcBef>
                <a:spcPct val="50000"/>
              </a:spcBef>
            </a:pPr>
            <a:endParaRPr lang="en-US" sz="1200" b="1" dirty="0"/>
          </a:p>
          <a:p>
            <a:pPr defTabSz="920750" eaLnBrk="1" hangingPunct="1">
              <a:spcBef>
                <a:spcPct val="50000"/>
              </a:spcBef>
              <a:buFontTx/>
              <a:buChar char="•"/>
            </a:pPr>
            <a:r>
              <a:rPr lang="en-US" sz="1200" dirty="0"/>
              <a:t>  NPS maintains a fleet of UAV’s</a:t>
            </a:r>
          </a:p>
          <a:p>
            <a:pPr defTabSz="920750" eaLnBrk="1" hangingPunct="1">
              <a:spcBef>
                <a:spcPct val="50000"/>
              </a:spcBef>
            </a:pPr>
            <a:endParaRPr lang="en-US" sz="1200" dirty="0"/>
          </a:p>
          <a:p>
            <a:pPr defTabSz="920750" eaLnBrk="1" hangingPunct="1">
              <a:spcBef>
                <a:spcPct val="50000"/>
              </a:spcBef>
              <a:buFontTx/>
              <a:buChar char="•"/>
            </a:pPr>
            <a:r>
              <a:rPr lang="en-US" sz="1200" dirty="0"/>
              <a:t>  NPS involved in the operational testing of Predators for years</a:t>
            </a:r>
          </a:p>
          <a:p>
            <a:pPr defTabSz="920750" eaLnBrk="1" hangingPunct="1">
              <a:spcBef>
                <a:spcPct val="50000"/>
              </a:spcBef>
            </a:pPr>
            <a:endParaRPr lang="en-US" sz="1200" dirty="0"/>
          </a:p>
          <a:p>
            <a:pPr defTabSz="920750" eaLnBrk="1" hangingPunct="1">
              <a:spcBef>
                <a:spcPct val="50000"/>
              </a:spcBef>
              <a:buFontTx/>
              <a:buChar char="•"/>
            </a:pPr>
            <a:r>
              <a:rPr lang="en-US" sz="1200" dirty="0"/>
              <a:t>  Introduces students to cutting edge technologies applicable to important </a:t>
            </a:r>
          </a:p>
          <a:p>
            <a:pPr defTabSz="920750" eaLnBrk="1" hangingPunct="1">
              <a:spcBef>
                <a:spcPct val="50000"/>
              </a:spcBef>
            </a:pPr>
            <a:r>
              <a:rPr lang="en-US" sz="1200" dirty="0"/>
              <a:t>   operational requirements</a:t>
            </a:r>
          </a:p>
          <a:p>
            <a:pPr defTabSz="920750" eaLnBrk="1" hangingPunct="1">
              <a:spcBef>
                <a:spcPct val="50000"/>
              </a:spcBef>
            </a:pPr>
            <a:endParaRPr 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E7D23D93-285F-4010-95A9-A2F0ADA25F86}" type="slidenum">
              <a:rPr lang="en-US" sz="1200"/>
              <a:pPr algn="r" defTabSz="920750" eaLnBrk="1" hangingPunct="1"/>
              <a:t>25</a:t>
            </a:fld>
            <a:endParaRPr lang="en-US" sz="1200" dirty="0"/>
          </a:p>
        </p:txBody>
      </p:sp>
      <p:sp>
        <p:nvSpPr>
          <p:cNvPr id="56323" name="Rectangle 2"/>
          <p:cNvSpPr>
            <a:spLocks noGrp="1" noRot="1" noChangeAspect="1" noChangeArrowheads="1" noTextEdit="1"/>
          </p:cNvSpPr>
          <p:nvPr>
            <p:ph type="sldImg"/>
          </p:nvPr>
        </p:nvSpPr>
        <p:spPr>
          <a:xfrm>
            <a:off x="1409700" y="306388"/>
            <a:ext cx="4087813" cy="3065462"/>
          </a:xfrm>
          <a:ln/>
        </p:spPr>
      </p:sp>
      <p:sp>
        <p:nvSpPr>
          <p:cNvPr id="56324" name="Text Box 5"/>
          <p:cNvSpPr txBox="1">
            <a:spLocks noChangeArrowheads="1"/>
          </p:cNvSpPr>
          <p:nvPr/>
        </p:nvSpPr>
        <p:spPr bwMode="auto">
          <a:xfrm>
            <a:off x="890588" y="3851275"/>
            <a:ext cx="5200650" cy="5365750"/>
          </a:xfrm>
          <a:prstGeom prst="rect">
            <a:avLst/>
          </a:prstGeom>
          <a:noFill/>
          <a:ln w="9525">
            <a:noFill/>
            <a:miter lim="800000"/>
            <a:headEnd/>
            <a:tailEnd/>
          </a:ln>
        </p:spPr>
        <p:txBody>
          <a:bodyPr lIns="91925" tIns="45963" rIns="91925" bIns="45963">
            <a:spAutoFit/>
          </a:bodyPr>
          <a:lstStyle/>
          <a:p>
            <a:pPr algn="ctr" defTabSz="920750" eaLnBrk="1" hangingPunct="1">
              <a:spcBef>
                <a:spcPct val="50000"/>
              </a:spcBef>
            </a:pPr>
            <a:endParaRPr lang="en-US" sz="1400" b="1" dirty="0"/>
          </a:p>
          <a:p>
            <a:pPr defTabSz="920750" eaLnBrk="1" hangingPunct="1">
              <a:spcBef>
                <a:spcPct val="50000"/>
              </a:spcBef>
              <a:buFontTx/>
              <a:buChar char="•"/>
            </a:pPr>
            <a:r>
              <a:rPr lang="en-US" sz="1400" dirty="0"/>
              <a:t>  Almost 500 Flag and General Officers</a:t>
            </a:r>
          </a:p>
          <a:p>
            <a:pPr defTabSz="920750" eaLnBrk="1" hangingPunct="1">
              <a:spcBef>
                <a:spcPct val="50000"/>
              </a:spcBef>
              <a:buFontTx/>
              <a:buChar char="•"/>
            </a:pPr>
            <a:endParaRPr lang="en-US" sz="1400" dirty="0"/>
          </a:p>
          <a:p>
            <a:pPr defTabSz="920750" eaLnBrk="1" hangingPunct="1">
              <a:spcBef>
                <a:spcPct val="50000"/>
              </a:spcBef>
              <a:buFontTx/>
              <a:buChar char="•"/>
            </a:pPr>
            <a:r>
              <a:rPr lang="en-US" sz="1400" dirty="0"/>
              <a:t>  2 CNO’s (Burke, Watkins)</a:t>
            </a:r>
          </a:p>
          <a:p>
            <a:pPr defTabSz="920750" eaLnBrk="1" hangingPunct="1">
              <a:spcBef>
                <a:spcPct val="50000"/>
              </a:spcBef>
            </a:pPr>
            <a:endParaRPr lang="en-US" sz="1400" dirty="0"/>
          </a:p>
          <a:p>
            <a:pPr defTabSz="920750" eaLnBrk="1" hangingPunct="1">
              <a:spcBef>
                <a:spcPct val="50000"/>
              </a:spcBef>
              <a:buFontTx/>
              <a:buChar char="•"/>
            </a:pPr>
            <a:r>
              <a:rPr lang="en-US" sz="1400" dirty="0"/>
              <a:t>  Former Secretary Army (Tom White) / Secretary Air Force(Jim Roche)</a:t>
            </a:r>
          </a:p>
          <a:p>
            <a:pPr defTabSz="920750" eaLnBrk="1" hangingPunct="1">
              <a:spcBef>
                <a:spcPct val="50000"/>
              </a:spcBef>
              <a:buFontTx/>
              <a:buChar char="•"/>
            </a:pPr>
            <a:endParaRPr lang="en-US" sz="1400" dirty="0"/>
          </a:p>
          <a:p>
            <a:pPr defTabSz="920750" eaLnBrk="1" hangingPunct="1">
              <a:spcBef>
                <a:spcPct val="50000"/>
              </a:spcBef>
              <a:buFontTx/>
              <a:buChar char="•"/>
            </a:pPr>
            <a:r>
              <a:rPr lang="en-US" sz="1400" dirty="0"/>
              <a:t>  King of Jordan (Attended Defense Resources Management Institute (DRMI) 4 week Senior International Defense Management Course for flag and general officers) </a:t>
            </a:r>
          </a:p>
          <a:p>
            <a:pPr defTabSz="920750" eaLnBrk="1" hangingPunct="1">
              <a:spcBef>
                <a:spcPct val="50000"/>
              </a:spcBef>
              <a:buFontTx/>
              <a:buChar char="•"/>
            </a:pPr>
            <a:endParaRPr lang="en-US" sz="1400" dirty="0"/>
          </a:p>
          <a:p>
            <a:pPr defTabSz="920750" eaLnBrk="1" hangingPunct="1">
              <a:spcBef>
                <a:spcPct val="50000"/>
              </a:spcBef>
              <a:buFontTx/>
              <a:buChar char="•"/>
            </a:pPr>
            <a:r>
              <a:rPr lang="en-US" sz="1400" dirty="0"/>
              <a:t>  Chief Defense Scientist, Singapore</a:t>
            </a:r>
          </a:p>
          <a:p>
            <a:pPr defTabSz="920750" eaLnBrk="1" hangingPunct="1">
              <a:spcBef>
                <a:spcPct val="50000"/>
              </a:spcBef>
              <a:buFontTx/>
              <a:buChar char="•"/>
            </a:pPr>
            <a:endParaRPr lang="en-US" sz="1400" dirty="0"/>
          </a:p>
          <a:p>
            <a:pPr defTabSz="920750" eaLnBrk="1" hangingPunct="1">
              <a:spcBef>
                <a:spcPct val="50000"/>
              </a:spcBef>
              <a:buFontTx/>
              <a:buChar char="•"/>
            </a:pPr>
            <a:r>
              <a:rPr lang="en-US" sz="1400" dirty="0"/>
              <a:t>  At least 10 graduates have become head of their respective </a:t>
            </a:r>
          </a:p>
          <a:p>
            <a:pPr defTabSz="920750" eaLnBrk="1" hangingPunct="1">
              <a:spcBef>
                <a:spcPct val="50000"/>
              </a:spcBef>
            </a:pPr>
            <a:r>
              <a:rPr lang="en-US" sz="1400" dirty="0"/>
              <a:t>   services</a:t>
            </a:r>
          </a:p>
          <a:p>
            <a:pPr defTabSz="920750" eaLnBrk="1" hangingPunct="1">
              <a:spcBef>
                <a:spcPct val="50000"/>
              </a:spcBef>
              <a:buFontTx/>
              <a:buChar char="•"/>
            </a:pPr>
            <a:endParaRPr lang="en-US" sz="1400" dirty="0"/>
          </a:p>
          <a:p>
            <a:pPr defTabSz="920750" eaLnBrk="1" hangingPunct="1">
              <a:spcBef>
                <a:spcPct val="50000"/>
              </a:spcBef>
              <a:buFontTx/>
              <a:buChar char="•"/>
            </a:pPr>
            <a:r>
              <a:rPr lang="en-US" sz="1400" dirty="0"/>
              <a:t>  Brazil’s first Mission Specialist Astronaut is an NPS graduate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BA05592-DAFD-4999-A6F3-26A5B9671AA0}" type="slidenum">
              <a:rPr lang="en-US"/>
              <a:pPr/>
              <a:t>26</a:t>
            </a:fld>
            <a:endParaRPr lang="en-US" dirty="0"/>
          </a:p>
        </p:txBody>
      </p:sp>
      <p:sp>
        <p:nvSpPr>
          <p:cNvPr id="57347"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ACC141BB-8161-46A8-A21D-CC50B938B282}" type="slidenum">
              <a:rPr lang="en-US" sz="1200"/>
              <a:pPr algn="r" defTabSz="920750" eaLnBrk="1" hangingPunct="1"/>
              <a:t>26</a:t>
            </a:fld>
            <a:endParaRPr lang="en-US" sz="1200" dirty="0"/>
          </a:p>
        </p:txBody>
      </p:sp>
      <p:sp>
        <p:nvSpPr>
          <p:cNvPr id="57348" name="Rectangle 2"/>
          <p:cNvSpPr>
            <a:spLocks noGrp="1" noRot="1" noChangeAspect="1" noChangeArrowheads="1" noTextEdit="1"/>
          </p:cNvSpPr>
          <p:nvPr>
            <p:ph type="sldImg"/>
          </p:nvPr>
        </p:nvSpPr>
        <p:spPr>
          <a:xfrm>
            <a:off x="1262063" y="384175"/>
            <a:ext cx="4316412" cy="3236913"/>
          </a:xfrm>
          <a:ln/>
        </p:spPr>
      </p:sp>
      <p:sp>
        <p:nvSpPr>
          <p:cNvPr id="57349" name="Rectangle 3"/>
          <p:cNvSpPr>
            <a:spLocks noGrp="1" noChangeArrowheads="1"/>
          </p:cNvSpPr>
          <p:nvPr>
            <p:ph type="body" idx="1"/>
          </p:nvPr>
        </p:nvSpPr>
        <p:spPr>
          <a:xfrm>
            <a:off x="1055688" y="3930650"/>
            <a:ext cx="5027612" cy="4183063"/>
          </a:xfrm>
          <a:noFill/>
          <a:ln/>
        </p:spPr>
        <p:txBody>
          <a:bodyPr lIns="91925" tIns="45963" rIns="91925" bIns="45963"/>
          <a:lstStyle/>
          <a:p>
            <a:pPr algn="ctr" eaLnBrk="1" hangingPunct="1"/>
            <a:endParaRPr lang="en-US" b="1" dirty="0" smtClean="0">
              <a:latin typeface="Arial" charset="0"/>
              <a:ea typeface="ＭＳ Ｐゴシック" pitchFamily="28" charset="-128"/>
            </a:endParaRPr>
          </a:p>
          <a:p>
            <a:pPr eaLnBrk="1" hangingPunct="1"/>
            <a:r>
              <a:rPr lang="en-US" dirty="0" smtClean="0">
                <a:latin typeface="Arial" charset="0"/>
                <a:ea typeface="ＭＳ Ｐゴシック" pitchFamily="28" charset="-128"/>
              </a:rPr>
              <a:t>In Summary , we view ourselves as a world class university.  To be world class, a university must have world class faculty conducting world class research.  Additionally, we think our students are world class as well.  Older, more mature, they have made career decisions, and are focused, energetic, enthusiastic and competitive.  Challenged in the class room by outstanding faculty, a synergism is achieved that results in an educational quality second to none.</a:t>
            </a:r>
          </a:p>
          <a:p>
            <a:pPr eaLnBrk="1" hangingPunct="1"/>
            <a:endParaRPr lang="en-US" dirty="0" smtClean="0">
              <a:latin typeface="Arial" charset="0"/>
              <a:ea typeface="ＭＳ Ｐゴシック" pitchFamily="28" charset="-128"/>
            </a:endParaRPr>
          </a:p>
          <a:p>
            <a:pPr eaLnBrk="1" hangingPunct="1"/>
            <a:r>
              <a:rPr lang="en-US" dirty="0" smtClean="0">
                <a:latin typeface="Arial" charset="0"/>
                <a:ea typeface="ＭＳ Ｐゴシック" pitchFamily="28" charset="-128"/>
              </a:rPr>
              <a:t>The military applications, and the continuum of education provided by NPS give us a uniqueness and relevance not duplicated at civilian colleges and universities.</a:t>
            </a:r>
          </a:p>
          <a:p>
            <a:pPr eaLnBrk="1" hangingPunct="1"/>
            <a:endParaRPr lang="en-US" dirty="0" smtClean="0">
              <a:latin typeface="Arial" charset="0"/>
              <a:ea typeface="ＭＳ Ｐゴシック" pitchFamily="28" charset="-128"/>
            </a:endParaRPr>
          </a:p>
          <a:p>
            <a:pPr eaLnBrk="1" hangingPunct="1"/>
            <a:r>
              <a:rPr lang="en-US" dirty="0" smtClean="0">
                <a:latin typeface="Arial" charset="0"/>
                <a:ea typeface="ＭＳ Ｐゴシック" pitchFamily="28" charset="-128"/>
              </a:rPr>
              <a:t>The coalition aspects of our international programs is also very important.  Our international students are mainstreamed in our class rooms, live side  by side with US students in military housing.  They study and work together and establish long term relationships that are vital to meeting our national security objectives</a:t>
            </a:r>
            <a:r>
              <a:rPr lang="en-US" b="1" dirty="0" smtClean="0">
                <a:latin typeface="Arial" charset="0"/>
                <a:ea typeface="ＭＳ Ｐゴシック" pitchFamily="28" charset="-128"/>
              </a:rPr>
              <a:t> </a:t>
            </a:r>
          </a:p>
          <a:p>
            <a:pPr eaLnBrk="1" hangingPunct="1"/>
            <a:endParaRPr lang="en-US" dirty="0" smtClean="0">
              <a:latin typeface="Arial" charset="0"/>
              <a:ea typeface="ＭＳ Ｐゴシック" pitchFamily="28" charset="-128"/>
            </a:endParaRPr>
          </a:p>
          <a:p>
            <a:pPr eaLnBrk="1" hangingPunct="1"/>
            <a:r>
              <a:rPr lang="en-US" dirty="0" smtClean="0">
                <a:latin typeface="Arial" charset="0"/>
                <a:ea typeface="ＭＳ Ｐゴシック" pitchFamily="28" charset="-128"/>
              </a:rPr>
              <a:t>Graduate education is a strategic investment, with both short and long term benefits.  Our mobile education and short certificate programs provide mid to senior level officers with processes, procedures, techniques and principles that they can use now in their current billet assignments.  For the long term, we are taking the young men and women of our armed forces and developing their analytical skills in a wide variety of disciplines.  In effect, educating the future generations of our decision makers and military leaders.</a:t>
            </a:r>
          </a:p>
          <a:p>
            <a:pPr eaLnBrk="1" hangingPunct="1"/>
            <a:endParaRPr lang="en-US" b="1" dirty="0" smtClean="0">
              <a:latin typeface="Arial" charset="0"/>
              <a:ea typeface="ＭＳ Ｐゴシック" pitchFamily="28" charset="-128"/>
            </a:endParaRPr>
          </a:p>
          <a:p>
            <a:pPr algn="ctr" eaLnBrk="1" hangingPunct="1"/>
            <a:endParaRPr lang="en-US" b="1" dirty="0" smtClean="0">
              <a:latin typeface="Arial" charset="0"/>
              <a:ea typeface="ＭＳ Ｐゴシック" pitchFamily="28" charset="-128"/>
            </a:endParaRPr>
          </a:p>
          <a:p>
            <a:pPr algn="ctr" eaLnBrk="1" hangingPunct="1"/>
            <a:endParaRPr lang="en-US" b="1" dirty="0" smtClean="0">
              <a:latin typeface="Arial" charset="0"/>
              <a:ea typeface="ＭＳ Ｐゴシック" pitchFamily="28" charset="-128"/>
            </a:endParaRPr>
          </a:p>
          <a:p>
            <a:pPr algn="ctr" eaLnBrk="1" hangingPunct="1"/>
            <a:endParaRPr lang="en-US" b="1" dirty="0" smtClean="0">
              <a:latin typeface="Arial" charset="0"/>
              <a:ea typeface="ＭＳ Ｐゴシック" pitchFamily="28" charset="-128"/>
            </a:endParaRPr>
          </a:p>
          <a:p>
            <a:pPr algn="ctr" eaLnBrk="1" hangingPunct="1"/>
            <a:endParaRPr lang="en-US" b="1" dirty="0" smtClean="0">
              <a:latin typeface="Arial" charset="0"/>
              <a:ea typeface="ＭＳ Ｐゴシック" pitchFamily="28" charset="-128"/>
            </a:endParaRPr>
          </a:p>
          <a:p>
            <a:pPr algn="ctr" eaLnBrk="1" hangingPunct="1"/>
            <a:endParaRPr lang="en-US" b="1" dirty="0" smtClean="0">
              <a:latin typeface="Arial" charset="0"/>
              <a:ea typeface="ＭＳ Ｐゴシック" pitchFamily="28" charset="-128"/>
            </a:endParaRPr>
          </a:p>
          <a:p>
            <a:pPr algn="ctr" eaLnBrk="1" hangingPunct="1"/>
            <a:endParaRPr lang="en-US" b="1" dirty="0" smtClean="0">
              <a:latin typeface="Arial" charset="0"/>
              <a:ea typeface="ＭＳ Ｐゴシック" pitchFamily="28" charset="-128"/>
            </a:endParaRPr>
          </a:p>
          <a:p>
            <a:pPr algn="ctr" eaLnBrk="1" hangingPunct="1"/>
            <a:endParaRPr lang="en-US" b="1" dirty="0" smtClean="0">
              <a:latin typeface="Arial" charset="0"/>
              <a:ea typeface="ＭＳ Ｐゴシック" pitchFamily="28" charset="-128"/>
            </a:endParaRPr>
          </a:p>
          <a:p>
            <a:pPr algn="ctr" eaLnBrk="1" hangingPunct="1"/>
            <a:r>
              <a:rPr lang="en-US" b="1" dirty="0" smtClean="0">
                <a:latin typeface="Arial" charset="0"/>
                <a:ea typeface="ＭＳ Ｐゴシック" pitchFamily="28" charset="-128"/>
              </a:rPr>
              <a:t>G W Bush Closing remarks (0:37)</a:t>
            </a:r>
          </a:p>
          <a:p>
            <a:pPr algn="ctr" eaLnBrk="1" hangingPunct="1"/>
            <a:endParaRPr lang="en-US" b="1" dirty="0" smtClean="0">
              <a:latin typeface="Arial" charset="0"/>
              <a:ea typeface="ＭＳ Ｐゴシック" pitchFamily="28"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F2B7055-83E1-4979-BBAE-DE85FA5FA5CB}" type="slidenum">
              <a:rPr lang="en-US"/>
              <a:pPr/>
              <a:t>28</a:t>
            </a:fld>
            <a:endParaRPr lang="en-US" dirty="0"/>
          </a:p>
        </p:txBody>
      </p:sp>
      <p:sp>
        <p:nvSpPr>
          <p:cNvPr id="58371"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6429D810-4675-46C5-A344-D99477960B00}" type="slidenum">
              <a:rPr lang="en-US" sz="1200"/>
              <a:pPr algn="r" defTabSz="920750" eaLnBrk="1" hangingPunct="1"/>
              <a:t>28</a:t>
            </a:fld>
            <a:endParaRPr lang="en-US" sz="1200" dirty="0"/>
          </a:p>
        </p:txBody>
      </p:sp>
      <p:sp>
        <p:nvSpPr>
          <p:cNvPr id="58372" name="Rectangle 2"/>
          <p:cNvSpPr>
            <a:spLocks noGrp="1" noRot="1" noChangeAspect="1" noChangeArrowheads="1" noTextEdit="1"/>
          </p:cNvSpPr>
          <p:nvPr>
            <p:ph type="sldImg"/>
          </p:nvPr>
        </p:nvSpPr>
        <p:spPr>
          <a:xfrm>
            <a:off x="1954213" y="461963"/>
            <a:ext cx="3081337" cy="2311400"/>
          </a:xfrm>
          <a:ln/>
        </p:spPr>
      </p:sp>
      <p:sp>
        <p:nvSpPr>
          <p:cNvPr id="58373" name="Text Box 3"/>
          <p:cNvSpPr txBox="1">
            <a:spLocks noChangeArrowheads="1"/>
          </p:cNvSpPr>
          <p:nvPr/>
        </p:nvSpPr>
        <p:spPr bwMode="auto">
          <a:xfrm>
            <a:off x="225425" y="3552825"/>
            <a:ext cx="6388100" cy="1660525"/>
          </a:xfrm>
          <a:prstGeom prst="rect">
            <a:avLst/>
          </a:prstGeom>
          <a:noFill/>
          <a:ln w="9525">
            <a:noFill/>
            <a:miter lim="800000"/>
            <a:headEnd/>
            <a:tailEnd/>
          </a:ln>
        </p:spPr>
        <p:txBody>
          <a:bodyPr lIns="91925" tIns="45963" rIns="91925" bIns="45963">
            <a:spAutoFit/>
          </a:bodyPr>
          <a:lstStyle/>
          <a:p>
            <a:pPr algn="ctr" defTabSz="920750" eaLnBrk="1" hangingPunct="1">
              <a:spcBef>
                <a:spcPct val="50000"/>
              </a:spcBef>
              <a:buFont typeface="Wingdings" pitchFamily="-106" charset="2"/>
              <a:buNone/>
            </a:pPr>
            <a:r>
              <a:rPr lang="en-US" sz="1200" b="1" dirty="0"/>
              <a:t>Left Screen : GWHBush “Welcome to NPS” (1:02)</a:t>
            </a:r>
          </a:p>
          <a:p>
            <a:pPr algn="ctr" defTabSz="920750" eaLnBrk="1" hangingPunct="1">
              <a:spcBef>
                <a:spcPct val="50000"/>
              </a:spcBef>
              <a:buFont typeface="Wingdings" pitchFamily="-106" charset="2"/>
              <a:buNone/>
            </a:pPr>
            <a:r>
              <a:rPr lang="en-US" sz="1200" b="1" dirty="0"/>
              <a:t>Right Screen : Campus footage (1:00)</a:t>
            </a:r>
          </a:p>
          <a:p>
            <a:pPr algn="ctr" defTabSz="920750" eaLnBrk="1" hangingPunct="1">
              <a:spcBef>
                <a:spcPct val="50000"/>
              </a:spcBef>
              <a:buFont typeface="Wingdings" pitchFamily="-106" charset="2"/>
              <a:buNone/>
            </a:pPr>
            <a:endParaRPr lang="en-US" sz="1200" b="1" dirty="0"/>
          </a:p>
          <a:p>
            <a:pPr defTabSz="920750" eaLnBrk="1" hangingPunct="1">
              <a:spcBef>
                <a:spcPct val="50000"/>
              </a:spcBef>
              <a:buFont typeface="Wingdings" pitchFamily="-106" charset="2"/>
              <a:buNone/>
            </a:pPr>
            <a:r>
              <a:rPr lang="en-US" sz="1400" b="1" dirty="0"/>
              <a:t>Note:  </a:t>
            </a:r>
            <a:r>
              <a:rPr lang="en-US" sz="1400" dirty="0"/>
              <a:t>Video clips come on automatically.  Upon finishing, click the mouse or use the arrow keys to advance forward to the next slide.</a:t>
            </a:r>
          </a:p>
          <a:p>
            <a:pPr defTabSz="920750" eaLnBrk="1" hangingPunct="1">
              <a:spcBef>
                <a:spcPct val="50000"/>
              </a:spcBef>
              <a:buFont typeface="Wingdings" pitchFamily="-106" charset="2"/>
              <a:buNone/>
            </a:pPr>
            <a:endParaRPr lang="en-US" sz="1400" b="1"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AF130B0-6EC9-4AF9-87E2-766FE70737DE}" type="slidenum">
              <a:rPr lang="en-US"/>
              <a:pPr/>
              <a:t>3</a:t>
            </a:fld>
            <a:endParaRPr lang="en-US" dirty="0"/>
          </a:p>
        </p:txBody>
      </p:sp>
      <p:sp>
        <p:nvSpPr>
          <p:cNvPr id="33795"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F5D4050E-0AEE-40E0-A3E8-786B0F979845}" type="slidenum">
              <a:rPr lang="en-US" sz="1200"/>
              <a:pPr algn="r" defTabSz="920750" eaLnBrk="1" hangingPunct="1"/>
              <a:t>3</a:t>
            </a:fld>
            <a:endParaRPr lang="en-US" sz="1200" dirty="0"/>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xfrm>
            <a:off x="914400" y="4416425"/>
            <a:ext cx="5029200" cy="4183063"/>
          </a:xfrm>
          <a:noFill/>
          <a:ln/>
        </p:spPr>
        <p:txBody>
          <a:bodyPr lIns="91925" tIns="45963" rIns="91925" bIns="45963"/>
          <a:lstStyle/>
          <a:p>
            <a:pPr eaLnBrk="1" hangingPunct="1"/>
            <a:r>
              <a:rPr lang="en-US" dirty="0" smtClean="0">
                <a:latin typeface="Arial" charset="0"/>
                <a:ea typeface="ＭＳ Ｐゴシック" pitchFamily="28" charset="-128"/>
              </a:rPr>
              <a:t>The key words in our mission statement are </a:t>
            </a:r>
            <a:r>
              <a:rPr lang="en-US" b="1" dirty="0" smtClean="0">
                <a:latin typeface="Arial" charset="0"/>
                <a:ea typeface="ＭＳ Ｐゴシック" pitchFamily="28" charset="-128"/>
              </a:rPr>
              <a:t>combat effectiveness</a:t>
            </a:r>
            <a:r>
              <a:rPr lang="en-US" dirty="0" smtClean="0">
                <a:latin typeface="Arial" charset="0"/>
                <a:ea typeface="ＭＳ Ｐゴシック" pitchFamily="28" charset="-128"/>
              </a:rPr>
              <a:t>.  All of our degree programs contain military applications, both in the class room and the research laboratory.  This military content is what makes us unique and different from traditional colleges and universities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E6827E7-6918-4B01-89E0-A4C4004E720E}" type="slidenum">
              <a:rPr lang="en-US"/>
              <a:pPr/>
              <a:t>4</a:t>
            </a:fld>
            <a:endParaRPr lang="en-US" dirty="0"/>
          </a:p>
        </p:txBody>
      </p:sp>
      <p:sp>
        <p:nvSpPr>
          <p:cNvPr id="34819"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C52B90D9-E6B3-4BCD-B1CD-CA699A9A6D94}" type="slidenum">
              <a:rPr lang="en-US" sz="1200"/>
              <a:pPr algn="r" defTabSz="920750" eaLnBrk="1" hangingPunct="1"/>
              <a:t>4</a:t>
            </a:fld>
            <a:endParaRPr lang="en-US" sz="1200" dirty="0"/>
          </a:p>
        </p:txBody>
      </p:sp>
      <p:sp>
        <p:nvSpPr>
          <p:cNvPr id="34820" name="Rectangle 2"/>
          <p:cNvSpPr>
            <a:spLocks noGrp="1" noRot="1" noChangeAspect="1" noChangeArrowheads="1" noTextEdit="1"/>
          </p:cNvSpPr>
          <p:nvPr>
            <p:ph type="sldImg"/>
          </p:nvPr>
        </p:nvSpPr>
        <p:spPr>
          <a:xfrm>
            <a:off x="1262063" y="538163"/>
            <a:ext cx="4316412" cy="3236912"/>
          </a:xfrm>
          <a:ln/>
        </p:spPr>
      </p:sp>
      <p:sp>
        <p:nvSpPr>
          <p:cNvPr id="34821" name="Text Box 3"/>
          <p:cNvSpPr txBox="1">
            <a:spLocks noChangeArrowheads="1"/>
          </p:cNvSpPr>
          <p:nvPr/>
        </p:nvSpPr>
        <p:spPr bwMode="auto">
          <a:xfrm>
            <a:off x="754063" y="4308475"/>
            <a:ext cx="5421312" cy="3814763"/>
          </a:xfrm>
          <a:prstGeom prst="rect">
            <a:avLst/>
          </a:prstGeom>
          <a:noFill/>
          <a:ln w="9525">
            <a:noFill/>
            <a:miter lim="800000"/>
            <a:headEnd/>
            <a:tailEnd/>
          </a:ln>
        </p:spPr>
        <p:txBody>
          <a:bodyPr lIns="91925" tIns="45963" rIns="91925" bIns="45963">
            <a:spAutoFit/>
          </a:bodyPr>
          <a:lstStyle/>
          <a:p>
            <a:pPr algn="ctr" defTabSz="920750" eaLnBrk="1" hangingPunct="1">
              <a:spcBef>
                <a:spcPct val="50000"/>
              </a:spcBef>
            </a:pPr>
            <a:r>
              <a:rPr lang="en-US" sz="1200" b="1" dirty="0"/>
              <a:t>Second click opens up “History Highlights”</a:t>
            </a:r>
          </a:p>
          <a:p>
            <a:pPr algn="ctr" defTabSz="920750" eaLnBrk="1" hangingPunct="1">
              <a:spcBef>
                <a:spcPct val="50000"/>
              </a:spcBef>
            </a:pPr>
            <a:endParaRPr lang="en-US" sz="1200" b="1" dirty="0"/>
          </a:p>
          <a:p>
            <a:pPr defTabSz="920750" eaLnBrk="1" hangingPunct="1">
              <a:spcBef>
                <a:spcPct val="50000"/>
              </a:spcBef>
              <a:buFontTx/>
              <a:buChar char="•"/>
            </a:pPr>
            <a:r>
              <a:rPr lang="en-US" sz="1400" dirty="0"/>
              <a:t>  Today we use a systems approach to education</a:t>
            </a:r>
          </a:p>
          <a:p>
            <a:pPr defTabSz="920750" eaLnBrk="1" hangingPunct="1">
              <a:spcBef>
                <a:spcPct val="50000"/>
              </a:spcBef>
              <a:buFontTx/>
              <a:buChar char="•"/>
            </a:pPr>
            <a:r>
              <a:rPr lang="en-US" sz="1400" dirty="0"/>
              <a:t>  Our core competency is resident graduate education, complemented by a robust faculty research capability.  All faculty conduct reimbursable research, and all students complete a Master's level thesis </a:t>
            </a:r>
          </a:p>
          <a:p>
            <a:pPr defTabSz="920750" eaLnBrk="1" hangingPunct="1">
              <a:spcBef>
                <a:spcPct val="50000"/>
              </a:spcBef>
              <a:buFont typeface="Wingdings" pitchFamily="-106" charset="2"/>
              <a:buChar char="§"/>
            </a:pPr>
            <a:r>
              <a:rPr lang="en-US" sz="1400" dirty="0"/>
              <a:t>  NPS provides graduate degrees  with a </a:t>
            </a:r>
            <a:r>
              <a:rPr lang="en-US" sz="1400" b="1" dirty="0">
                <a:solidFill>
                  <a:srgbClr val="4545C1"/>
                </a:solidFill>
              </a:rPr>
              <a:t>defense focus </a:t>
            </a:r>
            <a:r>
              <a:rPr lang="en-US" sz="1400" dirty="0"/>
              <a:t>and conducts </a:t>
            </a:r>
            <a:r>
              <a:rPr lang="en-US" sz="1400" b="1" dirty="0">
                <a:solidFill>
                  <a:srgbClr val="4545C1"/>
                </a:solidFill>
              </a:rPr>
              <a:t>relevant research</a:t>
            </a:r>
            <a:r>
              <a:rPr lang="en-US" sz="1400" dirty="0"/>
              <a:t> keyed to </a:t>
            </a:r>
            <a:r>
              <a:rPr lang="en-US" sz="1400" b="1" dirty="0">
                <a:solidFill>
                  <a:srgbClr val="003300"/>
                </a:solidFill>
              </a:rPr>
              <a:t>real defense and security issues</a:t>
            </a:r>
          </a:p>
          <a:p>
            <a:pPr defTabSz="920750" eaLnBrk="1" hangingPunct="1">
              <a:spcBef>
                <a:spcPct val="50000"/>
              </a:spcBef>
            </a:pPr>
            <a:endParaRPr lang="en-US" sz="1400" dirty="0"/>
          </a:p>
          <a:p>
            <a:pPr defTabSz="920750" eaLnBrk="1" hangingPunct="1">
              <a:spcBef>
                <a:spcPct val="50000"/>
              </a:spcBef>
              <a:buFontTx/>
              <a:buChar char="•"/>
            </a:pPr>
            <a:r>
              <a:rPr lang="en-US" sz="1400" dirty="0"/>
              <a:t>  Alumni in key leadership roles in U.S. and around the world</a:t>
            </a:r>
          </a:p>
          <a:p>
            <a:pPr defTabSz="920750" eaLnBrk="1" hangingPunct="1">
              <a:spcBef>
                <a:spcPct val="50000"/>
              </a:spcBef>
            </a:pPr>
            <a:endParaRPr lang="en-US" sz="1400" dirty="0"/>
          </a:p>
          <a:p>
            <a:pPr defTabSz="920750" eaLnBrk="1" hangingPunct="1">
              <a:spcBef>
                <a:spcPct val="50000"/>
              </a:spcBef>
            </a:pPr>
            <a:r>
              <a:rPr lang="en-US" sz="1400" dirty="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018D96B-0E33-4FE4-928F-9C5D919DA394}" type="slidenum">
              <a:rPr lang="en-US"/>
              <a:pPr/>
              <a:t>5</a:t>
            </a:fld>
            <a:endParaRPr lang="en-US" dirty="0"/>
          </a:p>
        </p:txBody>
      </p:sp>
      <p:sp>
        <p:nvSpPr>
          <p:cNvPr id="35843"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E3EAEF70-F184-4465-A78A-AE08151200F6}" type="slidenum">
              <a:rPr lang="en-US" sz="1200"/>
              <a:pPr algn="r" defTabSz="920750" eaLnBrk="1" hangingPunct="1"/>
              <a:t>5</a:t>
            </a:fld>
            <a:endParaRPr lang="en-US" sz="1200" dirty="0"/>
          </a:p>
        </p:txBody>
      </p:sp>
      <p:sp>
        <p:nvSpPr>
          <p:cNvPr id="35844" name="Rectangle 2"/>
          <p:cNvSpPr>
            <a:spLocks noGrp="1" noRot="1" noChangeAspect="1" noChangeArrowheads="1" noTextEdit="1"/>
          </p:cNvSpPr>
          <p:nvPr>
            <p:ph type="sldImg"/>
          </p:nvPr>
        </p:nvSpPr>
        <p:spPr>
          <a:xfrm>
            <a:off x="2101850" y="617538"/>
            <a:ext cx="3001963" cy="2251075"/>
          </a:xfrm>
          <a:ln/>
        </p:spPr>
      </p:sp>
      <p:sp>
        <p:nvSpPr>
          <p:cNvPr id="35845" name="Text Box 3"/>
          <p:cNvSpPr txBox="1">
            <a:spLocks noChangeArrowheads="1"/>
          </p:cNvSpPr>
          <p:nvPr/>
        </p:nvSpPr>
        <p:spPr bwMode="auto">
          <a:xfrm>
            <a:off x="520700" y="3235325"/>
            <a:ext cx="6015038" cy="5260975"/>
          </a:xfrm>
          <a:prstGeom prst="rect">
            <a:avLst/>
          </a:prstGeom>
          <a:noFill/>
          <a:ln w="9525">
            <a:noFill/>
            <a:miter lim="800000"/>
            <a:headEnd/>
            <a:tailEnd/>
          </a:ln>
        </p:spPr>
        <p:txBody>
          <a:bodyPr lIns="91925" tIns="45963" rIns="91925" bIns="45963">
            <a:spAutoFit/>
          </a:bodyPr>
          <a:lstStyle/>
          <a:p>
            <a:pPr defTabSz="920750" eaLnBrk="1" hangingPunct="1">
              <a:spcBef>
                <a:spcPct val="50000"/>
              </a:spcBef>
            </a:pPr>
            <a:r>
              <a:rPr lang="en-US" sz="1400" b="1" u="sng" dirty="0">
                <a:solidFill>
                  <a:srgbClr val="003300"/>
                </a:solidFill>
              </a:rPr>
              <a:t>Click on CAPT Kline  to view his clip – 0:30sec</a:t>
            </a:r>
          </a:p>
          <a:p>
            <a:pPr defTabSz="920750" eaLnBrk="1" hangingPunct="1">
              <a:spcBef>
                <a:spcPct val="50000"/>
              </a:spcBef>
            </a:pPr>
            <a:r>
              <a:rPr lang="en-US" sz="1400" dirty="0"/>
              <a:t> </a:t>
            </a:r>
          </a:p>
          <a:p>
            <a:pPr defTabSz="920750" eaLnBrk="1" hangingPunct="1">
              <a:spcBef>
                <a:spcPct val="50000"/>
              </a:spcBef>
              <a:buFontTx/>
              <a:buChar char="•"/>
            </a:pPr>
            <a:r>
              <a:rPr lang="en-US" sz="1400" dirty="0"/>
              <a:t>Agile, unique, relevant.  New curricula developed quickly.  Examples:</a:t>
            </a:r>
          </a:p>
          <a:p>
            <a:pPr defTabSz="920750" eaLnBrk="1" hangingPunct="1">
              <a:spcBef>
                <a:spcPct val="50000"/>
              </a:spcBef>
              <a:buFontTx/>
              <a:buChar char="•"/>
            </a:pPr>
            <a:endParaRPr lang="en-US" sz="1400" dirty="0"/>
          </a:p>
          <a:p>
            <a:pPr marL="458788" lvl="1" defTabSz="920750" eaLnBrk="1" hangingPunct="1">
              <a:spcBef>
                <a:spcPct val="50000"/>
              </a:spcBef>
              <a:buFont typeface="Wingdings" pitchFamily="-106" charset="2"/>
              <a:buChar char="Ø"/>
            </a:pPr>
            <a:r>
              <a:rPr lang="en-US" sz="1400" dirty="0"/>
              <a:t>  Homeland Security</a:t>
            </a:r>
          </a:p>
          <a:p>
            <a:pPr marL="458788" lvl="1" defTabSz="920750" eaLnBrk="1" hangingPunct="1">
              <a:spcBef>
                <a:spcPct val="50000"/>
              </a:spcBef>
              <a:buFont typeface="Wingdings" pitchFamily="-106" charset="2"/>
              <a:buChar char="Ø"/>
            </a:pPr>
            <a:r>
              <a:rPr lang="en-US" sz="1400" dirty="0"/>
              <a:t>  Leadership and Education Management Development</a:t>
            </a:r>
          </a:p>
          <a:p>
            <a:pPr marL="458788" lvl="1" defTabSz="920750" eaLnBrk="1" hangingPunct="1">
              <a:spcBef>
                <a:spcPct val="50000"/>
              </a:spcBef>
              <a:buFont typeface="Wingdings" pitchFamily="-106" charset="2"/>
              <a:buChar char="Ø"/>
            </a:pPr>
            <a:r>
              <a:rPr lang="en-US" sz="1400" dirty="0"/>
              <a:t>  Systems Engineering and Analysis</a:t>
            </a:r>
          </a:p>
          <a:p>
            <a:pPr defTabSz="920750" eaLnBrk="1" hangingPunct="1">
              <a:spcBef>
                <a:spcPct val="50000"/>
              </a:spcBef>
            </a:pPr>
            <a:endParaRPr lang="en-US" sz="1400" dirty="0"/>
          </a:p>
          <a:p>
            <a:pPr defTabSz="920750" eaLnBrk="1" hangingPunct="1">
              <a:spcBef>
                <a:spcPct val="50000"/>
              </a:spcBef>
              <a:buFontTx/>
              <a:buChar char="•"/>
            </a:pPr>
            <a:r>
              <a:rPr lang="en-US" sz="1400" dirty="0"/>
              <a:t>  Most students are 03’s and 04’s who will go on to serve in a variety of </a:t>
            </a:r>
          </a:p>
          <a:p>
            <a:pPr defTabSz="920750" eaLnBrk="1" hangingPunct="1">
              <a:spcBef>
                <a:spcPct val="50000"/>
              </a:spcBef>
            </a:pPr>
            <a:r>
              <a:rPr lang="en-US" sz="1400" dirty="0"/>
              <a:t>    different assignments of increasing responsibility throughout their careers</a:t>
            </a:r>
          </a:p>
          <a:p>
            <a:pPr defTabSz="920750" eaLnBrk="1" hangingPunct="1">
              <a:spcBef>
                <a:spcPct val="50000"/>
              </a:spcBef>
            </a:pPr>
            <a:endParaRPr lang="en-US" sz="1400" dirty="0"/>
          </a:p>
          <a:p>
            <a:pPr defTabSz="920750" eaLnBrk="1" hangingPunct="1">
              <a:spcBef>
                <a:spcPct val="50000"/>
              </a:spcBef>
              <a:buFontTx/>
              <a:buChar char="•"/>
            </a:pPr>
            <a:r>
              <a:rPr lang="en-US" sz="1400" dirty="0"/>
              <a:t>  Our goal is to develop the analytical skills of these officers (ability to </a:t>
            </a:r>
          </a:p>
          <a:p>
            <a:pPr defTabSz="920750" eaLnBrk="1" hangingPunct="1">
              <a:spcBef>
                <a:spcPct val="50000"/>
              </a:spcBef>
            </a:pPr>
            <a:r>
              <a:rPr lang="en-US" sz="1400" dirty="0"/>
              <a:t>    think and project)</a:t>
            </a:r>
          </a:p>
          <a:p>
            <a:pPr defTabSz="920750" eaLnBrk="1" hangingPunct="1">
              <a:spcBef>
                <a:spcPct val="50000"/>
              </a:spcBef>
            </a:pPr>
            <a:endParaRPr lang="en-US" sz="1400" dirty="0"/>
          </a:p>
          <a:p>
            <a:pPr defTabSz="920750" eaLnBrk="1" hangingPunct="1">
              <a:spcBef>
                <a:spcPct val="50000"/>
              </a:spcBef>
              <a:buFontTx/>
              <a:buChar char="•"/>
            </a:pPr>
            <a:r>
              <a:rPr lang="en-US" sz="1400" dirty="0"/>
              <a:t>  We are teaching the next generation of leaders to think critically and </a:t>
            </a:r>
          </a:p>
          <a:p>
            <a:pPr defTabSz="920750" eaLnBrk="1" hangingPunct="1">
              <a:spcBef>
                <a:spcPct val="50000"/>
              </a:spcBef>
            </a:pPr>
            <a:r>
              <a:rPr lang="en-US" sz="1400" dirty="0"/>
              <a:t>    creatively and to be prepared for the uncertainties of tomorrow</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93527C3-741F-43C8-A73A-7324BB936CE8}" type="slidenum">
              <a:rPr lang="en-US"/>
              <a:pPr/>
              <a:t>6</a:t>
            </a:fld>
            <a:endParaRPr lang="en-US" dirty="0"/>
          </a:p>
        </p:txBody>
      </p:sp>
      <p:sp>
        <p:nvSpPr>
          <p:cNvPr id="36867"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49811234-AC27-4430-A407-DB4788FA4A07}" type="slidenum">
              <a:rPr lang="en-US" sz="1200"/>
              <a:pPr algn="r" defTabSz="920750" eaLnBrk="1" hangingPunct="1"/>
              <a:t>6</a:t>
            </a:fld>
            <a:endParaRPr lang="en-US" sz="1200" dirty="0"/>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xfrm>
            <a:off x="914400" y="4416425"/>
            <a:ext cx="5029200" cy="4183063"/>
          </a:xfrm>
          <a:noFill/>
          <a:ln/>
        </p:spPr>
        <p:txBody>
          <a:bodyPr lIns="91925" tIns="45963" rIns="91925" bIns="45963"/>
          <a:lstStyle/>
          <a:p>
            <a:pPr eaLnBrk="1" hangingPunct="1">
              <a:buFont typeface="Wingdings" pitchFamily="-106" charset="2"/>
              <a:buChar char="§"/>
            </a:pPr>
            <a:r>
              <a:rPr lang="en-US" dirty="0" smtClean="0">
                <a:latin typeface="Arial" charset="0"/>
                <a:ea typeface="ＭＳ Ｐゴシック" pitchFamily="28" charset="-128"/>
              </a:rPr>
              <a:t>NPS operates at the master’s degree level.  Must have an undergraduate degree to enter.  Several things make our method of education unique and different from civilian universities</a:t>
            </a:r>
          </a:p>
          <a:p>
            <a:pPr lvl="1" eaLnBrk="1" hangingPunct="1">
              <a:buFont typeface="Wingdings" pitchFamily="-106" charset="2"/>
              <a:buChar char="§"/>
            </a:pPr>
            <a:r>
              <a:rPr lang="en-US" dirty="0" smtClean="0">
                <a:latin typeface="Arial" charset="0"/>
                <a:ea typeface="ＭＳ Ｐゴシック" pitchFamily="28" charset="-128"/>
              </a:rPr>
              <a:t>  Transition many officers from non-technical undergrad degrees to a technical master’s through series of refresher programs (calculus, calculus-based physics, statistics, modeling and simulation courses)</a:t>
            </a:r>
          </a:p>
          <a:p>
            <a:pPr lvl="1" eaLnBrk="1" hangingPunct="1">
              <a:buFont typeface="Wingdings" pitchFamily="-106" charset="2"/>
              <a:buChar char="§"/>
            </a:pPr>
            <a:r>
              <a:rPr lang="en-US" dirty="0" smtClean="0">
                <a:latin typeface="Arial" charset="0"/>
                <a:ea typeface="ＭＳ Ｐゴシック" pitchFamily="28" charset="-128"/>
              </a:rPr>
              <a:t>   Operate a student-demand driven schedule; four 12 week quarters (students in class 48 weeks a year) which reduces dead time and meets operational requirements</a:t>
            </a:r>
          </a:p>
          <a:p>
            <a:pPr lvl="1" eaLnBrk="1" hangingPunct="1">
              <a:buFont typeface="Wingdings" pitchFamily="-106" charset="2"/>
              <a:buChar char="§"/>
            </a:pPr>
            <a:r>
              <a:rPr lang="en-US" dirty="0" smtClean="0">
                <a:latin typeface="Arial" charset="0"/>
                <a:ea typeface="ＭＳ Ｐゴシック" pitchFamily="28" charset="-128"/>
              </a:rPr>
              <a:t>  All curricula have a military sponsor that utilizes graduates in sub-specialty billets; two year revolving curriculum review process that establishes and validates the </a:t>
            </a:r>
            <a:r>
              <a:rPr lang="en-US" b="1" dirty="0" smtClean="0">
                <a:latin typeface="Arial" charset="0"/>
                <a:ea typeface="ＭＳ Ｐゴシック" pitchFamily="28" charset="-128"/>
              </a:rPr>
              <a:t>educational skill requirements (ESR’s)</a:t>
            </a:r>
            <a:r>
              <a:rPr lang="en-US" dirty="0" smtClean="0">
                <a:latin typeface="Arial" charset="0"/>
                <a:ea typeface="ＭＳ Ｐゴシック" pitchFamily="28" charset="-128"/>
              </a:rPr>
              <a:t>.  The ESR’s are the military applications that are not found in civilian programs </a:t>
            </a:r>
          </a:p>
          <a:p>
            <a:pPr lvl="1" eaLnBrk="1" hangingPunct="1"/>
            <a:endParaRPr lang="en-US" dirty="0" smtClean="0">
              <a:latin typeface="Arial" charset="0"/>
              <a:ea typeface="ＭＳ Ｐゴシック" pitchFamily="2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20DFD59-8C57-45E0-B75F-E04817B211D0}" type="slidenum">
              <a:rPr lang="en-US"/>
              <a:pPr/>
              <a:t>7</a:t>
            </a:fld>
            <a:endParaRPr lang="en-US" dirty="0"/>
          </a:p>
        </p:txBody>
      </p:sp>
      <p:sp>
        <p:nvSpPr>
          <p:cNvPr id="37891"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8D38D343-0C5D-4C14-A01D-E71337A55384}" type="slidenum">
              <a:rPr lang="en-US" sz="1200"/>
              <a:pPr algn="r" defTabSz="920750" eaLnBrk="1" hangingPunct="1"/>
              <a:t>7</a:t>
            </a:fld>
            <a:endParaRPr lang="en-US" sz="1200" dirty="0"/>
          </a:p>
        </p:txBody>
      </p:sp>
      <p:sp>
        <p:nvSpPr>
          <p:cNvPr id="37892" name="Rectangle 2"/>
          <p:cNvSpPr>
            <a:spLocks noGrp="1" noRot="1" noChangeAspect="1" noChangeArrowheads="1" noTextEdit="1"/>
          </p:cNvSpPr>
          <p:nvPr>
            <p:ph type="sldImg"/>
          </p:nvPr>
        </p:nvSpPr>
        <p:spPr>
          <a:xfrm>
            <a:off x="1487488" y="538163"/>
            <a:ext cx="4008437" cy="3006725"/>
          </a:xfrm>
          <a:ln/>
        </p:spPr>
      </p:sp>
      <p:sp>
        <p:nvSpPr>
          <p:cNvPr id="37893" name="Text Box 3"/>
          <p:cNvSpPr txBox="1">
            <a:spLocks noChangeArrowheads="1"/>
          </p:cNvSpPr>
          <p:nvPr/>
        </p:nvSpPr>
        <p:spPr bwMode="auto">
          <a:xfrm>
            <a:off x="965200" y="4162425"/>
            <a:ext cx="5199063" cy="1989138"/>
          </a:xfrm>
          <a:prstGeom prst="rect">
            <a:avLst/>
          </a:prstGeom>
          <a:noFill/>
          <a:ln w="9525">
            <a:noFill/>
            <a:miter lim="800000"/>
            <a:headEnd/>
            <a:tailEnd/>
          </a:ln>
        </p:spPr>
        <p:txBody>
          <a:bodyPr lIns="91925" tIns="45963" rIns="91925" bIns="45963">
            <a:spAutoFit/>
          </a:bodyPr>
          <a:lstStyle/>
          <a:p>
            <a:pPr defTabSz="920750" eaLnBrk="1" hangingPunct="1">
              <a:spcBef>
                <a:spcPct val="50000"/>
              </a:spcBef>
              <a:buFontTx/>
              <a:buChar char="•"/>
            </a:pPr>
            <a:r>
              <a:rPr lang="en-US" sz="1400" dirty="0"/>
              <a:t>  Awarded </a:t>
            </a:r>
            <a:r>
              <a:rPr lang="en-US" sz="1400" b="1" u="sng" dirty="0">
                <a:solidFill>
                  <a:srgbClr val="003300"/>
                </a:solidFill>
              </a:rPr>
              <a:t>maximum length of certifications</a:t>
            </a:r>
          </a:p>
          <a:p>
            <a:pPr defTabSz="920750" eaLnBrk="1" hangingPunct="1">
              <a:spcBef>
                <a:spcPct val="50000"/>
              </a:spcBef>
            </a:pPr>
            <a:endParaRPr lang="en-US" sz="1400" b="1" u="sng" dirty="0">
              <a:solidFill>
                <a:srgbClr val="003300"/>
              </a:solidFill>
            </a:endParaRPr>
          </a:p>
          <a:p>
            <a:pPr defTabSz="920750" eaLnBrk="1" hangingPunct="1">
              <a:spcBef>
                <a:spcPct val="50000"/>
              </a:spcBef>
              <a:buFontTx/>
              <a:buChar char="•"/>
            </a:pPr>
            <a:r>
              <a:rPr lang="en-US" sz="1400" dirty="0"/>
              <a:t>  Speaks to our reputation among civilian colleges and </a:t>
            </a:r>
          </a:p>
          <a:p>
            <a:pPr defTabSz="920750" eaLnBrk="1" hangingPunct="1">
              <a:spcBef>
                <a:spcPct val="50000"/>
              </a:spcBef>
            </a:pPr>
            <a:r>
              <a:rPr lang="en-US" sz="1400" dirty="0"/>
              <a:t>    universities and to the quality of our programs</a:t>
            </a:r>
          </a:p>
          <a:p>
            <a:pPr defTabSz="920750" eaLnBrk="1" hangingPunct="1">
              <a:spcBef>
                <a:spcPct val="50000"/>
              </a:spcBef>
              <a:buFont typeface="Wingdings" pitchFamily="-106" charset="2"/>
              <a:buChar char="§"/>
            </a:pPr>
            <a:r>
              <a:rPr lang="en-US" sz="1400" dirty="0"/>
              <a:t>  In addition to the general accreditation by WASC, the engineering and business school have professional accreditations.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E86FE43-B24F-430B-A2B1-3281C7FB99DE}" type="slidenum">
              <a:rPr lang="en-US"/>
              <a:pPr/>
              <a:t>9</a:t>
            </a:fld>
            <a:endParaRPr lang="en-US" dirty="0"/>
          </a:p>
        </p:txBody>
      </p:sp>
      <p:sp>
        <p:nvSpPr>
          <p:cNvPr id="39939"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F11BF514-0CC7-4E1B-80DD-E3D8481E292D}" type="slidenum">
              <a:rPr lang="en-US" sz="1200"/>
              <a:pPr algn="r" defTabSz="920750" eaLnBrk="1" hangingPunct="1"/>
              <a:t>9</a:t>
            </a:fld>
            <a:endParaRPr lang="en-US" sz="1200" dirty="0"/>
          </a:p>
        </p:txBody>
      </p:sp>
      <p:sp>
        <p:nvSpPr>
          <p:cNvPr id="39940" name="Rectangle 2"/>
          <p:cNvSpPr>
            <a:spLocks noGrp="1" noRot="1" noChangeAspect="1" noChangeArrowheads="1" noTextEdit="1"/>
          </p:cNvSpPr>
          <p:nvPr>
            <p:ph type="sldImg"/>
          </p:nvPr>
        </p:nvSpPr>
        <p:spPr>
          <a:xfrm>
            <a:off x="1954213" y="461963"/>
            <a:ext cx="3081337" cy="2311400"/>
          </a:xfrm>
          <a:ln/>
        </p:spPr>
      </p:sp>
      <p:sp>
        <p:nvSpPr>
          <p:cNvPr id="39941" name="Text Box 3"/>
          <p:cNvSpPr txBox="1">
            <a:spLocks noChangeArrowheads="1"/>
          </p:cNvSpPr>
          <p:nvPr/>
        </p:nvSpPr>
        <p:spPr bwMode="auto">
          <a:xfrm>
            <a:off x="225425" y="3552825"/>
            <a:ext cx="6388100" cy="1660525"/>
          </a:xfrm>
          <a:prstGeom prst="rect">
            <a:avLst/>
          </a:prstGeom>
          <a:noFill/>
          <a:ln w="9525">
            <a:noFill/>
            <a:miter lim="800000"/>
            <a:headEnd/>
            <a:tailEnd/>
          </a:ln>
        </p:spPr>
        <p:txBody>
          <a:bodyPr lIns="91925" tIns="45963" rIns="91925" bIns="45963">
            <a:spAutoFit/>
          </a:bodyPr>
          <a:lstStyle/>
          <a:p>
            <a:pPr algn="ctr" defTabSz="920750" eaLnBrk="1" hangingPunct="1">
              <a:spcBef>
                <a:spcPct val="50000"/>
              </a:spcBef>
              <a:buFont typeface="Wingdings" pitchFamily="-106" charset="2"/>
              <a:buNone/>
            </a:pPr>
            <a:r>
              <a:rPr lang="en-US" sz="1200" b="1" dirty="0"/>
              <a:t>Left Screen : GWHBush “Welcome to NPS” (1:02)</a:t>
            </a:r>
          </a:p>
          <a:p>
            <a:pPr algn="ctr" defTabSz="920750" eaLnBrk="1" hangingPunct="1">
              <a:spcBef>
                <a:spcPct val="50000"/>
              </a:spcBef>
              <a:buFont typeface="Wingdings" pitchFamily="-106" charset="2"/>
              <a:buNone/>
            </a:pPr>
            <a:r>
              <a:rPr lang="en-US" sz="1200" b="1" dirty="0"/>
              <a:t>Right Screen : Campus footage (1:00)</a:t>
            </a:r>
          </a:p>
          <a:p>
            <a:pPr algn="ctr" defTabSz="920750" eaLnBrk="1" hangingPunct="1">
              <a:spcBef>
                <a:spcPct val="50000"/>
              </a:spcBef>
              <a:buFont typeface="Wingdings" pitchFamily="-106" charset="2"/>
              <a:buNone/>
            </a:pPr>
            <a:endParaRPr lang="en-US" sz="1200" b="1" dirty="0"/>
          </a:p>
          <a:p>
            <a:pPr defTabSz="920750" eaLnBrk="1" hangingPunct="1">
              <a:spcBef>
                <a:spcPct val="50000"/>
              </a:spcBef>
              <a:buFont typeface="Wingdings" pitchFamily="-106" charset="2"/>
              <a:buNone/>
            </a:pPr>
            <a:r>
              <a:rPr lang="en-US" sz="1400" b="1" dirty="0"/>
              <a:t>Note:  </a:t>
            </a:r>
            <a:r>
              <a:rPr lang="en-US" sz="1400" dirty="0"/>
              <a:t>Video clips come on automatically.  Upon finishing, click the mouse or use the arrow keys to advance forward to the next slide.</a:t>
            </a:r>
          </a:p>
          <a:p>
            <a:pPr defTabSz="920750" eaLnBrk="1" hangingPunct="1">
              <a:spcBef>
                <a:spcPct val="50000"/>
              </a:spcBef>
              <a:buFont typeface="Wingdings" pitchFamily="-106" charset="2"/>
              <a:buNone/>
            </a:pPr>
            <a:endParaRPr lang="en-US" sz="1400"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1925" tIns="45963" rIns="91925" bIns="45963" anchor="b"/>
          <a:lstStyle/>
          <a:p>
            <a:pPr algn="r" defTabSz="920750" eaLnBrk="1" hangingPunct="1"/>
            <a:fld id="{82E79342-5D60-4E2D-8BE2-867BC2788A30}" type="slidenum">
              <a:rPr lang="en-US" sz="1200"/>
              <a:pPr algn="r" defTabSz="920750" eaLnBrk="1" hangingPunct="1"/>
              <a:t>10</a:t>
            </a:fld>
            <a:endParaRPr lang="en-US" sz="1200" dirty="0"/>
          </a:p>
        </p:txBody>
      </p:sp>
      <p:sp>
        <p:nvSpPr>
          <p:cNvPr id="40963" name="Rectangle 2"/>
          <p:cNvSpPr>
            <a:spLocks noGrp="1" noRot="1" noChangeAspect="1" noChangeArrowheads="1" noTextEdit="1"/>
          </p:cNvSpPr>
          <p:nvPr>
            <p:ph type="sldImg"/>
          </p:nvPr>
        </p:nvSpPr>
        <p:spPr>
          <a:xfrm>
            <a:off x="1114425" y="704850"/>
            <a:ext cx="4632325" cy="3473450"/>
          </a:xfrm>
          <a:ln/>
        </p:spPr>
      </p:sp>
      <p:sp>
        <p:nvSpPr>
          <p:cNvPr id="40964" name="Rectangle 3"/>
          <p:cNvSpPr>
            <a:spLocks noGrp="1" noChangeArrowheads="1"/>
          </p:cNvSpPr>
          <p:nvPr>
            <p:ph type="body" idx="1"/>
          </p:nvPr>
        </p:nvSpPr>
        <p:spPr>
          <a:xfrm>
            <a:off x="912813" y="4379913"/>
            <a:ext cx="5021262" cy="4181475"/>
          </a:xfrm>
          <a:noFill/>
          <a:ln/>
        </p:spPr>
        <p:txBody>
          <a:bodyPr lIns="90565" tIns="45283" rIns="90565" bIns="45283"/>
          <a:lstStyle/>
          <a:p>
            <a:pPr defTabSz="1020763">
              <a:buFont typeface="Wingdings" pitchFamily="-106" charset="2"/>
              <a:buChar char="§"/>
            </a:pPr>
            <a:r>
              <a:rPr lang="en-US" dirty="0" smtClean="0">
                <a:latin typeface="Arial" charset="0"/>
                <a:ea typeface="ＭＳ Ｐゴシック" pitchFamily="28" charset="-128"/>
              </a:rPr>
              <a:t>  Our reputation was founded on our engineering programs.  Traditional EE and ME programs, but with the military applications imbedded throughout.</a:t>
            </a:r>
          </a:p>
          <a:p>
            <a:pPr defTabSz="1020763">
              <a:buFont typeface="Wingdings" pitchFamily="-106" charset="2"/>
              <a:buChar char="§"/>
            </a:pPr>
            <a:r>
              <a:rPr lang="en-US" dirty="0" smtClean="0">
                <a:latin typeface="Arial" charset="0"/>
                <a:ea typeface="ＭＳ Ｐゴシック" pitchFamily="28" charset="-128"/>
              </a:rPr>
              <a:t>  Combat Systems curriculum results in an applied physics degree but students take military tracks in:</a:t>
            </a:r>
          </a:p>
          <a:p>
            <a:pPr marL="482600" lvl="1" defTabSz="1020763">
              <a:buFontTx/>
              <a:buChar char="•"/>
            </a:pPr>
            <a:r>
              <a:rPr lang="en-US" dirty="0" smtClean="0">
                <a:latin typeface="Arial" charset="0"/>
                <a:ea typeface="ＭＳ Ｐゴシック" pitchFamily="28" charset="-128"/>
              </a:rPr>
              <a:t>underwater acoustics</a:t>
            </a:r>
          </a:p>
          <a:p>
            <a:pPr marL="482600" lvl="1" defTabSz="1020763">
              <a:buFontTx/>
              <a:buChar char="•"/>
            </a:pPr>
            <a:r>
              <a:rPr lang="en-US" dirty="0" smtClean="0">
                <a:latin typeface="Arial" charset="0"/>
                <a:ea typeface="ＭＳ Ｐゴシック" pitchFamily="28" charset="-128"/>
              </a:rPr>
              <a:t>  weapons effects</a:t>
            </a:r>
          </a:p>
          <a:p>
            <a:pPr marL="482600" lvl="1" defTabSz="1020763">
              <a:buFontTx/>
              <a:buChar char="•"/>
            </a:pPr>
            <a:r>
              <a:rPr lang="en-US" dirty="0" smtClean="0">
                <a:latin typeface="Arial" charset="0"/>
                <a:ea typeface="ＭＳ Ｐゴシック" pitchFamily="28" charset="-128"/>
              </a:rPr>
              <a:t>  missile design and technology</a:t>
            </a:r>
          </a:p>
          <a:p>
            <a:pPr defTabSz="1020763">
              <a:buFontTx/>
              <a:buChar char="•"/>
            </a:pPr>
            <a:r>
              <a:rPr lang="en-US" dirty="0" smtClean="0">
                <a:latin typeface="Arial" charset="0"/>
                <a:ea typeface="ＭＳ Ｐゴシック" pitchFamily="28" charset="-128"/>
              </a:rPr>
              <a:t>  International programs do not contain classified information </a:t>
            </a:r>
          </a:p>
          <a:p>
            <a:pPr defTabSz="1020763"/>
            <a:endParaRPr lang="en-US" dirty="0" smtClean="0">
              <a:latin typeface="Arial" charset="0"/>
              <a:ea typeface="ＭＳ Ｐゴシック" pitchFamily="2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49563AF-ECD0-4112-958F-95FC53D3DB91}" type="datetime1">
              <a:rPr lang="en-US"/>
              <a:pPr>
                <a:defRPr/>
              </a:pPr>
              <a:t>8/8/2012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39BD43C-879C-4A72-BB69-807BE13CCF5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2F5D5DD-05F6-4AEF-BB2C-93D69D74F9FE}" type="datetime1">
              <a:rPr lang="en-US"/>
              <a:pPr>
                <a:defRPr/>
              </a:pPr>
              <a:t>8/8/2012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CA0E658-012A-4192-8F5E-4E61EF3A8AC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0955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1341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AE405C5-1A7D-4D7C-95D6-503F4DAADF56}" type="datetime1">
              <a:rPr lang="en-US"/>
              <a:pPr>
                <a:defRPr/>
              </a:pPr>
              <a:t>8/8/2012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64998F2-935F-4873-9374-1CCAFB4560C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043A2C2-B385-45BE-A599-9252ADF49A72}" type="datetime1">
              <a:rPr lang="en-US"/>
              <a:pPr>
                <a:defRPr/>
              </a:pPr>
              <a:t>8/8/2012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F5DD838-9D73-4CE3-A5FE-AD1440CF4857}"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0955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1341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4C791B0-6F0B-4F0A-8B28-93B005AE03FF}" type="datetime1">
              <a:rPr lang="en-US"/>
              <a:pPr>
                <a:defRPr/>
              </a:pPr>
              <a:t>8/8/2012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C1F6E17-32D0-4B5B-B9A8-62F9D740D92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4E594A1-4070-48A2-B908-9FCAA5D2E86C}" type="datetime1">
              <a:rPr lang="en-US"/>
              <a:pPr>
                <a:defRPr/>
              </a:pPr>
              <a:t>8/8/2012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13E3B64-53D6-46B2-99FB-266FACE59A8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3C85B4B-C435-446E-AC75-935216026579}" type="datetime1">
              <a:rPr lang="en-US"/>
              <a:pPr>
                <a:defRPr/>
              </a:pPr>
              <a:t>8/8/2012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306D687-0DEF-403F-8E27-CAA4D0AF840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896DA66-5CD1-430D-B6E4-682A01D22F14}" type="datetime1">
              <a:rPr lang="en-US"/>
              <a:pPr>
                <a:defRPr/>
              </a:pPr>
              <a:t>8/8/2012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510CF66-0449-4A46-BCCB-899E640F35C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A15C3D8-9978-428A-BEBC-1FD721903B65}" type="datetime1">
              <a:rPr lang="en-US"/>
              <a:pPr>
                <a:defRPr/>
              </a:pPr>
              <a:t>8/8/2012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308D48E-3320-4DD2-989C-F56C07CF6FE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0152A6E-CF37-4FF8-8889-97624A59B75A}" type="datetime1">
              <a:rPr lang="en-US"/>
              <a:pPr>
                <a:defRPr/>
              </a:pPr>
              <a:t>8/8/2012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831625D-4350-4E30-9F2F-E8A9AC129BF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A421EC-436F-41CC-A32D-67242E8A016F}" type="datetime1">
              <a:rPr lang="en-US"/>
              <a:pPr>
                <a:defRPr/>
              </a:pPr>
              <a:t>8/8/2012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132B7A1-9078-4E71-B7DE-9F7533D2988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11" descr="nps_ppt_slide"/>
          <p:cNvPicPr>
            <a:picLocks noChangeAspect="1" noChangeArrowheads="1"/>
          </p:cNvPicPr>
          <p:nvPr/>
        </p:nvPicPr>
        <p:blipFill>
          <a:blip r:embed="rId13"/>
          <a:srcRect/>
          <a:stretch>
            <a:fillRect/>
          </a:stretch>
        </p:blipFill>
        <p:spPr bwMode="auto">
          <a:xfrm>
            <a:off x="0" y="0"/>
            <a:ext cx="9144000" cy="6856413"/>
          </a:xfrm>
          <a:prstGeom prst="rect">
            <a:avLst/>
          </a:prstGeom>
          <a:noFill/>
          <a:ln w="9525">
            <a:noFill/>
            <a:miter lim="800000"/>
            <a:headEnd/>
            <a:tailEnd/>
          </a:ln>
        </p:spPr>
      </p:pic>
      <p:sp>
        <p:nvSpPr>
          <p:cNvPr id="4099" name="Rectangle 2"/>
          <p:cNvSpPr>
            <a:spLocks noGrp="1" noChangeArrowheads="1"/>
          </p:cNvSpPr>
          <p:nvPr>
            <p:ph type="title"/>
          </p:nvPr>
        </p:nvSpPr>
        <p:spPr bwMode="auto">
          <a:xfrm>
            <a:off x="1600200" y="0"/>
            <a:ext cx="7239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3"/>
          <p:cNvSpPr>
            <a:spLocks noGrp="1" noChangeArrowheads="1"/>
          </p:cNvSpPr>
          <p:nvPr>
            <p:ph type="body" idx="1"/>
          </p:nvPr>
        </p:nvSpPr>
        <p:spPr bwMode="auto">
          <a:xfrm>
            <a:off x="457200" y="1295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fld id="{B15D5960-071C-497B-8049-7D870C81DD67}" type="datetime1">
              <a:rPr lang="en-US"/>
              <a:pPr>
                <a:defRPr/>
              </a:pPr>
              <a:t>8/8/2012</a:t>
            </a:fld>
            <a:endParaRPr lang="en-US" dirty="0"/>
          </a:p>
        </p:txBody>
      </p:sp>
      <p:sp>
        <p:nvSpPr>
          <p:cNvPr id="1029" name="Rectangle 5"/>
          <p:cNvSpPr>
            <a:spLocks noGrp="1" noChangeArrowheads="1"/>
          </p:cNvSpPr>
          <p:nvPr>
            <p:ph type="ftr" sz="quarter" idx="3"/>
          </p:nvPr>
        </p:nvSpPr>
        <p:spPr bwMode="auto">
          <a:xfrm>
            <a:off x="3352800" y="63055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E31504D-AD16-43D8-BD8F-AE591673A66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7" r:id="rId1"/>
    <p:sldLayoutId id="2147483686" r:id="rId2"/>
    <p:sldLayoutId id="2147483685" r:id="rId3"/>
    <p:sldLayoutId id="2147483684" r:id="rId4"/>
    <p:sldLayoutId id="2147483683" r:id="rId5"/>
    <p:sldLayoutId id="2147483682" r:id="rId6"/>
    <p:sldLayoutId id="2147483681" r:id="rId7"/>
    <p:sldLayoutId id="2147483680" r:id="rId8"/>
    <p:sldLayoutId id="2147483679" r:id="rId9"/>
    <p:sldLayoutId id="2147483678" r:id="rId10"/>
    <p:sldLayoutId id="2147483677" r:id="rId11"/>
  </p:sldLayoutIdLst>
  <p:hf hdr="0" ftr="0" dt="0"/>
  <p:txStyles>
    <p:titleStyle>
      <a:lvl1pPr algn="r" rtl="0" eaLnBrk="0" fontAlgn="base" hangingPunct="0">
        <a:spcBef>
          <a:spcPct val="0"/>
        </a:spcBef>
        <a:spcAft>
          <a:spcPct val="0"/>
        </a:spcAft>
        <a:defRPr sz="3200" b="1">
          <a:solidFill>
            <a:schemeClr val="bg1"/>
          </a:solidFill>
          <a:latin typeface="+mj-lt"/>
          <a:ea typeface="+mj-ea"/>
          <a:cs typeface="ＭＳ Ｐゴシック" pitchFamily="28" charset="-128"/>
        </a:defRPr>
      </a:lvl1pPr>
      <a:lvl2pPr algn="r" rtl="0" eaLnBrk="0" fontAlgn="base" hangingPunct="0">
        <a:spcBef>
          <a:spcPct val="0"/>
        </a:spcBef>
        <a:spcAft>
          <a:spcPct val="0"/>
        </a:spcAft>
        <a:defRPr sz="3200" b="1">
          <a:solidFill>
            <a:schemeClr val="bg1"/>
          </a:solidFill>
          <a:latin typeface="Times" pitchFamily="28" charset="0"/>
          <a:ea typeface="ＭＳ Ｐゴシック" pitchFamily="28" charset="-128"/>
          <a:cs typeface="ＭＳ Ｐゴシック" pitchFamily="28" charset="-128"/>
        </a:defRPr>
      </a:lvl2pPr>
      <a:lvl3pPr algn="r" rtl="0" eaLnBrk="0" fontAlgn="base" hangingPunct="0">
        <a:spcBef>
          <a:spcPct val="0"/>
        </a:spcBef>
        <a:spcAft>
          <a:spcPct val="0"/>
        </a:spcAft>
        <a:defRPr sz="3200" b="1">
          <a:solidFill>
            <a:schemeClr val="bg1"/>
          </a:solidFill>
          <a:latin typeface="Times" pitchFamily="28" charset="0"/>
          <a:ea typeface="ＭＳ Ｐゴシック" pitchFamily="28" charset="-128"/>
          <a:cs typeface="ＭＳ Ｐゴシック" pitchFamily="28" charset="-128"/>
        </a:defRPr>
      </a:lvl3pPr>
      <a:lvl4pPr algn="r" rtl="0" eaLnBrk="0" fontAlgn="base" hangingPunct="0">
        <a:spcBef>
          <a:spcPct val="0"/>
        </a:spcBef>
        <a:spcAft>
          <a:spcPct val="0"/>
        </a:spcAft>
        <a:defRPr sz="3200" b="1">
          <a:solidFill>
            <a:schemeClr val="bg1"/>
          </a:solidFill>
          <a:latin typeface="Times" pitchFamily="28" charset="0"/>
          <a:ea typeface="ＭＳ Ｐゴシック" pitchFamily="28" charset="-128"/>
          <a:cs typeface="ＭＳ Ｐゴシック" pitchFamily="28" charset="-128"/>
        </a:defRPr>
      </a:lvl4pPr>
      <a:lvl5pPr algn="r" rtl="0" eaLnBrk="0" fontAlgn="base" hangingPunct="0">
        <a:spcBef>
          <a:spcPct val="0"/>
        </a:spcBef>
        <a:spcAft>
          <a:spcPct val="0"/>
        </a:spcAft>
        <a:defRPr sz="3200" b="1">
          <a:solidFill>
            <a:schemeClr val="bg1"/>
          </a:solidFill>
          <a:latin typeface="Times" pitchFamily="28" charset="0"/>
          <a:ea typeface="ＭＳ Ｐゴシック" pitchFamily="28" charset="-128"/>
          <a:cs typeface="ＭＳ Ｐゴシック" pitchFamily="28" charset="-128"/>
        </a:defRPr>
      </a:lvl5pPr>
      <a:lvl6pPr marL="457200" algn="r" rtl="0" eaLnBrk="0" fontAlgn="base" hangingPunct="0">
        <a:spcBef>
          <a:spcPct val="0"/>
        </a:spcBef>
        <a:spcAft>
          <a:spcPct val="0"/>
        </a:spcAft>
        <a:defRPr sz="3200" b="1">
          <a:solidFill>
            <a:schemeClr val="bg1"/>
          </a:solidFill>
          <a:latin typeface="Times" pitchFamily="28" charset="0"/>
          <a:ea typeface="ＭＳ Ｐゴシック" pitchFamily="28" charset="-128"/>
        </a:defRPr>
      </a:lvl6pPr>
      <a:lvl7pPr marL="914400" algn="r" rtl="0" eaLnBrk="0" fontAlgn="base" hangingPunct="0">
        <a:spcBef>
          <a:spcPct val="0"/>
        </a:spcBef>
        <a:spcAft>
          <a:spcPct val="0"/>
        </a:spcAft>
        <a:defRPr sz="3200" b="1">
          <a:solidFill>
            <a:schemeClr val="bg1"/>
          </a:solidFill>
          <a:latin typeface="Times" pitchFamily="28" charset="0"/>
          <a:ea typeface="ＭＳ Ｐゴシック" pitchFamily="28" charset="-128"/>
        </a:defRPr>
      </a:lvl7pPr>
      <a:lvl8pPr marL="1371600" algn="r" rtl="0" eaLnBrk="0" fontAlgn="base" hangingPunct="0">
        <a:spcBef>
          <a:spcPct val="0"/>
        </a:spcBef>
        <a:spcAft>
          <a:spcPct val="0"/>
        </a:spcAft>
        <a:defRPr sz="3200" b="1">
          <a:solidFill>
            <a:schemeClr val="bg1"/>
          </a:solidFill>
          <a:latin typeface="Times" pitchFamily="28" charset="0"/>
          <a:ea typeface="ＭＳ Ｐゴシック" pitchFamily="28" charset="-128"/>
        </a:defRPr>
      </a:lvl8pPr>
      <a:lvl9pPr marL="1828800" algn="r" rtl="0" eaLnBrk="0" fontAlgn="base" hangingPunct="0">
        <a:spcBef>
          <a:spcPct val="0"/>
        </a:spcBef>
        <a:spcAft>
          <a:spcPct val="0"/>
        </a:spcAft>
        <a:defRPr sz="3200" b="1">
          <a:solidFill>
            <a:schemeClr val="bg1"/>
          </a:solidFill>
          <a:latin typeface="Times" pitchFamily="28" charset="0"/>
          <a:ea typeface="ＭＳ Ｐゴシック" pitchFamily="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28"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28"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pitchFamily="28"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pitchFamily="28"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pitchFamily="28" charset="-128"/>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5" descr="nps_ppt_master"/>
          <p:cNvPicPr>
            <a:picLocks noChangeAspect="1" noChangeArrowheads="1"/>
          </p:cNvPicPr>
          <p:nvPr/>
        </p:nvPicPr>
        <p:blipFill>
          <a:blip r:embed="rId13"/>
          <a:srcRect/>
          <a:stretch>
            <a:fillRect/>
          </a:stretch>
        </p:blipFill>
        <p:spPr bwMode="auto">
          <a:xfrm>
            <a:off x="1588" y="0"/>
            <a:ext cx="9139237" cy="6859588"/>
          </a:xfrm>
          <a:prstGeom prst="rect">
            <a:avLst/>
          </a:prstGeom>
          <a:noFill/>
          <a:ln w="9525">
            <a:noFill/>
            <a:miter lim="800000"/>
            <a:headEnd/>
            <a:tailEnd/>
          </a:ln>
        </p:spPr>
      </p:pic>
      <p:sp>
        <p:nvSpPr>
          <p:cNvPr id="5123" name="Rectangle 2"/>
          <p:cNvSpPr>
            <a:spLocks noGrp="1" noChangeArrowheads="1"/>
          </p:cNvSpPr>
          <p:nvPr>
            <p:ph type="title"/>
          </p:nvPr>
        </p:nvSpPr>
        <p:spPr bwMode="auto">
          <a:xfrm>
            <a:off x="1600200" y="0"/>
            <a:ext cx="7239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3"/>
          <p:cNvSpPr>
            <a:spLocks noGrp="1" noChangeArrowheads="1"/>
          </p:cNvSpPr>
          <p:nvPr>
            <p:ph type="body" idx="1"/>
          </p:nvPr>
        </p:nvSpPr>
        <p:spPr bwMode="auto">
          <a:xfrm>
            <a:off x="457200" y="1295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8" r:id="rId1"/>
    <p:sldLayoutId id="2147483697" r:id="rId2"/>
    <p:sldLayoutId id="2147483696" r:id="rId3"/>
    <p:sldLayoutId id="2147483695" r:id="rId4"/>
    <p:sldLayoutId id="2147483694" r:id="rId5"/>
    <p:sldLayoutId id="2147483693" r:id="rId6"/>
    <p:sldLayoutId id="2147483692" r:id="rId7"/>
    <p:sldLayoutId id="2147483691" r:id="rId8"/>
    <p:sldLayoutId id="2147483690" r:id="rId9"/>
    <p:sldLayoutId id="2147483689" r:id="rId10"/>
    <p:sldLayoutId id="2147483688" r:id="rId11"/>
  </p:sldLayoutIdLst>
  <p:hf hdr="0" ftr="0" dt="0"/>
  <p:txStyles>
    <p:titleStyle>
      <a:lvl1pPr algn="r" rtl="0" eaLnBrk="0" fontAlgn="base" hangingPunct="0">
        <a:spcBef>
          <a:spcPct val="0"/>
        </a:spcBef>
        <a:spcAft>
          <a:spcPct val="0"/>
        </a:spcAft>
        <a:defRPr sz="3200" b="1">
          <a:solidFill>
            <a:schemeClr val="bg1"/>
          </a:solidFill>
          <a:latin typeface="+mj-lt"/>
          <a:ea typeface="+mj-ea"/>
          <a:cs typeface="ＭＳ Ｐゴシック" pitchFamily="28" charset="-128"/>
        </a:defRPr>
      </a:lvl1pPr>
      <a:lvl2pPr algn="r" rtl="0" eaLnBrk="0" fontAlgn="base" hangingPunct="0">
        <a:spcBef>
          <a:spcPct val="0"/>
        </a:spcBef>
        <a:spcAft>
          <a:spcPct val="0"/>
        </a:spcAft>
        <a:defRPr sz="3200" b="1">
          <a:solidFill>
            <a:schemeClr val="bg1"/>
          </a:solidFill>
          <a:latin typeface="Times" pitchFamily="28" charset="0"/>
          <a:ea typeface="ＭＳ Ｐゴシック" pitchFamily="28" charset="-128"/>
          <a:cs typeface="ＭＳ Ｐゴシック" pitchFamily="28" charset="-128"/>
        </a:defRPr>
      </a:lvl2pPr>
      <a:lvl3pPr algn="r" rtl="0" eaLnBrk="0" fontAlgn="base" hangingPunct="0">
        <a:spcBef>
          <a:spcPct val="0"/>
        </a:spcBef>
        <a:spcAft>
          <a:spcPct val="0"/>
        </a:spcAft>
        <a:defRPr sz="3200" b="1">
          <a:solidFill>
            <a:schemeClr val="bg1"/>
          </a:solidFill>
          <a:latin typeface="Times" pitchFamily="28" charset="0"/>
          <a:ea typeface="ＭＳ Ｐゴシック" pitchFamily="28" charset="-128"/>
          <a:cs typeface="ＭＳ Ｐゴシック" pitchFamily="28" charset="-128"/>
        </a:defRPr>
      </a:lvl3pPr>
      <a:lvl4pPr algn="r" rtl="0" eaLnBrk="0" fontAlgn="base" hangingPunct="0">
        <a:spcBef>
          <a:spcPct val="0"/>
        </a:spcBef>
        <a:spcAft>
          <a:spcPct val="0"/>
        </a:spcAft>
        <a:defRPr sz="3200" b="1">
          <a:solidFill>
            <a:schemeClr val="bg1"/>
          </a:solidFill>
          <a:latin typeface="Times" pitchFamily="28" charset="0"/>
          <a:ea typeface="ＭＳ Ｐゴシック" pitchFamily="28" charset="-128"/>
          <a:cs typeface="ＭＳ Ｐゴシック" pitchFamily="28" charset="-128"/>
        </a:defRPr>
      </a:lvl4pPr>
      <a:lvl5pPr algn="r" rtl="0" eaLnBrk="0" fontAlgn="base" hangingPunct="0">
        <a:spcBef>
          <a:spcPct val="0"/>
        </a:spcBef>
        <a:spcAft>
          <a:spcPct val="0"/>
        </a:spcAft>
        <a:defRPr sz="3200" b="1">
          <a:solidFill>
            <a:schemeClr val="bg1"/>
          </a:solidFill>
          <a:latin typeface="Times" pitchFamily="28" charset="0"/>
          <a:ea typeface="ＭＳ Ｐゴシック" pitchFamily="28" charset="-128"/>
          <a:cs typeface="ＭＳ Ｐゴシック" pitchFamily="28" charset="-128"/>
        </a:defRPr>
      </a:lvl5pPr>
      <a:lvl6pPr marL="457200" algn="r" rtl="0" eaLnBrk="0" fontAlgn="base" hangingPunct="0">
        <a:spcBef>
          <a:spcPct val="0"/>
        </a:spcBef>
        <a:spcAft>
          <a:spcPct val="0"/>
        </a:spcAft>
        <a:defRPr sz="3200" b="1">
          <a:solidFill>
            <a:schemeClr val="bg1"/>
          </a:solidFill>
          <a:latin typeface="Times" pitchFamily="28" charset="0"/>
          <a:ea typeface="ＭＳ Ｐゴシック" pitchFamily="28" charset="-128"/>
        </a:defRPr>
      </a:lvl6pPr>
      <a:lvl7pPr marL="914400" algn="r" rtl="0" eaLnBrk="0" fontAlgn="base" hangingPunct="0">
        <a:spcBef>
          <a:spcPct val="0"/>
        </a:spcBef>
        <a:spcAft>
          <a:spcPct val="0"/>
        </a:spcAft>
        <a:defRPr sz="3200" b="1">
          <a:solidFill>
            <a:schemeClr val="bg1"/>
          </a:solidFill>
          <a:latin typeface="Times" pitchFamily="28" charset="0"/>
          <a:ea typeface="ＭＳ Ｐゴシック" pitchFamily="28" charset="-128"/>
        </a:defRPr>
      </a:lvl7pPr>
      <a:lvl8pPr marL="1371600" algn="r" rtl="0" eaLnBrk="0" fontAlgn="base" hangingPunct="0">
        <a:spcBef>
          <a:spcPct val="0"/>
        </a:spcBef>
        <a:spcAft>
          <a:spcPct val="0"/>
        </a:spcAft>
        <a:defRPr sz="3200" b="1">
          <a:solidFill>
            <a:schemeClr val="bg1"/>
          </a:solidFill>
          <a:latin typeface="Times" pitchFamily="28" charset="0"/>
          <a:ea typeface="ＭＳ Ｐゴシック" pitchFamily="28" charset="-128"/>
        </a:defRPr>
      </a:lvl8pPr>
      <a:lvl9pPr marL="1828800" algn="r" rtl="0" eaLnBrk="0" fontAlgn="base" hangingPunct="0">
        <a:spcBef>
          <a:spcPct val="0"/>
        </a:spcBef>
        <a:spcAft>
          <a:spcPct val="0"/>
        </a:spcAft>
        <a:defRPr sz="3200" b="1">
          <a:solidFill>
            <a:schemeClr val="bg1"/>
          </a:solidFill>
          <a:latin typeface="Times" pitchFamily="28" charset="0"/>
          <a:ea typeface="ＭＳ Ｐゴシック" pitchFamily="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28"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pitchFamily="28"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pitchFamily="28"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pitchFamily="28"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pitchFamily="28" charset="-128"/>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file:///C:\Documents%20and%20Settings\jonesc\Desktop\Command%20Brief%20Standalone\Arquilla%20(No%20intro)_PowerPo.mpg"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file:///C:\Documents%20and%20Settings\tdwyatt\Desktop\Misc%20Projects\CommandBrief\Lewis%20(No%20intro)_PowerPoint.mpg"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ideo" Target="file:///C:\Documents%20and%20Settings\tdwyatt\Desktop\Misc%20Projects\CommandBrief\Burton%20(No%20intro)_PowerPoin.mpg" TargetMode="External"/><Relationship Id="rId5" Type="http://schemas.openxmlformats.org/officeDocument/2006/relationships/chart" Target="../charts/char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file:///C:\Documents%20and%20Settings\tdwyatt\Desktop\Misc%20Projects\CommandBrief\Roser%20(No%20intro)_PowerPoint.mpg" TargetMode="External"/><Relationship Id="rId5" Type="http://schemas.openxmlformats.org/officeDocument/2006/relationships/image" Target="../media/image1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file:///D:\Command%20Brief%20Standalone\Oliver%20(No%20intro)_PowerPoin.mpg"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ideo" Target="file:///C:\Documents%20and%20Settings\tdwyatt\Desktop\Misc%20Projects\CommandBrief\Netzer%20(No%20intro)_PowerPoin.mpg" TargetMode="Externa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ideo" Target="file:///C:\Documents%20and%20Settings\tdwyatt\Desktop\Misc%20Projects\CommandBrief\Haferman%20(No%20intro)_PowerPo.mpg" TargetMode="Externa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ideo" Target="file:///C:\Documents%20and%20Settings\tdwyatt\Desktop\Misc%20Projects\CommandBrief\Bursch%20(No%20intro)_PowerPoin.mpg" TargetMode="Externa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Documents%20and%20Settings\tdwyatt\Desktop\Misc%20Projects\CommandBrief\predatorshot_PowerPoint.mpg" TargetMode="External"/><Relationship Id="rId1" Type="http://schemas.openxmlformats.org/officeDocument/2006/relationships/video" Target="file:///C:\Documents%20and%20Settings\tdwyatt\Desktop\Misc%20Projects\CommandBrief\RCSonarTest_PowerPoint.mpg" TargetMode="Externa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ideo" Target="file:///C:\Documents%20and%20Settings\jonesc\Desktop\Command%20Brief%20Standalone\BushCloserevA051503_PowerPo.mpg" TargetMode="Externa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file:///D:\Command%20Brief%20Standalone\Kline%20(No%20intro)_PowerPoint.mpg"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wascsenior.org/" TargetMode="External"/><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abet.org/Linked%20Documents-UPDATE/Promote/EAC.zip" TargetMode="External"/><Relationship Id="rId5" Type="http://schemas.openxmlformats.org/officeDocument/2006/relationships/image" Target="../media/image6.gif"/><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file:///D:\Command%20Brief%20Standalone\Ferrari%20(No%20intro)_PowerPoi.mpg"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295400" y="3048000"/>
            <a:ext cx="7772400" cy="1470025"/>
          </a:xfrm>
        </p:spPr>
        <p:txBody>
          <a:bodyPr/>
          <a:lstStyle/>
          <a:p>
            <a:r>
              <a:rPr lang="en-US" sz="4000" dirty="0" smtClean="0">
                <a:latin typeface="Times New Roman" pitchFamily="-106" charset="0"/>
              </a:rPr>
              <a:t>Command Brief</a:t>
            </a:r>
          </a:p>
        </p:txBody>
      </p:sp>
      <p:sp>
        <p:nvSpPr>
          <p:cNvPr id="6147" name="Rectangle 3"/>
          <p:cNvSpPr>
            <a:spLocks noGrp="1" noChangeArrowheads="1"/>
          </p:cNvSpPr>
          <p:nvPr>
            <p:ph type="subTitle" idx="1"/>
          </p:nvPr>
        </p:nvSpPr>
        <p:spPr>
          <a:xfrm>
            <a:off x="1371600" y="4343400"/>
            <a:ext cx="6705600" cy="1752600"/>
          </a:xfrm>
        </p:spPr>
        <p:txBody>
          <a:bodyPr/>
          <a:lstStyle/>
          <a:p>
            <a:endParaRPr lang="en-US" dirty="0" smtClean="0">
              <a:solidFill>
                <a:schemeClr val="bg1"/>
              </a:solidFill>
              <a:latin typeface="Times New Roman" pitchFamily="-106" charset="0"/>
            </a:endParaRPr>
          </a:p>
          <a:p>
            <a:r>
              <a:rPr lang="en-US" dirty="0" smtClean="0">
                <a:solidFill>
                  <a:schemeClr val="bg1"/>
                </a:solidFill>
                <a:latin typeface="Times New Roman" pitchFamily="-106" charset="0"/>
              </a:rPr>
              <a:t>Summer (4th) </a:t>
            </a:r>
            <a:r>
              <a:rPr lang="en-US" dirty="0" smtClean="0">
                <a:solidFill>
                  <a:schemeClr val="bg1"/>
                </a:solidFill>
                <a:latin typeface="Times New Roman" pitchFamily="-106" charset="0"/>
              </a:rPr>
              <a:t>Quarter </a:t>
            </a:r>
          </a:p>
          <a:p>
            <a:r>
              <a:rPr lang="en-US" dirty="0" smtClean="0">
                <a:solidFill>
                  <a:schemeClr val="bg1"/>
                </a:solidFill>
                <a:latin typeface="Times New Roman" pitchFamily="-106" charset="0"/>
              </a:rPr>
              <a:t>Academic Year 2012</a:t>
            </a:r>
          </a:p>
        </p:txBody>
      </p:sp>
      <p:sp>
        <p:nvSpPr>
          <p:cNvPr id="6148" name="Text Box 4"/>
          <p:cNvSpPr txBox="1">
            <a:spLocks noChangeArrowheads="1"/>
          </p:cNvSpPr>
          <p:nvPr/>
        </p:nvSpPr>
        <p:spPr bwMode="auto">
          <a:xfrm>
            <a:off x="5943600" y="6234113"/>
            <a:ext cx="3200400" cy="336550"/>
          </a:xfrm>
          <a:prstGeom prst="rect">
            <a:avLst/>
          </a:prstGeom>
          <a:noFill/>
          <a:ln w="9525">
            <a:noFill/>
            <a:miter lim="800000"/>
            <a:headEnd/>
            <a:tailEnd/>
          </a:ln>
        </p:spPr>
        <p:txBody>
          <a:bodyPr>
            <a:spAutoFit/>
          </a:bodyPr>
          <a:lstStyle/>
          <a:p>
            <a:pPr eaLnBrk="1" hangingPunct="1">
              <a:spcBef>
                <a:spcPct val="50000"/>
              </a:spcBef>
            </a:pPr>
            <a:r>
              <a:rPr lang="en-US" sz="1600" i="1" dirty="0">
                <a:solidFill>
                  <a:schemeClr val="bg1"/>
                </a:solidFill>
              </a:rPr>
              <a:t>Excellence Through Knowledge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body" sz="half" idx="4294967295"/>
          </p:nvPr>
        </p:nvSpPr>
        <p:spPr>
          <a:xfrm>
            <a:off x="609600" y="1447800"/>
            <a:ext cx="3886200" cy="5257800"/>
          </a:xfrm>
          <a:noFill/>
        </p:spPr>
        <p:txBody>
          <a:bodyPr/>
          <a:lstStyle/>
          <a:p>
            <a:pPr>
              <a:lnSpc>
                <a:spcPct val="50000"/>
              </a:lnSpc>
              <a:spcAft>
                <a:spcPct val="10000"/>
              </a:spcAft>
            </a:pPr>
            <a:r>
              <a:rPr lang="en-US" sz="1800" b="1" dirty="0" smtClean="0">
                <a:latin typeface="Arial" charset="0"/>
              </a:rPr>
              <a:t>Applied Mathematics</a:t>
            </a:r>
          </a:p>
          <a:p>
            <a:pPr>
              <a:lnSpc>
                <a:spcPct val="50000"/>
              </a:lnSpc>
              <a:spcAft>
                <a:spcPct val="10000"/>
              </a:spcAft>
            </a:pPr>
            <a:endParaRPr lang="en-US" sz="1800" b="1" dirty="0" smtClean="0">
              <a:latin typeface="Arial" charset="0"/>
            </a:endParaRPr>
          </a:p>
          <a:p>
            <a:pPr>
              <a:lnSpc>
                <a:spcPct val="50000"/>
              </a:lnSpc>
              <a:spcAft>
                <a:spcPct val="10000"/>
              </a:spcAft>
            </a:pPr>
            <a:r>
              <a:rPr lang="en-US" sz="1800" b="1" dirty="0" smtClean="0">
                <a:latin typeface="Arial" charset="0"/>
              </a:rPr>
              <a:t>Combat Systems Science 	  </a:t>
            </a:r>
          </a:p>
          <a:p>
            <a:pPr>
              <a:lnSpc>
                <a:spcPct val="50000"/>
              </a:lnSpc>
              <a:spcAft>
                <a:spcPct val="50000"/>
              </a:spcAft>
              <a:buFontTx/>
              <a:buNone/>
            </a:pPr>
            <a:r>
              <a:rPr lang="en-US" sz="1800" b="1" dirty="0" smtClean="0">
                <a:latin typeface="Arial" charset="0"/>
              </a:rPr>
              <a:t>      and Technology</a:t>
            </a:r>
          </a:p>
          <a:p>
            <a:pPr>
              <a:lnSpc>
                <a:spcPct val="90000"/>
              </a:lnSpc>
              <a:spcAft>
                <a:spcPct val="50000"/>
              </a:spcAft>
            </a:pPr>
            <a:r>
              <a:rPr lang="en-US" sz="1800" b="1" dirty="0" smtClean="0">
                <a:latin typeface="Arial" charset="0"/>
              </a:rPr>
              <a:t>Electronic Systems Engineering </a:t>
            </a:r>
            <a:r>
              <a:rPr lang="en-US" sz="1800" b="1" dirty="0" smtClean="0">
                <a:latin typeface="Arial" pitchFamily="34" charset="0"/>
                <a:cs typeface="Arial" pitchFamily="34" charset="0"/>
              </a:rPr>
              <a:t>(Resident &amp; DL)</a:t>
            </a:r>
          </a:p>
          <a:p>
            <a:pPr>
              <a:lnSpc>
                <a:spcPct val="90000"/>
              </a:lnSpc>
              <a:spcAft>
                <a:spcPct val="50000"/>
              </a:spcAft>
            </a:pPr>
            <a:r>
              <a:rPr lang="en-US" sz="1800" b="1" dirty="0" smtClean="0">
                <a:latin typeface="Arial" charset="0"/>
              </a:rPr>
              <a:t>Mechanical &amp; Astronautical Engineering</a:t>
            </a:r>
          </a:p>
          <a:p>
            <a:pPr>
              <a:lnSpc>
                <a:spcPct val="90000"/>
              </a:lnSpc>
              <a:spcAft>
                <a:spcPct val="50000"/>
              </a:spcAft>
            </a:pPr>
            <a:r>
              <a:rPr lang="en-US" sz="1800" b="1" dirty="0" smtClean="0">
                <a:latin typeface="Arial" charset="0"/>
              </a:rPr>
              <a:t>Mechanical Engineering for Nuclear Trained Officers(DL)</a:t>
            </a:r>
          </a:p>
          <a:p>
            <a:pPr>
              <a:lnSpc>
                <a:spcPct val="90000"/>
              </a:lnSpc>
              <a:spcAft>
                <a:spcPct val="50000"/>
              </a:spcAft>
            </a:pPr>
            <a:r>
              <a:rPr lang="en-US" sz="1800" b="1" dirty="0" smtClean="0">
                <a:latin typeface="Arial" charset="0"/>
              </a:rPr>
              <a:t>Meteorology and Oceanography</a:t>
            </a:r>
          </a:p>
          <a:p>
            <a:pPr>
              <a:lnSpc>
                <a:spcPct val="90000"/>
              </a:lnSpc>
              <a:spcAft>
                <a:spcPct val="50000"/>
              </a:spcAft>
            </a:pPr>
            <a:r>
              <a:rPr lang="en-US" sz="1800" b="1" dirty="0" smtClean="0">
                <a:latin typeface="Arial" charset="0"/>
              </a:rPr>
              <a:t>Meteorology</a:t>
            </a:r>
          </a:p>
          <a:p>
            <a:pPr>
              <a:lnSpc>
                <a:spcPct val="90000"/>
              </a:lnSpc>
              <a:spcAft>
                <a:spcPct val="50000"/>
              </a:spcAft>
            </a:pPr>
            <a:r>
              <a:rPr lang="en-US" sz="1800" b="1" dirty="0" smtClean="0">
                <a:latin typeface="Arial" charset="0"/>
              </a:rPr>
              <a:t>Naval/Mechanical Engineering</a:t>
            </a:r>
          </a:p>
          <a:p>
            <a:pPr>
              <a:lnSpc>
                <a:spcPct val="90000"/>
              </a:lnSpc>
              <a:spcAft>
                <a:spcPct val="50000"/>
              </a:spcAft>
            </a:pPr>
            <a:r>
              <a:rPr lang="en-US" sz="1800" b="1" dirty="0" smtClean="0">
                <a:latin typeface="Arial" charset="0"/>
              </a:rPr>
              <a:t>Oceanography</a:t>
            </a:r>
          </a:p>
          <a:p>
            <a:pPr>
              <a:lnSpc>
                <a:spcPct val="90000"/>
              </a:lnSpc>
              <a:spcAft>
                <a:spcPct val="50000"/>
              </a:spcAft>
            </a:pPr>
            <a:r>
              <a:rPr lang="en-US" sz="1800" b="1" dirty="0" smtClean="0">
                <a:latin typeface="Arial" charset="0"/>
              </a:rPr>
              <a:t>Operational Oceanography </a:t>
            </a:r>
          </a:p>
        </p:txBody>
      </p:sp>
      <p:sp>
        <p:nvSpPr>
          <p:cNvPr id="15363" name="Rectangle 7" descr="water[1]"/>
          <p:cNvSpPr>
            <a:spLocks noChangeArrowheads="1"/>
          </p:cNvSpPr>
          <p:nvPr/>
        </p:nvSpPr>
        <p:spPr bwMode="auto">
          <a:xfrm>
            <a:off x="381000" y="846160"/>
            <a:ext cx="8763000" cy="601639"/>
          </a:xfrm>
          <a:prstGeom prst="rect">
            <a:avLst/>
          </a:prstGeom>
          <a:noFill/>
          <a:ln w="9525">
            <a:noFill/>
            <a:miter lim="800000"/>
            <a:headEnd/>
            <a:tailEnd/>
          </a:ln>
        </p:spPr>
        <p:txBody>
          <a:bodyPr/>
          <a:lstStyle/>
          <a:p>
            <a:pPr algn="ctr" eaLnBrk="1" hangingPunct="1"/>
            <a:r>
              <a:rPr lang="en-US" b="1" dirty="0" smtClean="0"/>
              <a:t>22 Curricula, </a:t>
            </a:r>
            <a:r>
              <a:rPr lang="en-US" b="1" dirty="0" smtClean="0"/>
              <a:t>464 </a:t>
            </a:r>
            <a:r>
              <a:rPr lang="en-US" b="1" dirty="0" smtClean="0"/>
              <a:t>Resident and </a:t>
            </a:r>
            <a:r>
              <a:rPr lang="en-US" b="1" dirty="0" smtClean="0"/>
              <a:t>502 </a:t>
            </a:r>
            <a:r>
              <a:rPr lang="en-US" b="1" dirty="0" smtClean="0"/>
              <a:t>Distance Learning (DL) Degree Students (</a:t>
            </a:r>
            <a:r>
              <a:rPr lang="en-US" b="1" dirty="0" smtClean="0"/>
              <a:t>Summer (4</a:t>
            </a:r>
            <a:r>
              <a:rPr lang="en-US" b="1" baseline="30000" dirty="0" smtClean="0"/>
              <a:t>t</a:t>
            </a:r>
            <a:r>
              <a:rPr lang="en-US" b="1" baseline="30000" dirty="0" smtClean="0"/>
              <a:t>h</a:t>
            </a:r>
            <a:r>
              <a:rPr lang="en-US" b="1" dirty="0" smtClean="0"/>
              <a:t>) </a:t>
            </a:r>
            <a:r>
              <a:rPr lang="en-US" b="1" dirty="0"/>
              <a:t>Qtr AY </a:t>
            </a:r>
            <a:r>
              <a:rPr lang="en-US" b="1" dirty="0" smtClean="0"/>
              <a:t>2012)</a:t>
            </a:r>
            <a:endParaRPr lang="en-US" b="1" dirty="0"/>
          </a:p>
        </p:txBody>
      </p:sp>
      <p:sp>
        <p:nvSpPr>
          <p:cNvPr id="15364" name="Rectangle 8"/>
          <p:cNvSpPr>
            <a:spLocks noChangeArrowheads="1"/>
          </p:cNvSpPr>
          <p:nvPr/>
        </p:nvSpPr>
        <p:spPr bwMode="auto">
          <a:xfrm>
            <a:off x="4724400" y="1524000"/>
            <a:ext cx="4419600" cy="4014787"/>
          </a:xfrm>
          <a:prstGeom prst="rect">
            <a:avLst/>
          </a:prstGeom>
          <a:noFill/>
          <a:ln w="0">
            <a:noFill/>
            <a:miter lim="800000"/>
            <a:headEnd/>
            <a:tailEnd/>
          </a:ln>
        </p:spPr>
        <p:txBody>
          <a:bodyPr/>
          <a:lstStyle/>
          <a:p>
            <a:pPr marL="342900" indent="-342900" eaLnBrk="1" hangingPunct="1">
              <a:spcAft>
                <a:spcPct val="50000"/>
              </a:spcAft>
              <a:buFontTx/>
              <a:buChar char="•"/>
            </a:pPr>
            <a:r>
              <a:rPr lang="en-US" b="1" dirty="0" smtClean="0"/>
              <a:t>Reactors/Mechanical Engineering</a:t>
            </a:r>
          </a:p>
          <a:p>
            <a:pPr marL="342900" indent="-342900" eaLnBrk="1" hangingPunct="1">
              <a:spcAft>
                <a:spcPct val="50000"/>
              </a:spcAft>
              <a:buFontTx/>
              <a:buChar char="•"/>
            </a:pPr>
            <a:r>
              <a:rPr lang="en-US" b="1" dirty="0" smtClean="0"/>
              <a:t>Space </a:t>
            </a:r>
            <a:r>
              <a:rPr lang="en-US" b="1" dirty="0"/>
              <a:t>Systems Engineering</a:t>
            </a:r>
          </a:p>
          <a:p>
            <a:pPr marL="342900" indent="-342900" eaLnBrk="1" hangingPunct="1">
              <a:buFontTx/>
              <a:buChar char="•"/>
            </a:pPr>
            <a:r>
              <a:rPr lang="en-US" b="1" dirty="0"/>
              <a:t>Space Systems Operations </a:t>
            </a:r>
          </a:p>
          <a:p>
            <a:pPr marL="342900" indent="-342900" eaLnBrk="1" hangingPunct="1">
              <a:spcAft>
                <a:spcPct val="50000"/>
              </a:spcAft>
            </a:pPr>
            <a:r>
              <a:rPr lang="en-US" b="1" dirty="0"/>
              <a:t>	(with GSOIS</a:t>
            </a:r>
            <a:r>
              <a:rPr lang="en-US" b="1" dirty="0" smtClean="0"/>
              <a:t>) (Resident &amp; DL)</a:t>
            </a:r>
            <a:endParaRPr lang="en-US" b="1" dirty="0"/>
          </a:p>
          <a:p>
            <a:pPr marL="342900" indent="-342900" eaLnBrk="1" hangingPunct="1">
              <a:spcAft>
                <a:spcPct val="50000"/>
              </a:spcAft>
              <a:buFontTx/>
              <a:buChar char="•"/>
            </a:pPr>
            <a:r>
              <a:rPr lang="en-US" b="1" dirty="0"/>
              <a:t>Space Systems Operations (International) (with GSOIS) </a:t>
            </a:r>
          </a:p>
          <a:p>
            <a:pPr marL="342900" indent="-342900" eaLnBrk="1" hangingPunct="1">
              <a:spcAft>
                <a:spcPct val="50000"/>
              </a:spcAft>
              <a:buFontTx/>
              <a:buChar char="•"/>
            </a:pPr>
            <a:r>
              <a:rPr lang="en-US" b="1" dirty="0"/>
              <a:t>Systems </a:t>
            </a:r>
            <a:r>
              <a:rPr lang="en-US" b="1" dirty="0" smtClean="0"/>
              <a:t>Engineering (Resident &amp; DL)</a:t>
            </a:r>
            <a:endParaRPr lang="en-US" b="1" dirty="0"/>
          </a:p>
          <a:p>
            <a:pPr marL="342900" indent="-342900" eaLnBrk="1" hangingPunct="1">
              <a:spcAft>
                <a:spcPct val="50000"/>
              </a:spcAft>
              <a:buFontTx/>
              <a:buChar char="•"/>
            </a:pPr>
            <a:r>
              <a:rPr lang="en-US" b="1" dirty="0"/>
              <a:t>Systems Engineering </a:t>
            </a:r>
            <a:r>
              <a:rPr lang="en-US" b="1" dirty="0" smtClean="0"/>
              <a:t>Management (DL)</a:t>
            </a:r>
            <a:endParaRPr lang="en-US" b="1" dirty="0"/>
          </a:p>
          <a:p>
            <a:pPr marL="342900" indent="-342900" eaLnBrk="1" hangingPunct="1">
              <a:spcAft>
                <a:spcPct val="50000"/>
              </a:spcAft>
              <a:buFontTx/>
              <a:buChar char="•"/>
            </a:pPr>
            <a:r>
              <a:rPr lang="en-US" b="1" dirty="0"/>
              <a:t>Undersea Warfare</a:t>
            </a:r>
          </a:p>
          <a:p>
            <a:pPr marL="342900" indent="-342900" eaLnBrk="1" hangingPunct="1">
              <a:spcAft>
                <a:spcPct val="50000"/>
              </a:spcAft>
              <a:buFontTx/>
              <a:buChar char="•"/>
            </a:pPr>
            <a:r>
              <a:rPr lang="en-US" b="1" dirty="0"/>
              <a:t>Undersea Warfare (International</a:t>
            </a:r>
            <a:r>
              <a:rPr lang="en-US" b="1" dirty="0" smtClean="0"/>
              <a:t>)</a:t>
            </a:r>
          </a:p>
          <a:p>
            <a:pPr marL="342900" indent="-342900" eaLnBrk="1" hangingPunct="1">
              <a:spcAft>
                <a:spcPct val="50000"/>
              </a:spcAft>
              <a:buFontTx/>
              <a:buChar char="•"/>
            </a:pPr>
            <a:r>
              <a:rPr lang="en-US" b="1" dirty="0" smtClean="0"/>
              <a:t>Underwater Acoustic Systems (DL)</a:t>
            </a:r>
            <a:endParaRPr lang="en-US" b="1" dirty="0"/>
          </a:p>
        </p:txBody>
      </p:sp>
      <p:sp>
        <p:nvSpPr>
          <p:cNvPr id="15365" name="Rectangle 9" descr="water[1]"/>
          <p:cNvSpPr>
            <a:spLocks noChangeArrowheads="1"/>
          </p:cNvSpPr>
          <p:nvPr/>
        </p:nvSpPr>
        <p:spPr bwMode="auto">
          <a:xfrm>
            <a:off x="2362200" y="76200"/>
            <a:ext cx="6477000" cy="762000"/>
          </a:xfrm>
          <a:prstGeom prst="rect">
            <a:avLst/>
          </a:prstGeom>
          <a:noFill/>
          <a:ln w="9525">
            <a:noFill/>
            <a:miter lim="800000"/>
            <a:headEnd/>
            <a:tailEnd/>
          </a:ln>
        </p:spPr>
        <p:txBody>
          <a:bodyPr/>
          <a:lstStyle/>
          <a:p>
            <a:pPr algn="r" eaLnBrk="1" hangingPunct="1"/>
            <a:r>
              <a:rPr lang="en-US" sz="2000" dirty="0">
                <a:solidFill>
                  <a:schemeClr val="bg1"/>
                </a:solidFill>
              </a:rPr>
              <a:t>Graduate School of</a:t>
            </a:r>
          </a:p>
          <a:p>
            <a:pPr algn="r" eaLnBrk="1" hangingPunct="1"/>
            <a:r>
              <a:rPr lang="en-US" sz="2000" dirty="0">
                <a:solidFill>
                  <a:schemeClr val="bg1"/>
                </a:solidFill>
              </a:rPr>
              <a:t>Engineering and Applied </a:t>
            </a:r>
            <a:r>
              <a:rPr lang="en-US" sz="2000" dirty="0" smtClean="0">
                <a:solidFill>
                  <a:schemeClr val="bg1"/>
                </a:solidFill>
              </a:rPr>
              <a:t>Sciences</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p>
            <a:fld id="{9E71B63E-4021-437E-902C-C4DDABF503B4}" type="slidenum">
              <a:rPr lang="en-US"/>
              <a:pPr/>
              <a:t>11</a:t>
            </a:fld>
            <a:endParaRPr lang="en-US" dirty="0"/>
          </a:p>
        </p:txBody>
      </p:sp>
      <p:sp>
        <p:nvSpPr>
          <p:cNvPr id="16387" name="Rectangle 5" descr="water[1]"/>
          <p:cNvSpPr>
            <a:spLocks noChangeArrowheads="1"/>
          </p:cNvSpPr>
          <p:nvPr/>
        </p:nvSpPr>
        <p:spPr bwMode="auto">
          <a:xfrm>
            <a:off x="381000" y="880070"/>
            <a:ext cx="8305800" cy="923330"/>
          </a:xfrm>
          <a:prstGeom prst="rect">
            <a:avLst/>
          </a:prstGeom>
          <a:noFill/>
          <a:ln w="9525">
            <a:noFill/>
            <a:miter lim="800000"/>
            <a:headEnd/>
            <a:tailEnd/>
          </a:ln>
        </p:spPr>
        <p:txBody>
          <a:bodyPr wrap="square">
            <a:spAutoFit/>
          </a:bodyPr>
          <a:lstStyle/>
          <a:p>
            <a:pPr algn="ctr" eaLnBrk="1" hangingPunct="1"/>
            <a:r>
              <a:rPr lang="en-US" b="1" dirty="0" smtClean="0"/>
              <a:t>23 Curricula, </a:t>
            </a:r>
            <a:r>
              <a:rPr lang="en-US" b="1" dirty="0" smtClean="0"/>
              <a:t>596 </a:t>
            </a:r>
            <a:r>
              <a:rPr lang="en-US" b="1" dirty="0" smtClean="0"/>
              <a:t>Resident and </a:t>
            </a:r>
            <a:r>
              <a:rPr lang="en-US" b="1" dirty="0" smtClean="0"/>
              <a:t>134 </a:t>
            </a:r>
            <a:r>
              <a:rPr lang="en-US" b="1" dirty="0" smtClean="0"/>
              <a:t>Distance Learning (DL) Degree Students (</a:t>
            </a:r>
            <a:r>
              <a:rPr lang="en-US" b="1" dirty="0" smtClean="0"/>
              <a:t>Summer (</a:t>
            </a:r>
            <a:r>
              <a:rPr lang="en-US" b="1" dirty="0" smtClean="0"/>
              <a:t>4</a:t>
            </a:r>
            <a:r>
              <a:rPr lang="en-US" b="1" baseline="30000" dirty="0" smtClean="0"/>
              <a:t>th</a:t>
            </a:r>
            <a:r>
              <a:rPr lang="en-US" b="1" dirty="0" smtClean="0"/>
              <a:t>) </a:t>
            </a:r>
            <a:r>
              <a:rPr lang="en-US" b="1" dirty="0" smtClean="0"/>
              <a:t>Qtr AY 2012)</a:t>
            </a:r>
            <a:endParaRPr lang="en-US" b="1" dirty="0"/>
          </a:p>
          <a:p>
            <a:pPr algn="ctr" eaLnBrk="1" hangingPunct="1"/>
            <a:endParaRPr lang="en-US" b="1" dirty="0"/>
          </a:p>
        </p:txBody>
      </p:sp>
      <p:sp>
        <p:nvSpPr>
          <p:cNvPr id="16388" name="Rectangle 6"/>
          <p:cNvSpPr>
            <a:spLocks noChangeArrowheads="1"/>
          </p:cNvSpPr>
          <p:nvPr/>
        </p:nvSpPr>
        <p:spPr bwMode="auto">
          <a:xfrm>
            <a:off x="533400" y="1469325"/>
            <a:ext cx="3429000" cy="5486399"/>
          </a:xfrm>
          <a:prstGeom prst="rect">
            <a:avLst/>
          </a:prstGeom>
          <a:noFill/>
          <a:ln w="9525">
            <a:noFill/>
            <a:miter lim="800000"/>
            <a:headEnd/>
            <a:tailEnd/>
          </a:ln>
        </p:spPr>
        <p:txBody>
          <a:bodyPr/>
          <a:lstStyle/>
          <a:p>
            <a:pPr marL="342900" indent="-342900" eaLnBrk="1" hangingPunct="1">
              <a:spcAft>
                <a:spcPts val="725"/>
              </a:spcAft>
              <a:buFontTx/>
              <a:buChar char="•"/>
            </a:pPr>
            <a:r>
              <a:rPr lang="en-US" sz="1050" b="1" dirty="0"/>
              <a:t>Computer </a:t>
            </a:r>
            <a:r>
              <a:rPr lang="en-US" sz="1050" b="1" dirty="0" smtClean="0"/>
              <a:t>Science (Res &amp; DL)</a:t>
            </a:r>
            <a:endParaRPr lang="en-US" sz="1050" b="1" dirty="0"/>
          </a:p>
          <a:p>
            <a:pPr marL="342900" indent="-342900" eaLnBrk="1" hangingPunct="1">
              <a:spcAft>
                <a:spcPts val="725"/>
              </a:spcAft>
              <a:buFontTx/>
              <a:buChar char="•"/>
            </a:pPr>
            <a:r>
              <a:rPr lang="en-US" sz="1050" b="1" dirty="0" smtClean="0"/>
              <a:t>Computing Technology (DL)</a:t>
            </a:r>
          </a:p>
          <a:p>
            <a:pPr marL="342900" indent="-342900" eaLnBrk="1" hangingPunct="1">
              <a:spcAft>
                <a:spcPts val="725"/>
              </a:spcAft>
              <a:buFontTx/>
              <a:buChar char="•"/>
            </a:pPr>
            <a:r>
              <a:rPr lang="en-US" sz="1050" b="1" dirty="0" smtClean="0"/>
              <a:t>Cost Estimating &amp; Analysis (DL)</a:t>
            </a:r>
          </a:p>
          <a:p>
            <a:pPr marL="342900" indent="-342900" eaLnBrk="1" hangingPunct="1">
              <a:spcAft>
                <a:spcPts val="725"/>
              </a:spcAft>
              <a:buFontTx/>
              <a:buChar char="•"/>
            </a:pPr>
            <a:r>
              <a:rPr lang="en-US" sz="1050" b="1" dirty="0" smtClean="0"/>
              <a:t>Cyber Systems and Operations</a:t>
            </a:r>
            <a:endParaRPr lang="en-US" sz="1050" b="1" dirty="0"/>
          </a:p>
          <a:p>
            <a:pPr marL="342900" indent="-342900" eaLnBrk="1" hangingPunct="1">
              <a:spcAft>
                <a:spcPts val="725"/>
              </a:spcAft>
              <a:buFontTx/>
              <a:buChar char="•"/>
            </a:pPr>
            <a:r>
              <a:rPr lang="en-US" sz="1050" b="1" dirty="0"/>
              <a:t>Electronic Warfare </a:t>
            </a:r>
            <a:r>
              <a:rPr lang="en-US" sz="1050" b="1" dirty="0" smtClean="0"/>
              <a:t>Systems International</a:t>
            </a:r>
            <a:endParaRPr lang="en-US" sz="1050" b="1" dirty="0"/>
          </a:p>
          <a:p>
            <a:pPr marL="342900" indent="-342900" eaLnBrk="1" hangingPunct="1">
              <a:spcAft>
                <a:spcPts val="725"/>
              </a:spcAft>
              <a:buFontTx/>
              <a:buChar char="•"/>
            </a:pPr>
            <a:r>
              <a:rPr lang="en-US" sz="1050" b="1" dirty="0"/>
              <a:t>Human Systems </a:t>
            </a:r>
            <a:r>
              <a:rPr lang="en-US" sz="1050" b="1" dirty="0" smtClean="0"/>
              <a:t>Integration (Res &amp; DL)</a:t>
            </a:r>
          </a:p>
          <a:p>
            <a:pPr marL="342900" indent="-342900" eaLnBrk="1" hangingPunct="1">
              <a:spcAft>
                <a:spcPts val="725"/>
              </a:spcAft>
              <a:buFontTx/>
              <a:buChar char="•"/>
            </a:pPr>
            <a:r>
              <a:rPr lang="en-US" sz="1050" b="1" dirty="0" smtClean="0"/>
              <a:t>Identity Management and Cyber Security (Resident &amp; DL)</a:t>
            </a:r>
            <a:endParaRPr lang="en-US" sz="1050" b="1" dirty="0"/>
          </a:p>
          <a:p>
            <a:pPr marL="342900" indent="-342900" eaLnBrk="1" hangingPunct="1">
              <a:spcAft>
                <a:spcPts val="725"/>
              </a:spcAft>
              <a:buFontTx/>
              <a:buChar char="•"/>
            </a:pPr>
            <a:r>
              <a:rPr lang="en-US" sz="1050" b="1" dirty="0"/>
              <a:t>Information Sciences</a:t>
            </a:r>
          </a:p>
          <a:p>
            <a:pPr marL="342900" indent="-342900" eaLnBrk="1" hangingPunct="1">
              <a:spcAft>
                <a:spcPts val="725"/>
              </a:spcAft>
              <a:buFontTx/>
              <a:buChar char="•"/>
            </a:pPr>
            <a:r>
              <a:rPr lang="en-US" sz="1050" b="1" dirty="0"/>
              <a:t>Information Systems &amp; Operations</a:t>
            </a:r>
          </a:p>
          <a:p>
            <a:pPr marL="342900" indent="-342900" eaLnBrk="1" hangingPunct="1">
              <a:spcAft>
                <a:spcPts val="725"/>
              </a:spcAft>
              <a:buFontTx/>
              <a:buChar char="•"/>
            </a:pPr>
            <a:r>
              <a:rPr lang="en-US" sz="1050" b="1" dirty="0"/>
              <a:t>Information Systems &amp; Technology</a:t>
            </a:r>
          </a:p>
          <a:p>
            <a:pPr marL="342900" indent="-342900" eaLnBrk="1" hangingPunct="1">
              <a:spcAft>
                <a:spcPts val="725"/>
              </a:spcAft>
              <a:buFontTx/>
              <a:buChar char="•"/>
            </a:pPr>
            <a:r>
              <a:rPr lang="en-US" sz="1050" b="1" dirty="0"/>
              <a:t>Information Warfare</a:t>
            </a:r>
          </a:p>
          <a:p>
            <a:pPr marL="342900" indent="-342900" eaLnBrk="1" hangingPunct="1">
              <a:spcAft>
                <a:spcPts val="725"/>
              </a:spcAft>
              <a:buFontTx/>
              <a:buChar char="•"/>
            </a:pPr>
            <a:r>
              <a:rPr lang="en-US" sz="1050" b="1" dirty="0"/>
              <a:t>Joint C4I Systems</a:t>
            </a:r>
          </a:p>
          <a:p>
            <a:pPr marL="342900" indent="-342900" eaLnBrk="1" hangingPunct="1">
              <a:spcAft>
                <a:spcPts val="725"/>
              </a:spcAft>
              <a:buFontTx/>
              <a:buChar char="•"/>
            </a:pPr>
            <a:r>
              <a:rPr lang="en-US" sz="1050" b="1" dirty="0"/>
              <a:t>Joint Information Operations</a:t>
            </a:r>
          </a:p>
          <a:p>
            <a:pPr marL="342900" indent="-342900" eaLnBrk="1" hangingPunct="1">
              <a:spcAft>
                <a:spcPts val="725"/>
              </a:spcAft>
              <a:buFontTx/>
              <a:buChar char="•"/>
            </a:pPr>
            <a:r>
              <a:rPr lang="en-US" sz="1050" b="1" dirty="0"/>
              <a:t>Joint Operational Logistics</a:t>
            </a:r>
          </a:p>
          <a:p>
            <a:pPr marL="342900" indent="-342900" eaLnBrk="1" hangingPunct="1">
              <a:spcAft>
                <a:spcPts val="725"/>
              </a:spcAft>
              <a:buFontTx/>
              <a:buChar char="•"/>
            </a:pPr>
            <a:r>
              <a:rPr lang="en-US" sz="1050" b="1" dirty="0"/>
              <a:t>Modeling, Virtual Environments, </a:t>
            </a:r>
            <a:br>
              <a:rPr lang="en-US" sz="1050" b="1" dirty="0"/>
            </a:br>
            <a:r>
              <a:rPr lang="en-US" sz="1050" b="1" dirty="0"/>
              <a:t>and Simulation </a:t>
            </a:r>
          </a:p>
          <a:p>
            <a:pPr marL="342900" indent="-342900" eaLnBrk="1" hangingPunct="1">
              <a:spcAft>
                <a:spcPts val="725"/>
              </a:spcAft>
              <a:buFontTx/>
              <a:buChar char="•"/>
            </a:pPr>
            <a:r>
              <a:rPr lang="en-US" sz="1050" b="1" dirty="0"/>
              <a:t>Operations Analysis</a:t>
            </a:r>
          </a:p>
          <a:p>
            <a:pPr marL="342900" indent="-342900" eaLnBrk="1" hangingPunct="1">
              <a:spcAft>
                <a:spcPts val="725"/>
              </a:spcAft>
              <a:buFontTx/>
              <a:buChar char="•"/>
            </a:pPr>
            <a:r>
              <a:rPr lang="en-US" sz="1050" b="1" dirty="0" smtClean="0"/>
              <a:t>Remote Sensing</a:t>
            </a:r>
            <a:endParaRPr lang="en-US" sz="1050" b="1" dirty="0"/>
          </a:p>
          <a:p>
            <a:pPr marL="342900" indent="-342900" eaLnBrk="1" hangingPunct="1">
              <a:spcAft>
                <a:spcPts val="725"/>
              </a:spcAft>
              <a:buFontTx/>
              <a:buChar char="•"/>
            </a:pPr>
            <a:r>
              <a:rPr lang="en-US" sz="1050" b="1" dirty="0"/>
              <a:t>Software </a:t>
            </a:r>
            <a:r>
              <a:rPr lang="en-US" sz="1050" b="1" dirty="0" smtClean="0"/>
              <a:t>Engineering (Resident &amp; DL)</a:t>
            </a:r>
            <a:endParaRPr lang="en-US" sz="1050" b="1" dirty="0"/>
          </a:p>
          <a:p>
            <a:pPr marL="342900" indent="-342900" eaLnBrk="1" hangingPunct="1">
              <a:spcAft>
                <a:spcPts val="725"/>
              </a:spcAft>
              <a:buFontTx/>
              <a:buChar char="•"/>
            </a:pPr>
            <a:r>
              <a:rPr lang="en-US" sz="1050" b="1" dirty="0" smtClean="0"/>
              <a:t>Special </a:t>
            </a:r>
            <a:r>
              <a:rPr lang="en-US" sz="1050" b="1" dirty="0"/>
              <a:t>Operations</a:t>
            </a:r>
          </a:p>
          <a:p>
            <a:pPr marL="342900" indent="-342900" eaLnBrk="1" hangingPunct="1">
              <a:spcAft>
                <a:spcPts val="725"/>
              </a:spcAft>
              <a:buFontTx/>
              <a:buChar char="•"/>
            </a:pPr>
            <a:r>
              <a:rPr lang="en-US" sz="1050" b="1" dirty="0"/>
              <a:t>Systems </a:t>
            </a:r>
            <a:r>
              <a:rPr lang="en-US" sz="1050" b="1" dirty="0" smtClean="0"/>
              <a:t>Analysis (DL)</a:t>
            </a:r>
            <a:endParaRPr lang="en-US" sz="1050" b="1" dirty="0"/>
          </a:p>
        </p:txBody>
      </p:sp>
      <p:sp>
        <p:nvSpPr>
          <p:cNvPr id="16389" name="Rectangle 8" descr="water[1]"/>
          <p:cNvSpPr>
            <a:spLocks noChangeArrowheads="1"/>
          </p:cNvSpPr>
          <p:nvPr/>
        </p:nvSpPr>
        <p:spPr bwMode="auto">
          <a:xfrm>
            <a:off x="1905000" y="76200"/>
            <a:ext cx="6934200" cy="701675"/>
          </a:xfrm>
          <a:prstGeom prst="rect">
            <a:avLst/>
          </a:prstGeom>
          <a:noFill/>
          <a:ln w="9525">
            <a:noFill/>
            <a:miter lim="800000"/>
            <a:headEnd/>
            <a:tailEnd/>
          </a:ln>
        </p:spPr>
        <p:txBody>
          <a:bodyPr>
            <a:spAutoFit/>
          </a:bodyPr>
          <a:lstStyle/>
          <a:p>
            <a:pPr algn="r" eaLnBrk="1" hangingPunct="1"/>
            <a:r>
              <a:rPr lang="en-US" sz="2000" dirty="0">
                <a:solidFill>
                  <a:schemeClr val="bg1"/>
                </a:solidFill>
              </a:rPr>
              <a:t>Graduate School of</a:t>
            </a:r>
          </a:p>
          <a:p>
            <a:pPr algn="r" eaLnBrk="1" hangingPunct="1"/>
            <a:r>
              <a:rPr lang="en-US" sz="2000" dirty="0">
                <a:solidFill>
                  <a:schemeClr val="bg1"/>
                </a:solidFill>
              </a:rPr>
              <a:t>Operational and Information Sciences</a:t>
            </a:r>
          </a:p>
        </p:txBody>
      </p:sp>
      <p:sp>
        <p:nvSpPr>
          <p:cNvPr id="16390" name="Rectangle 3"/>
          <p:cNvSpPr>
            <a:spLocks noChangeArrowheads="1"/>
          </p:cNvSpPr>
          <p:nvPr/>
        </p:nvSpPr>
        <p:spPr bwMode="auto">
          <a:xfrm>
            <a:off x="4419600" y="1803400"/>
            <a:ext cx="4419600" cy="4441825"/>
          </a:xfrm>
          <a:prstGeom prst="rect">
            <a:avLst/>
          </a:prstGeom>
          <a:solidFill>
            <a:srgbClr val="2F4050"/>
          </a:solidFill>
          <a:ln w="9525">
            <a:noFill/>
            <a:miter lim="800000"/>
            <a:headEnd/>
            <a:tailEnd/>
          </a:ln>
        </p:spPr>
        <p:txBody>
          <a:bodyPr anchor="ctr"/>
          <a:lstStyle/>
          <a:p>
            <a:pPr algn="ctr" eaLnBrk="1" hangingPunct="1"/>
            <a:endParaRPr lang="en-US" b="1" dirty="0"/>
          </a:p>
        </p:txBody>
      </p:sp>
      <p:sp>
        <p:nvSpPr>
          <p:cNvPr id="16391" name="Rectangle 8" descr="water[1]"/>
          <p:cNvSpPr>
            <a:spLocks noChangeArrowheads="1"/>
          </p:cNvSpPr>
          <p:nvPr/>
        </p:nvSpPr>
        <p:spPr bwMode="auto">
          <a:xfrm>
            <a:off x="4484688" y="4876800"/>
            <a:ext cx="4267200" cy="1127125"/>
          </a:xfrm>
          <a:prstGeom prst="rect">
            <a:avLst/>
          </a:prstGeom>
          <a:noFill/>
          <a:ln w="9525">
            <a:noFill/>
            <a:miter lim="800000"/>
            <a:headEnd/>
            <a:tailEnd/>
          </a:ln>
        </p:spPr>
        <p:txBody>
          <a:bodyPr>
            <a:spAutoFit/>
          </a:bodyPr>
          <a:lstStyle/>
          <a:p>
            <a:pPr algn="ctr" eaLnBrk="1" hangingPunct="1">
              <a:lnSpc>
                <a:spcPct val="85000"/>
              </a:lnSpc>
            </a:pPr>
            <a:r>
              <a:rPr lang="en-US" sz="2000" b="1" dirty="0">
                <a:solidFill>
                  <a:schemeClr val="bg1"/>
                </a:solidFill>
              </a:rPr>
              <a:t>John Arquilla</a:t>
            </a:r>
          </a:p>
          <a:p>
            <a:pPr algn="ctr" eaLnBrk="1" hangingPunct="1">
              <a:lnSpc>
                <a:spcPct val="85000"/>
              </a:lnSpc>
            </a:pPr>
            <a:r>
              <a:rPr lang="en-US" sz="2000" b="1" dirty="0">
                <a:solidFill>
                  <a:schemeClr val="bg1"/>
                </a:solidFill>
              </a:rPr>
              <a:t>    Professor</a:t>
            </a:r>
          </a:p>
          <a:p>
            <a:pPr algn="ctr" eaLnBrk="1" hangingPunct="1">
              <a:lnSpc>
                <a:spcPct val="85000"/>
              </a:lnSpc>
            </a:pPr>
            <a:r>
              <a:rPr lang="en-US" sz="2000" b="1" dirty="0">
                <a:solidFill>
                  <a:schemeClr val="bg1"/>
                </a:solidFill>
              </a:rPr>
              <a:t>    Department of Defense Analysis</a:t>
            </a:r>
          </a:p>
        </p:txBody>
      </p:sp>
      <p:pic>
        <p:nvPicPr>
          <p:cNvPr id="47112" name="Arquilla (No intro)_PowerPo.mpg" descr="Cuttlefish:Users:cullen:Desktop:Command Brief Standalone:Arquilla (No intro)_PowerPo.mpg">
            <a:hlinkClick r:id="" action="ppaction://media"/>
          </p:cNvPr>
          <p:cNvPicPr>
            <a:picLocks noRot="1" noChangeAspect="1" noChangeArrowheads="1"/>
          </p:cNvPicPr>
          <p:nvPr>
            <a:quickTimeFile r:link="rId1"/>
          </p:nvPr>
        </p:nvPicPr>
        <p:blipFill>
          <a:blip r:embed="rId4"/>
          <a:srcRect/>
          <a:stretch>
            <a:fillRect/>
          </a:stretch>
        </p:blipFill>
        <p:spPr bwMode="auto">
          <a:xfrm>
            <a:off x="4419600" y="2133600"/>
            <a:ext cx="44196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1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7112"/>
                                        </p:tgtEl>
                                      </p:cBhvr>
                                    </p:cmd>
                                  </p:childTnLst>
                                </p:cTn>
                              </p:par>
                            </p:childTnLst>
                          </p:cTn>
                        </p:par>
                      </p:childTnLst>
                    </p:cTn>
                  </p:par>
                </p:childTnLst>
              </p:cTn>
              <p:nextCondLst>
                <p:cond evt="onClick" delay="0">
                  <p:tgtEl>
                    <p:spTgt spid="47112"/>
                  </p:tgtEl>
                </p:cond>
              </p:nextCondLst>
            </p:seq>
            <p:video>
              <p:cMediaNode>
                <p:cTn id="7" fill="hold" display="0">
                  <p:stCondLst>
                    <p:cond delay="indefinite"/>
                  </p:stCondLst>
                  <p:endCondLst>
                    <p:cond evt="onNext" delay="0">
                      <p:tgtEl>
                        <p:sldTgt/>
                      </p:tgtEl>
                    </p:cond>
                    <p:cond evt="onPrev" delay="0">
                      <p:tgtEl>
                        <p:sldTgt/>
                      </p:tgtEl>
                    </p:cond>
                  </p:endCondLst>
                </p:cTn>
                <p:tgtEl>
                  <p:spTgt spid="4711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title" idx="4294967295"/>
          </p:nvPr>
        </p:nvSpPr>
        <p:spPr>
          <a:xfrm>
            <a:off x="533400" y="762000"/>
            <a:ext cx="8323263" cy="609600"/>
          </a:xfrm>
          <a:noFill/>
        </p:spPr>
        <p:txBody>
          <a:bodyPr anchor="t"/>
          <a:lstStyle/>
          <a:p>
            <a:pPr algn="ctr"/>
            <a:r>
              <a:rPr lang="en-US" sz="1800" dirty="0" smtClean="0">
                <a:solidFill>
                  <a:schemeClr val="tx1"/>
                </a:solidFill>
                <a:latin typeface="Arial" charset="0"/>
              </a:rPr>
              <a:t>17 Curricula, </a:t>
            </a:r>
            <a:r>
              <a:rPr lang="en-US" sz="1800" dirty="0" smtClean="0">
                <a:solidFill>
                  <a:schemeClr val="tx1"/>
                </a:solidFill>
                <a:latin typeface="Arial" charset="0"/>
              </a:rPr>
              <a:t>282 </a:t>
            </a:r>
            <a:r>
              <a:rPr lang="en-US" sz="1800" dirty="0" smtClean="0">
                <a:solidFill>
                  <a:schemeClr val="tx1"/>
                </a:solidFill>
                <a:latin typeface="Arial" charset="0"/>
              </a:rPr>
              <a:t>Resident and </a:t>
            </a:r>
            <a:r>
              <a:rPr lang="en-US" sz="1800" dirty="0" smtClean="0">
                <a:solidFill>
                  <a:schemeClr val="tx1"/>
                </a:solidFill>
                <a:latin typeface="Arial" charset="0"/>
              </a:rPr>
              <a:t>363 </a:t>
            </a:r>
            <a:r>
              <a:rPr lang="en-US" sz="1800" dirty="0" smtClean="0">
                <a:solidFill>
                  <a:schemeClr val="tx1"/>
                </a:solidFill>
                <a:latin typeface="Arial" charset="0"/>
              </a:rPr>
              <a:t>Distance Learning (DL) Degree Students (</a:t>
            </a:r>
            <a:r>
              <a:rPr lang="en-US" sz="1800" dirty="0" smtClean="0">
                <a:solidFill>
                  <a:schemeClr val="tx1"/>
                </a:solidFill>
                <a:latin typeface="Arial" pitchFamily="34" charset="0"/>
                <a:cs typeface="Arial" pitchFamily="34" charset="0"/>
              </a:rPr>
              <a:t>Summer (4</a:t>
            </a:r>
            <a:r>
              <a:rPr lang="en-US" sz="1800" baseline="30000" dirty="0" smtClean="0">
                <a:solidFill>
                  <a:schemeClr val="tx1"/>
                </a:solidFill>
                <a:latin typeface="Arial" pitchFamily="34" charset="0"/>
                <a:cs typeface="Arial" pitchFamily="34" charset="0"/>
              </a:rPr>
              <a:t>th</a:t>
            </a:r>
            <a:r>
              <a:rPr lang="en-US" sz="1800" dirty="0" smtClean="0">
                <a:solidFill>
                  <a:schemeClr val="tx1"/>
                </a:solidFill>
                <a:latin typeface="Arial" pitchFamily="34" charset="0"/>
                <a:cs typeface="Arial" pitchFamily="34" charset="0"/>
              </a:rPr>
              <a:t>) </a:t>
            </a:r>
            <a:r>
              <a:rPr lang="en-US" sz="1800" dirty="0" smtClean="0">
                <a:solidFill>
                  <a:schemeClr val="tx1"/>
                </a:solidFill>
                <a:latin typeface="Arial" pitchFamily="34" charset="0"/>
                <a:cs typeface="Arial" pitchFamily="34" charset="0"/>
              </a:rPr>
              <a:t>Qtr AY 2012) </a:t>
            </a:r>
            <a:r>
              <a:rPr lang="en-US" sz="1800" dirty="0" smtClean="0">
                <a:solidFill>
                  <a:schemeClr val="tx1"/>
                </a:solidFill>
                <a:latin typeface="Arial" charset="0"/>
              </a:rPr>
              <a:t/>
            </a:r>
            <a:br>
              <a:rPr lang="en-US" sz="1800" dirty="0" smtClean="0">
                <a:solidFill>
                  <a:schemeClr val="tx1"/>
                </a:solidFill>
                <a:latin typeface="Arial" charset="0"/>
              </a:rPr>
            </a:br>
            <a:endParaRPr lang="en-US" sz="1800" dirty="0" smtClean="0">
              <a:solidFill>
                <a:schemeClr val="tx1"/>
              </a:solidFill>
              <a:latin typeface="Arial" charset="0"/>
            </a:endParaRPr>
          </a:p>
        </p:txBody>
      </p:sp>
      <p:sp>
        <p:nvSpPr>
          <p:cNvPr id="17411" name="Rectangle 8"/>
          <p:cNvSpPr>
            <a:spLocks noGrp="1" noChangeArrowheads="1"/>
          </p:cNvSpPr>
          <p:nvPr>
            <p:ph type="body" sz="half" idx="4294967295"/>
          </p:nvPr>
        </p:nvSpPr>
        <p:spPr>
          <a:xfrm>
            <a:off x="838200" y="1600200"/>
            <a:ext cx="3810000" cy="3276600"/>
          </a:xfrm>
          <a:noFill/>
        </p:spPr>
        <p:txBody>
          <a:bodyPr/>
          <a:lstStyle/>
          <a:p>
            <a:pPr>
              <a:lnSpc>
                <a:spcPct val="90000"/>
              </a:lnSpc>
              <a:spcAft>
                <a:spcPct val="50000"/>
              </a:spcAft>
            </a:pPr>
            <a:r>
              <a:rPr lang="en-US" sz="1800" b="1" dirty="0" smtClean="0">
                <a:latin typeface="Arial" charset="0"/>
              </a:rPr>
              <a:t>Acquisition &amp; Contract Management</a:t>
            </a:r>
          </a:p>
          <a:p>
            <a:pPr>
              <a:lnSpc>
                <a:spcPct val="90000"/>
              </a:lnSpc>
              <a:spcAft>
                <a:spcPct val="50000"/>
              </a:spcAft>
            </a:pPr>
            <a:r>
              <a:rPr lang="en-US" sz="1800" b="1" dirty="0" smtClean="0">
                <a:latin typeface="Arial" charset="0"/>
              </a:rPr>
              <a:t>Contract Management (DL)</a:t>
            </a:r>
          </a:p>
          <a:p>
            <a:pPr>
              <a:lnSpc>
                <a:spcPct val="90000"/>
              </a:lnSpc>
              <a:spcAft>
                <a:spcPct val="50000"/>
              </a:spcAft>
            </a:pPr>
            <a:r>
              <a:rPr lang="en-US" sz="1800" b="1" dirty="0" smtClean="0">
                <a:latin typeface="Arial" charset="0"/>
              </a:rPr>
              <a:t>Program Management (DL)</a:t>
            </a:r>
          </a:p>
          <a:p>
            <a:pPr>
              <a:lnSpc>
                <a:spcPct val="90000"/>
              </a:lnSpc>
              <a:spcAft>
                <a:spcPct val="50000"/>
              </a:spcAft>
            </a:pPr>
            <a:r>
              <a:rPr lang="en-US" sz="1800" b="1" dirty="0" smtClean="0">
                <a:latin typeface="Arial" charset="0"/>
              </a:rPr>
              <a:t>Defense Systems Analysis</a:t>
            </a:r>
            <a:endParaRPr lang="en-US" sz="2000" b="1" dirty="0" smtClean="0">
              <a:latin typeface="Arial" charset="0"/>
            </a:endParaRPr>
          </a:p>
          <a:p>
            <a:pPr>
              <a:lnSpc>
                <a:spcPct val="90000"/>
              </a:lnSpc>
              <a:spcAft>
                <a:spcPct val="50000"/>
              </a:spcAft>
            </a:pPr>
            <a:r>
              <a:rPr lang="en-US" sz="1800" b="1" dirty="0" smtClean="0">
                <a:latin typeface="Arial" charset="0"/>
              </a:rPr>
              <a:t>Defense Business Management</a:t>
            </a:r>
          </a:p>
          <a:p>
            <a:pPr>
              <a:lnSpc>
                <a:spcPct val="90000"/>
              </a:lnSpc>
              <a:spcAft>
                <a:spcPct val="50000"/>
              </a:spcAft>
            </a:pPr>
            <a:r>
              <a:rPr lang="en-US" sz="1800" b="1" dirty="0" smtClean="0">
                <a:latin typeface="Arial" charset="0"/>
              </a:rPr>
              <a:t>Defense  Systems Management (International)</a:t>
            </a:r>
          </a:p>
          <a:p>
            <a:pPr>
              <a:lnSpc>
                <a:spcPct val="90000"/>
              </a:lnSpc>
              <a:spcAft>
                <a:spcPct val="50000"/>
              </a:spcAft>
            </a:pPr>
            <a:r>
              <a:rPr lang="en-US" sz="1800" b="1" dirty="0" smtClean="0">
                <a:latin typeface="Arial" charset="0"/>
              </a:rPr>
              <a:t>Manpower Systems Analysis</a:t>
            </a:r>
          </a:p>
          <a:p>
            <a:pPr>
              <a:lnSpc>
                <a:spcPct val="90000"/>
              </a:lnSpc>
              <a:spcAft>
                <a:spcPct val="50000"/>
              </a:spcAft>
            </a:pPr>
            <a:r>
              <a:rPr lang="en-US" sz="1800" b="1" dirty="0" smtClean="0">
                <a:latin typeface="Arial" charset="0"/>
              </a:rPr>
              <a:t>Information Systems Management</a:t>
            </a:r>
          </a:p>
          <a:p>
            <a:pPr>
              <a:lnSpc>
                <a:spcPct val="90000"/>
              </a:lnSpc>
              <a:spcAft>
                <a:spcPct val="50000"/>
              </a:spcAft>
              <a:buFont typeface="Wingdings" pitchFamily="-106" charset="2"/>
              <a:buChar char="§"/>
            </a:pPr>
            <a:endParaRPr lang="en-US" sz="1800" b="1" dirty="0" smtClean="0">
              <a:latin typeface="Arial" charset="0"/>
            </a:endParaRPr>
          </a:p>
        </p:txBody>
      </p:sp>
      <p:sp>
        <p:nvSpPr>
          <p:cNvPr id="17412" name="Rectangle 9"/>
          <p:cNvSpPr>
            <a:spLocks noChangeArrowheads="1"/>
          </p:cNvSpPr>
          <p:nvPr/>
        </p:nvSpPr>
        <p:spPr bwMode="auto">
          <a:xfrm>
            <a:off x="4648200" y="1600200"/>
            <a:ext cx="3657600" cy="2819400"/>
          </a:xfrm>
          <a:prstGeom prst="rect">
            <a:avLst/>
          </a:prstGeom>
          <a:noFill/>
          <a:ln w="9525">
            <a:noFill/>
            <a:miter lim="800000"/>
            <a:headEnd/>
            <a:tailEnd/>
          </a:ln>
        </p:spPr>
        <p:txBody>
          <a:bodyPr/>
          <a:lstStyle/>
          <a:p>
            <a:pPr marL="342900" indent="-342900" eaLnBrk="1" hangingPunct="1">
              <a:spcAft>
                <a:spcPct val="50000"/>
              </a:spcAft>
              <a:buFontTx/>
              <a:buChar char="•"/>
            </a:pPr>
            <a:r>
              <a:rPr lang="en-US" b="1" dirty="0"/>
              <a:t>Executive </a:t>
            </a:r>
            <a:r>
              <a:rPr lang="en-US" b="1" dirty="0" smtClean="0"/>
              <a:t>MBA (DL)</a:t>
            </a:r>
          </a:p>
          <a:p>
            <a:pPr marL="342900" indent="-342900" eaLnBrk="1" hangingPunct="1">
              <a:spcAft>
                <a:spcPct val="50000"/>
              </a:spcAft>
              <a:buFontTx/>
              <a:buChar char="•"/>
            </a:pPr>
            <a:r>
              <a:rPr lang="en-US" b="1" dirty="0" smtClean="0"/>
              <a:t>Civilian Executive MBA (DL)</a:t>
            </a:r>
            <a:endParaRPr lang="en-US" b="1" dirty="0"/>
          </a:p>
          <a:p>
            <a:pPr marL="342900" indent="-342900" eaLnBrk="1" hangingPunct="1">
              <a:spcAft>
                <a:spcPct val="50000"/>
              </a:spcAft>
              <a:buFontTx/>
              <a:buChar char="•"/>
            </a:pPr>
            <a:r>
              <a:rPr lang="en-US" b="1" dirty="0"/>
              <a:t>Executive Management</a:t>
            </a:r>
          </a:p>
          <a:p>
            <a:pPr marL="342900" indent="-342900" eaLnBrk="1" hangingPunct="1">
              <a:spcAft>
                <a:spcPct val="50000"/>
              </a:spcAft>
              <a:buFontTx/>
              <a:buChar char="•"/>
            </a:pPr>
            <a:r>
              <a:rPr lang="en-US" b="1" dirty="0"/>
              <a:t>Financial Management</a:t>
            </a:r>
          </a:p>
          <a:p>
            <a:pPr marL="342900" indent="-342900" eaLnBrk="1" hangingPunct="1">
              <a:spcAft>
                <a:spcPct val="50000"/>
              </a:spcAft>
              <a:buFontTx/>
              <a:buChar char="•"/>
            </a:pPr>
            <a:r>
              <a:rPr lang="en-US" b="1" dirty="0"/>
              <a:t>Material Logistics Support</a:t>
            </a:r>
          </a:p>
          <a:p>
            <a:pPr marL="342900" indent="-342900" eaLnBrk="1" hangingPunct="1">
              <a:spcAft>
                <a:spcPct val="50000"/>
              </a:spcAft>
              <a:buFontTx/>
              <a:buChar char="•"/>
            </a:pPr>
            <a:r>
              <a:rPr lang="en-US" b="1" dirty="0"/>
              <a:t>Resource Planning and Management for International Defense</a:t>
            </a:r>
          </a:p>
          <a:p>
            <a:pPr marL="342900" indent="-342900" eaLnBrk="1" hangingPunct="1">
              <a:spcAft>
                <a:spcPct val="50000"/>
              </a:spcAft>
              <a:buFontTx/>
              <a:buChar char="•"/>
            </a:pPr>
            <a:r>
              <a:rPr lang="en-US" b="1" dirty="0"/>
              <a:t>Supply Chain Management </a:t>
            </a:r>
          </a:p>
          <a:p>
            <a:pPr marL="342900" indent="-342900" eaLnBrk="1" hangingPunct="1">
              <a:spcAft>
                <a:spcPct val="50000"/>
              </a:spcAft>
              <a:buFontTx/>
              <a:buChar char="•"/>
            </a:pPr>
            <a:r>
              <a:rPr lang="en-US" b="1" dirty="0"/>
              <a:t>Systems Acquisition  Management</a:t>
            </a:r>
          </a:p>
          <a:p>
            <a:pPr marL="342900" indent="-342900" eaLnBrk="1" hangingPunct="1">
              <a:spcAft>
                <a:spcPct val="50000"/>
              </a:spcAft>
              <a:buFontTx/>
              <a:buChar char="•"/>
            </a:pPr>
            <a:r>
              <a:rPr lang="en-US" b="1" dirty="0"/>
              <a:t>Transportation Management</a:t>
            </a:r>
          </a:p>
        </p:txBody>
      </p:sp>
      <p:sp>
        <p:nvSpPr>
          <p:cNvPr id="17413" name="Rectangle 10"/>
          <p:cNvSpPr>
            <a:spLocks noChangeArrowheads="1"/>
          </p:cNvSpPr>
          <p:nvPr/>
        </p:nvSpPr>
        <p:spPr bwMode="auto">
          <a:xfrm>
            <a:off x="2227263" y="76200"/>
            <a:ext cx="6629400" cy="685800"/>
          </a:xfrm>
          <a:prstGeom prst="rect">
            <a:avLst/>
          </a:prstGeom>
          <a:noFill/>
          <a:ln w="9525">
            <a:noFill/>
            <a:miter lim="800000"/>
            <a:headEnd/>
            <a:tailEnd/>
          </a:ln>
        </p:spPr>
        <p:txBody>
          <a:bodyPr anchor="ctr"/>
          <a:lstStyle/>
          <a:p>
            <a:pPr algn="r" eaLnBrk="1" hangingPunct="1"/>
            <a:r>
              <a:rPr lang="en-US" sz="2000" dirty="0">
                <a:solidFill>
                  <a:schemeClr val="bg1"/>
                </a:solidFill>
              </a:rPr>
              <a:t>Graduate School of</a:t>
            </a:r>
            <a:br>
              <a:rPr lang="en-US" sz="2000" dirty="0">
                <a:solidFill>
                  <a:schemeClr val="bg1"/>
                </a:solidFill>
              </a:rPr>
            </a:br>
            <a:r>
              <a:rPr lang="en-US" sz="2000" dirty="0">
                <a:solidFill>
                  <a:schemeClr val="bg1"/>
                </a:solidFill>
              </a:rPr>
              <a:t>Business and Public Policy</a:t>
            </a:r>
            <a:endParaRPr lang="en-US" sz="16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descr="water[1]"/>
          <p:cNvSpPr txBox="1">
            <a:spLocks noChangeArrowheads="1"/>
          </p:cNvSpPr>
          <p:nvPr/>
        </p:nvSpPr>
        <p:spPr bwMode="auto">
          <a:xfrm>
            <a:off x="457200" y="989013"/>
            <a:ext cx="8458200" cy="661720"/>
          </a:xfrm>
          <a:prstGeom prst="rect">
            <a:avLst/>
          </a:prstGeom>
          <a:noFill/>
          <a:ln w="9525">
            <a:noFill/>
            <a:miter lim="800000"/>
            <a:headEnd/>
            <a:tailEnd/>
          </a:ln>
        </p:spPr>
        <p:txBody>
          <a:bodyPr wrap="square">
            <a:spAutoFit/>
          </a:bodyPr>
          <a:lstStyle/>
          <a:p>
            <a:pPr algn="ctr" eaLnBrk="1" hangingPunct="1"/>
            <a:r>
              <a:rPr lang="en-US" b="1" dirty="0" smtClean="0"/>
              <a:t>11 Curricula and </a:t>
            </a:r>
            <a:r>
              <a:rPr lang="en-US" b="1" dirty="0" smtClean="0"/>
              <a:t>387 </a:t>
            </a:r>
            <a:r>
              <a:rPr lang="en-US" b="1" dirty="0" smtClean="0"/>
              <a:t>Degree Resident Students (</a:t>
            </a:r>
            <a:r>
              <a:rPr lang="en-US" b="1" dirty="0" smtClean="0"/>
              <a:t>Summer (4</a:t>
            </a:r>
            <a:r>
              <a:rPr lang="en-US" b="1" baseline="30000" dirty="0" smtClean="0"/>
              <a:t>t</a:t>
            </a:r>
            <a:r>
              <a:rPr lang="en-US" b="1" baseline="30000" dirty="0" smtClean="0"/>
              <a:t>h</a:t>
            </a:r>
            <a:r>
              <a:rPr lang="en-US" b="1" dirty="0" smtClean="0"/>
              <a:t>) </a:t>
            </a:r>
            <a:r>
              <a:rPr lang="en-US" b="1" dirty="0" smtClean="0"/>
              <a:t>Qtr AY 2012)</a:t>
            </a:r>
            <a:endParaRPr lang="en-US" b="1" dirty="0"/>
          </a:p>
          <a:p>
            <a:pPr algn="ctr" eaLnBrk="1" hangingPunct="1"/>
            <a:endParaRPr lang="en-US" sz="1900" b="1" dirty="0"/>
          </a:p>
        </p:txBody>
      </p:sp>
      <p:sp>
        <p:nvSpPr>
          <p:cNvPr id="18435" name="Rectangle 6"/>
          <p:cNvSpPr>
            <a:spLocks noChangeArrowheads="1"/>
          </p:cNvSpPr>
          <p:nvPr/>
        </p:nvSpPr>
        <p:spPr bwMode="auto">
          <a:xfrm>
            <a:off x="838200" y="1981200"/>
            <a:ext cx="3962400" cy="2514600"/>
          </a:xfrm>
          <a:prstGeom prst="rect">
            <a:avLst/>
          </a:prstGeom>
          <a:noFill/>
          <a:ln w="9525">
            <a:noFill/>
            <a:miter lim="800000"/>
            <a:headEnd/>
            <a:tailEnd/>
          </a:ln>
        </p:spPr>
        <p:txBody>
          <a:bodyPr/>
          <a:lstStyle/>
          <a:p>
            <a:pPr marL="342900" indent="-342900" eaLnBrk="1" hangingPunct="1">
              <a:spcAft>
                <a:spcPct val="50000"/>
              </a:spcAft>
              <a:buFontTx/>
              <a:buChar char="•"/>
            </a:pPr>
            <a:r>
              <a:rPr lang="en-US" b="1" dirty="0"/>
              <a:t>Regional Studies</a:t>
            </a:r>
          </a:p>
          <a:p>
            <a:pPr lvl="1" eaLnBrk="1" hangingPunct="1">
              <a:spcAft>
                <a:spcPct val="50000"/>
              </a:spcAft>
            </a:pPr>
            <a:r>
              <a:rPr lang="en-US" b="1" dirty="0"/>
              <a:t>Middle East, South Asia and </a:t>
            </a:r>
            <a:r>
              <a:rPr lang="en-US" b="1" dirty="0" smtClean="0"/>
              <a:t>Sub-Saharan Africa</a:t>
            </a:r>
            <a:endParaRPr lang="en-US" b="1" dirty="0"/>
          </a:p>
          <a:p>
            <a:pPr lvl="1" eaLnBrk="1" hangingPunct="1">
              <a:spcAft>
                <a:spcPct val="50000"/>
              </a:spcAft>
            </a:pPr>
            <a:r>
              <a:rPr lang="en-US" b="1" dirty="0"/>
              <a:t>Europe and Eurasia</a:t>
            </a:r>
          </a:p>
          <a:p>
            <a:pPr lvl="1" eaLnBrk="1" hangingPunct="1">
              <a:spcAft>
                <a:spcPct val="50000"/>
              </a:spcAft>
            </a:pPr>
            <a:r>
              <a:rPr lang="en-US" b="1" dirty="0"/>
              <a:t>Far </a:t>
            </a:r>
            <a:r>
              <a:rPr lang="en-US" b="1" dirty="0" smtClean="0"/>
              <a:t>East, </a:t>
            </a:r>
            <a:r>
              <a:rPr lang="en-US" b="1" dirty="0"/>
              <a:t>Southeast </a:t>
            </a:r>
            <a:r>
              <a:rPr lang="en-US" b="1" dirty="0" smtClean="0"/>
              <a:t>Asia, Pacific</a:t>
            </a:r>
            <a:endParaRPr lang="en-US" b="1" dirty="0"/>
          </a:p>
          <a:p>
            <a:pPr lvl="1" eaLnBrk="1" hangingPunct="1">
              <a:spcAft>
                <a:spcPct val="50000"/>
              </a:spcAft>
            </a:pPr>
            <a:r>
              <a:rPr lang="en-US" b="1" dirty="0"/>
              <a:t>Western Hemisphere</a:t>
            </a:r>
            <a:br>
              <a:rPr lang="en-US" b="1" dirty="0"/>
            </a:br>
            <a:endParaRPr lang="en-US" b="1" dirty="0"/>
          </a:p>
        </p:txBody>
      </p:sp>
      <p:sp>
        <p:nvSpPr>
          <p:cNvPr id="18436" name="Rectangle 7"/>
          <p:cNvSpPr>
            <a:spLocks noChangeArrowheads="1"/>
          </p:cNvSpPr>
          <p:nvPr/>
        </p:nvSpPr>
        <p:spPr bwMode="auto">
          <a:xfrm>
            <a:off x="4648200" y="1905000"/>
            <a:ext cx="4267200" cy="4495800"/>
          </a:xfrm>
          <a:prstGeom prst="rect">
            <a:avLst/>
          </a:prstGeom>
          <a:noFill/>
          <a:ln w="9525">
            <a:noFill/>
            <a:miter lim="800000"/>
            <a:headEnd/>
            <a:tailEnd/>
          </a:ln>
        </p:spPr>
        <p:txBody>
          <a:bodyPr/>
          <a:lstStyle/>
          <a:p>
            <a:pPr marL="342900" indent="-342900" eaLnBrk="1" hangingPunct="1">
              <a:spcAft>
                <a:spcPct val="50000"/>
              </a:spcAft>
              <a:buFontTx/>
              <a:buChar char="•"/>
            </a:pPr>
            <a:r>
              <a:rPr lang="en-US" b="1" dirty="0"/>
              <a:t>Security Studies</a:t>
            </a:r>
          </a:p>
          <a:p>
            <a:pPr marL="742950" lvl="1" indent="-285750" eaLnBrk="1" hangingPunct="1">
              <a:spcAft>
                <a:spcPct val="50000"/>
              </a:spcAft>
              <a:buFont typeface="Arial" charset="0"/>
              <a:buChar char="–"/>
            </a:pPr>
            <a:r>
              <a:rPr lang="en-US" b="1" dirty="0"/>
              <a:t>Civil-Military Relations</a:t>
            </a:r>
          </a:p>
          <a:p>
            <a:pPr marL="742950" lvl="1" indent="-285750" eaLnBrk="1" hangingPunct="1">
              <a:spcAft>
                <a:spcPct val="50000"/>
              </a:spcAft>
              <a:buFont typeface="Arial" charset="0"/>
              <a:buChar char="–"/>
            </a:pPr>
            <a:r>
              <a:rPr lang="en-US" b="1" dirty="0"/>
              <a:t>Stabilization and </a:t>
            </a:r>
            <a:r>
              <a:rPr lang="en-US" b="1" dirty="0" smtClean="0"/>
              <a:t>Reconstruction</a:t>
            </a:r>
            <a:endParaRPr lang="en-US" b="1" dirty="0"/>
          </a:p>
          <a:p>
            <a:pPr marL="742950" lvl="1" indent="-285750" eaLnBrk="1" hangingPunct="1">
              <a:spcAft>
                <a:spcPct val="50000"/>
              </a:spcAft>
              <a:buFont typeface="Arial" charset="0"/>
              <a:buChar char="–"/>
            </a:pPr>
            <a:r>
              <a:rPr lang="en-US" b="1" dirty="0"/>
              <a:t>Defense Decision Making</a:t>
            </a:r>
            <a:br>
              <a:rPr lang="en-US" b="1" dirty="0"/>
            </a:br>
            <a:r>
              <a:rPr lang="en-US" b="1" dirty="0"/>
              <a:t>and Planning</a:t>
            </a:r>
          </a:p>
          <a:p>
            <a:pPr marL="742950" lvl="1" indent="-285750" eaLnBrk="1" hangingPunct="1">
              <a:spcAft>
                <a:spcPct val="50000"/>
              </a:spcAft>
              <a:buFont typeface="Arial" charset="0"/>
              <a:buChar char="–"/>
            </a:pPr>
            <a:r>
              <a:rPr lang="en-US" b="1" dirty="0"/>
              <a:t>Combating Terrorism: Policy and Strategy</a:t>
            </a:r>
          </a:p>
          <a:p>
            <a:pPr marL="742950" lvl="1" indent="-285750" eaLnBrk="1" hangingPunct="1">
              <a:spcAft>
                <a:spcPct val="50000"/>
              </a:spcAft>
              <a:buFont typeface="Arial" charset="0"/>
              <a:buChar char="–"/>
            </a:pPr>
            <a:r>
              <a:rPr lang="en-US" b="1" dirty="0"/>
              <a:t>Homeland Defense </a:t>
            </a:r>
            <a:br>
              <a:rPr lang="en-US" b="1" dirty="0"/>
            </a:br>
            <a:r>
              <a:rPr lang="en-US" b="1" dirty="0"/>
              <a:t>and Security (Military and Civilian</a:t>
            </a:r>
            <a:r>
              <a:rPr lang="en-US" b="1" dirty="0" smtClean="0"/>
              <a:t>)</a:t>
            </a:r>
          </a:p>
          <a:p>
            <a:pPr marL="1200150" lvl="2" indent="-285750" eaLnBrk="1" hangingPunct="1">
              <a:spcAft>
                <a:spcPct val="50000"/>
              </a:spcAft>
            </a:pPr>
            <a:endParaRPr lang="en-US" b="1" dirty="0" smtClean="0"/>
          </a:p>
          <a:p>
            <a:pPr marL="742950" lvl="1" indent="-285750" eaLnBrk="1" hangingPunct="1">
              <a:spcAft>
                <a:spcPct val="50000"/>
              </a:spcAft>
            </a:pPr>
            <a:endParaRPr lang="en-US" b="1" dirty="0"/>
          </a:p>
        </p:txBody>
      </p:sp>
      <p:sp>
        <p:nvSpPr>
          <p:cNvPr id="18437" name="Text Box 8" descr="water[1]"/>
          <p:cNvSpPr txBox="1">
            <a:spLocks noChangeArrowheads="1"/>
          </p:cNvSpPr>
          <p:nvPr/>
        </p:nvSpPr>
        <p:spPr bwMode="auto">
          <a:xfrm>
            <a:off x="0" y="60325"/>
            <a:ext cx="8839200" cy="701675"/>
          </a:xfrm>
          <a:prstGeom prst="rect">
            <a:avLst/>
          </a:prstGeom>
          <a:noFill/>
          <a:ln w="9525">
            <a:noFill/>
            <a:miter lim="800000"/>
            <a:headEnd/>
            <a:tailEnd/>
          </a:ln>
        </p:spPr>
        <p:txBody>
          <a:bodyPr>
            <a:spAutoFit/>
          </a:bodyPr>
          <a:lstStyle/>
          <a:p>
            <a:pPr algn="r" eaLnBrk="1" hangingPunct="1"/>
            <a:r>
              <a:rPr lang="en-US" sz="2000" dirty="0">
                <a:solidFill>
                  <a:schemeClr val="bg1"/>
                </a:solidFill>
              </a:rPr>
              <a:t>School of</a:t>
            </a:r>
          </a:p>
          <a:p>
            <a:pPr algn="r" eaLnBrk="1" hangingPunct="1"/>
            <a:r>
              <a:rPr lang="en-US" sz="2000" dirty="0">
                <a:solidFill>
                  <a:schemeClr val="bg1"/>
                </a:solidFill>
              </a:rPr>
              <a:t>International Graduate Studies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p:spPr>
        <p:txBody>
          <a:bodyPr/>
          <a:lstStyle/>
          <a:p>
            <a:fld id="{63246369-2957-475E-8B33-1FFFC59ED202}" type="slidenum">
              <a:rPr lang="en-US"/>
              <a:pPr/>
              <a:t>14</a:t>
            </a:fld>
            <a:endParaRPr lang="en-US" dirty="0"/>
          </a:p>
        </p:txBody>
      </p:sp>
      <p:sp>
        <p:nvSpPr>
          <p:cNvPr id="19459" name="Rectangle 2"/>
          <p:cNvSpPr>
            <a:spLocks noGrp="1" noChangeArrowheads="1"/>
          </p:cNvSpPr>
          <p:nvPr>
            <p:ph type="body" sz="half" idx="4294967295"/>
          </p:nvPr>
        </p:nvSpPr>
        <p:spPr>
          <a:xfrm>
            <a:off x="457200" y="1295400"/>
            <a:ext cx="4038600" cy="4525963"/>
          </a:xfrm>
        </p:spPr>
        <p:txBody>
          <a:bodyPr/>
          <a:lstStyle/>
          <a:p>
            <a:pPr eaLnBrk="1" hangingPunct="1">
              <a:spcBef>
                <a:spcPct val="0"/>
              </a:spcBef>
              <a:spcAft>
                <a:spcPct val="100000"/>
              </a:spcAft>
              <a:buFontTx/>
              <a:buNone/>
            </a:pPr>
            <a:r>
              <a:rPr lang="en-US" sz="2000" b="1" dirty="0" smtClean="0">
                <a:solidFill>
                  <a:srgbClr val="2F4050"/>
                </a:solidFill>
                <a:latin typeface="Arial" charset="0"/>
              </a:rPr>
              <a:t>Master's Degree Program</a:t>
            </a:r>
            <a:endParaRPr lang="en-US" sz="2000" b="1" dirty="0" smtClean="0">
              <a:latin typeface="Arial" charset="0"/>
            </a:endParaRPr>
          </a:p>
          <a:p>
            <a:pPr eaLnBrk="1" hangingPunct="1">
              <a:spcBef>
                <a:spcPct val="0"/>
              </a:spcBef>
              <a:spcAft>
                <a:spcPct val="100000"/>
              </a:spcAft>
            </a:pPr>
            <a:r>
              <a:rPr lang="en-US" sz="2000" b="1" dirty="0" smtClean="0">
                <a:latin typeface="Arial" charset="0"/>
              </a:rPr>
              <a:t>Sponsored by the U.S. Department of Homeland Security</a:t>
            </a:r>
          </a:p>
          <a:p>
            <a:pPr eaLnBrk="1" hangingPunct="1">
              <a:spcBef>
                <a:spcPct val="0"/>
              </a:spcBef>
              <a:spcAft>
                <a:spcPct val="100000"/>
              </a:spcAft>
            </a:pPr>
            <a:r>
              <a:rPr lang="en-US" sz="2000" b="1" dirty="0" smtClean="0">
                <a:latin typeface="Arial" charset="0"/>
              </a:rPr>
              <a:t>Resident study and distance learning</a:t>
            </a:r>
          </a:p>
          <a:p>
            <a:pPr eaLnBrk="1" hangingPunct="1">
              <a:spcBef>
                <a:spcPct val="0"/>
              </a:spcBef>
              <a:spcAft>
                <a:spcPct val="100000"/>
              </a:spcAft>
            </a:pPr>
            <a:r>
              <a:rPr lang="en-US" sz="2000" b="1" dirty="0" smtClean="0">
                <a:latin typeface="Arial" charset="0"/>
              </a:rPr>
              <a:t>Executive education for tomorrow’s leaders</a:t>
            </a:r>
          </a:p>
          <a:p>
            <a:pPr eaLnBrk="1" hangingPunct="1">
              <a:spcBef>
                <a:spcPct val="50000"/>
              </a:spcBef>
              <a:buFontTx/>
              <a:buNone/>
            </a:pPr>
            <a:endParaRPr lang="en-US" sz="2000" b="1" dirty="0" smtClean="0">
              <a:latin typeface="Arial" charset="0"/>
            </a:endParaRPr>
          </a:p>
          <a:p>
            <a:pPr eaLnBrk="1" hangingPunct="1">
              <a:lnSpc>
                <a:spcPct val="75000"/>
              </a:lnSpc>
              <a:spcBef>
                <a:spcPct val="50000"/>
              </a:spcBef>
            </a:pPr>
            <a:endParaRPr lang="en-US" sz="2000" b="1" dirty="0" smtClean="0">
              <a:latin typeface="Arial" charset="0"/>
            </a:endParaRPr>
          </a:p>
        </p:txBody>
      </p:sp>
      <p:sp>
        <p:nvSpPr>
          <p:cNvPr id="19460" name="Rectangle 3"/>
          <p:cNvSpPr>
            <a:spLocks noChangeArrowheads="1"/>
          </p:cNvSpPr>
          <p:nvPr/>
        </p:nvSpPr>
        <p:spPr bwMode="auto">
          <a:xfrm>
            <a:off x="4641850" y="1524000"/>
            <a:ext cx="4419600" cy="4140200"/>
          </a:xfrm>
          <a:prstGeom prst="rect">
            <a:avLst/>
          </a:prstGeom>
          <a:solidFill>
            <a:srgbClr val="2F4050"/>
          </a:solidFill>
          <a:ln w="9525">
            <a:noFill/>
            <a:miter lim="800000"/>
            <a:headEnd/>
            <a:tailEnd/>
          </a:ln>
        </p:spPr>
        <p:txBody>
          <a:bodyPr anchor="ctr"/>
          <a:lstStyle/>
          <a:p>
            <a:pPr algn="ctr" eaLnBrk="1" hangingPunct="1"/>
            <a:endParaRPr lang="en-US" b="1" dirty="0"/>
          </a:p>
        </p:txBody>
      </p:sp>
      <p:sp>
        <p:nvSpPr>
          <p:cNvPr id="19461" name="Rectangle 8" descr="water[1]"/>
          <p:cNvSpPr>
            <a:spLocks noChangeArrowheads="1"/>
          </p:cNvSpPr>
          <p:nvPr/>
        </p:nvSpPr>
        <p:spPr bwMode="auto">
          <a:xfrm>
            <a:off x="4706938" y="4932363"/>
            <a:ext cx="4267200" cy="609600"/>
          </a:xfrm>
          <a:prstGeom prst="rect">
            <a:avLst/>
          </a:prstGeom>
          <a:noFill/>
          <a:ln w="9525">
            <a:noFill/>
            <a:miter lim="800000"/>
            <a:headEnd/>
            <a:tailEnd/>
          </a:ln>
        </p:spPr>
        <p:txBody>
          <a:bodyPr>
            <a:spAutoFit/>
          </a:bodyPr>
          <a:lstStyle/>
          <a:p>
            <a:pPr algn="ctr" eaLnBrk="1" hangingPunct="1">
              <a:lnSpc>
                <a:spcPct val="85000"/>
              </a:lnSpc>
            </a:pPr>
            <a:r>
              <a:rPr lang="en-US" sz="2000" b="1" dirty="0">
                <a:solidFill>
                  <a:schemeClr val="bg1"/>
                </a:solidFill>
              </a:rPr>
              <a:t>Professor Ted Lewis</a:t>
            </a:r>
          </a:p>
          <a:p>
            <a:pPr algn="ctr" eaLnBrk="1" hangingPunct="1">
              <a:lnSpc>
                <a:spcPct val="85000"/>
              </a:lnSpc>
            </a:pPr>
            <a:r>
              <a:rPr lang="en-US" sz="2000" b="1" dirty="0">
                <a:solidFill>
                  <a:schemeClr val="bg1"/>
                </a:solidFill>
              </a:rPr>
              <a:t>National Security Affairs</a:t>
            </a:r>
          </a:p>
        </p:txBody>
      </p:sp>
      <p:sp>
        <p:nvSpPr>
          <p:cNvPr id="19462" name="Text Box 11"/>
          <p:cNvSpPr txBox="1">
            <a:spLocks noChangeArrowheads="1"/>
          </p:cNvSpPr>
          <p:nvPr/>
        </p:nvSpPr>
        <p:spPr bwMode="auto">
          <a:xfrm>
            <a:off x="2286000" y="69850"/>
            <a:ext cx="6629400" cy="609600"/>
          </a:xfrm>
          <a:prstGeom prst="rect">
            <a:avLst/>
          </a:prstGeom>
          <a:noFill/>
          <a:ln w="9525">
            <a:noFill/>
            <a:miter lim="800000"/>
            <a:headEnd/>
            <a:tailEnd/>
          </a:ln>
        </p:spPr>
        <p:txBody>
          <a:bodyPr lIns="0" tIns="0" rIns="0" bIns="0" anchor="ctr">
            <a:spAutoFit/>
          </a:bodyPr>
          <a:lstStyle/>
          <a:p>
            <a:pPr algn="r" eaLnBrk="1" hangingPunct="1"/>
            <a:r>
              <a:rPr lang="en-US" sz="2000" dirty="0">
                <a:solidFill>
                  <a:schemeClr val="bg1"/>
                </a:solidFill>
              </a:rPr>
              <a:t>Center for Homeland Defense</a:t>
            </a:r>
          </a:p>
          <a:p>
            <a:pPr algn="r" eaLnBrk="1" hangingPunct="1"/>
            <a:r>
              <a:rPr lang="en-US" sz="2000" dirty="0">
                <a:solidFill>
                  <a:schemeClr val="bg1"/>
                </a:solidFill>
              </a:rPr>
              <a:t>  and Security (CHDS)</a:t>
            </a:r>
            <a:endParaRPr lang="en-US" sz="1400" dirty="0">
              <a:solidFill>
                <a:schemeClr val="bg1"/>
              </a:solidFill>
            </a:endParaRPr>
          </a:p>
        </p:txBody>
      </p:sp>
      <p:pic>
        <p:nvPicPr>
          <p:cNvPr id="53255" name="Lewis (No intro)_PowerPoint.mpg" descr="Cuttlefish:Users:cullen:Desktop:Command Brief Standalone:Lewis (No intro)_PowerPoint.mpg">
            <a:hlinkClick r:id="" action="ppaction://media"/>
          </p:cNvPr>
          <p:cNvPicPr>
            <a:picLocks noRot="1" noChangeAspect="1" noChangeArrowheads="1"/>
          </p:cNvPicPr>
          <p:nvPr>
            <a:quickTimeFile r:link="rId1"/>
          </p:nvPr>
        </p:nvPicPr>
        <p:blipFill>
          <a:blip r:embed="rId4"/>
          <a:srcRect/>
          <a:stretch>
            <a:fillRect/>
          </a:stretch>
        </p:blipFill>
        <p:spPr bwMode="auto">
          <a:xfrm>
            <a:off x="4648200" y="2057400"/>
            <a:ext cx="441325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325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3255"/>
                                        </p:tgtEl>
                                      </p:cBhvr>
                                    </p:cmd>
                                  </p:childTnLst>
                                </p:cTn>
                              </p:par>
                            </p:childTnLst>
                          </p:cTn>
                        </p:par>
                      </p:childTnLst>
                    </p:cTn>
                  </p:par>
                </p:childTnLst>
              </p:cTn>
              <p:nextCondLst>
                <p:cond evt="onClick" delay="0">
                  <p:tgtEl>
                    <p:spTgt spid="53255"/>
                  </p:tgtEl>
                </p:cond>
              </p:nextCondLst>
            </p:seq>
            <p:video>
              <p:cMediaNode>
                <p:cTn id="7" fill="hold" display="0">
                  <p:stCondLst>
                    <p:cond delay="indefinite"/>
                  </p:stCondLst>
                  <p:endCondLst>
                    <p:cond evt="onNext" delay="0">
                      <p:tgtEl>
                        <p:sldTgt/>
                      </p:tgtEl>
                    </p:cond>
                    <p:cond evt="onPrev" delay="0">
                      <p:tgtEl>
                        <p:sldTgt/>
                      </p:tgtEl>
                    </p:cond>
                  </p:endCondLst>
                </p:cTn>
                <p:tgtEl>
                  <p:spTgt spid="5325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p:spPr>
        <p:txBody>
          <a:bodyPr/>
          <a:lstStyle/>
          <a:p>
            <a:fld id="{CAC1219A-1A67-4027-A5E3-97C15598C735}" type="slidenum">
              <a:rPr lang="en-US"/>
              <a:pPr/>
              <a:t>15</a:t>
            </a:fld>
            <a:endParaRPr lang="en-US" dirty="0"/>
          </a:p>
        </p:txBody>
      </p:sp>
      <p:sp>
        <p:nvSpPr>
          <p:cNvPr id="20483" name="Rectangle 2"/>
          <p:cNvSpPr>
            <a:spLocks noChangeArrowheads="1"/>
          </p:cNvSpPr>
          <p:nvPr/>
        </p:nvSpPr>
        <p:spPr bwMode="auto">
          <a:xfrm>
            <a:off x="4746625" y="1463675"/>
            <a:ext cx="4310063" cy="3462338"/>
          </a:xfrm>
          <a:prstGeom prst="rect">
            <a:avLst/>
          </a:prstGeom>
          <a:solidFill>
            <a:srgbClr val="2F4050"/>
          </a:solidFill>
          <a:ln w="9525">
            <a:noFill/>
            <a:miter lim="800000"/>
            <a:headEnd/>
            <a:tailEnd/>
          </a:ln>
        </p:spPr>
        <p:txBody>
          <a:bodyPr wrap="none" anchor="ctr"/>
          <a:lstStyle/>
          <a:p>
            <a:pPr eaLnBrk="1" hangingPunct="1"/>
            <a:endParaRPr lang="en-US" sz="1400" b="1" dirty="0">
              <a:solidFill>
                <a:srgbClr val="FFFFFF"/>
              </a:solidFill>
            </a:endParaRPr>
          </a:p>
        </p:txBody>
      </p:sp>
      <p:sp>
        <p:nvSpPr>
          <p:cNvPr id="20484" name="Rectangle 3"/>
          <p:cNvSpPr>
            <a:spLocks noGrp="1" noChangeArrowheads="1"/>
          </p:cNvSpPr>
          <p:nvPr>
            <p:ph type="body" sz="half" idx="4294967295"/>
          </p:nvPr>
        </p:nvSpPr>
        <p:spPr>
          <a:xfrm>
            <a:off x="369888" y="1441450"/>
            <a:ext cx="4572000" cy="4602163"/>
          </a:xfrm>
        </p:spPr>
        <p:txBody>
          <a:bodyPr/>
          <a:lstStyle/>
          <a:p>
            <a:pPr marL="236538" indent="-236538" eaLnBrk="1" hangingPunct="1"/>
            <a:r>
              <a:rPr lang="en-US" sz="2000" b="1" dirty="0" smtClean="0">
                <a:solidFill>
                  <a:srgbClr val="2F4050"/>
                </a:solidFill>
                <a:latin typeface="Arial" charset="0"/>
              </a:rPr>
              <a:t> Delivers</a:t>
            </a:r>
            <a:br>
              <a:rPr lang="en-US" sz="2000" b="1" dirty="0" smtClean="0">
                <a:solidFill>
                  <a:srgbClr val="2F4050"/>
                </a:solidFill>
                <a:latin typeface="Arial" charset="0"/>
              </a:rPr>
            </a:br>
            <a:r>
              <a:rPr lang="en-US" sz="2000" b="1" dirty="0" smtClean="0">
                <a:solidFill>
                  <a:srgbClr val="2F4050"/>
                </a:solidFill>
                <a:latin typeface="Arial" charset="0"/>
              </a:rPr>
              <a:t>   </a:t>
            </a:r>
            <a:r>
              <a:rPr lang="en-US" sz="2000" b="1" dirty="0" smtClean="0">
                <a:latin typeface="Arial" charset="0"/>
              </a:rPr>
              <a:t>education where needed by</a:t>
            </a:r>
          </a:p>
          <a:p>
            <a:pPr marL="693738" lvl="1" indent="-236538" eaLnBrk="1" hangingPunct="1"/>
            <a:r>
              <a:rPr lang="en-US" sz="2000" b="1" dirty="0" smtClean="0">
                <a:latin typeface="Arial" charset="0"/>
              </a:rPr>
              <a:t>distance learning</a:t>
            </a:r>
          </a:p>
          <a:p>
            <a:pPr marL="693738" lvl="1" indent="-236538" eaLnBrk="1" hangingPunct="1"/>
            <a:r>
              <a:rPr lang="en-US" sz="2000" b="1" dirty="0" smtClean="0">
                <a:latin typeface="Arial" charset="0"/>
              </a:rPr>
              <a:t>mobile education teams</a:t>
            </a:r>
          </a:p>
          <a:p>
            <a:pPr marL="693738" lvl="1" indent="-236538" eaLnBrk="1" hangingPunct="1"/>
            <a:r>
              <a:rPr lang="en-US" sz="2000" b="1" dirty="0" smtClean="0">
                <a:latin typeface="Arial" charset="0"/>
              </a:rPr>
              <a:t>faculty and student internships in the fleet</a:t>
            </a:r>
          </a:p>
          <a:p>
            <a:pPr lvl="2" indent="-177800" eaLnBrk="1" hangingPunct="1">
              <a:buFont typeface="Arial" charset="0"/>
              <a:buChar char="–"/>
            </a:pPr>
            <a:endParaRPr lang="en-US" sz="2000" b="1" dirty="0" smtClean="0">
              <a:solidFill>
                <a:srgbClr val="2F4050"/>
              </a:solidFill>
              <a:latin typeface="Arial" charset="0"/>
            </a:endParaRPr>
          </a:p>
          <a:p>
            <a:pPr marL="236538" indent="-236538" eaLnBrk="1" hangingPunct="1"/>
            <a:r>
              <a:rPr lang="en-US" sz="2000" b="1" dirty="0" smtClean="0">
                <a:solidFill>
                  <a:srgbClr val="2F4050"/>
                </a:solidFill>
                <a:latin typeface="Arial" charset="0"/>
              </a:rPr>
              <a:t> Provides</a:t>
            </a:r>
            <a:br>
              <a:rPr lang="en-US" sz="2000" b="1" dirty="0" smtClean="0">
                <a:solidFill>
                  <a:srgbClr val="2F4050"/>
                </a:solidFill>
                <a:latin typeface="Arial" charset="0"/>
              </a:rPr>
            </a:br>
            <a:r>
              <a:rPr lang="en-US" sz="2000" b="1" dirty="0" smtClean="0">
                <a:solidFill>
                  <a:srgbClr val="2F4050"/>
                </a:solidFill>
                <a:latin typeface="Arial" charset="0"/>
              </a:rPr>
              <a:t>   </a:t>
            </a:r>
            <a:r>
              <a:rPr lang="en-US" sz="2000" b="1" dirty="0" smtClean="0">
                <a:latin typeface="Arial" charset="0"/>
              </a:rPr>
              <a:t>educational opportunities for</a:t>
            </a:r>
          </a:p>
          <a:p>
            <a:pPr marL="693738" lvl="1" indent="-236538" eaLnBrk="1" hangingPunct="1"/>
            <a:r>
              <a:rPr lang="en-US" sz="2000" b="1" dirty="0" smtClean="0">
                <a:latin typeface="Arial" charset="0"/>
              </a:rPr>
              <a:t>potential participants</a:t>
            </a:r>
          </a:p>
          <a:p>
            <a:pPr marL="693738" lvl="1" indent="-236538" eaLnBrk="1" hangingPunct="1"/>
            <a:r>
              <a:rPr lang="en-US" sz="2000" b="1" dirty="0" smtClean="0">
                <a:latin typeface="Arial" charset="0"/>
              </a:rPr>
              <a:t>current enrollees</a:t>
            </a:r>
          </a:p>
          <a:p>
            <a:pPr marL="693738" lvl="1" indent="-236538" eaLnBrk="1" hangingPunct="1"/>
            <a:r>
              <a:rPr lang="en-US" sz="2000" b="1" dirty="0" smtClean="0">
                <a:latin typeface="Arial" charset="0"/>
              </a:rPr>
              <a:t>former students</a:t>
            </a:r>
            <a:endParaRPr lang="en-US" sz="2000" b="1" dirty="0" smtClean="0">
              <a:solidFill>
                <a:srgbClr val="2F4050"/>
              </a:solidFill>
              <a:latin typeface="Arial" charset="0"/>
            </a:endParaRPr>
          </a:p>
        </p:txBody>
      </p:sp>
      <p:pic>
        <p:nvPicPr>
          <p:cNvPr id="20485" name="Picture 4" descr="faculty clock"/>
          <p:cNvPicPr>
            <a:picLocks noGrp="1" noChangeAspect="1" noChangeArrowheads="1"/>
          </p:cNvPicPr>
          <p:nvPr>
            <p:ph sz="quarter" idx="4294967295"/>
          </p:nvPr>
        </p:nvPicPr>
        <p:blipFill>
          <a:blip r:embed="rId3"/>
          <a:srcRect/>
          <a:stretch>
            <a:fillRect/>
          </a:stretch>
        </p:blipFill>
        <p:spPr>
          <a:xfrm>
            <a:off x="4811713" y="1616075"/>
            <a:ext cx="4168775" cy="3140075"/>
          </a:xfrm>
          <a:noFill/>
        </p:spPr>
      </p:pic>
      <p:sp>
        <p:nvSpPr>
          <p:cNvPr id="20486" name="Rectangle 5" descr="water[1]"/>
          <p:cNvSpPr>
            <a:spLocks noChangeArrowheads="1"/>
          </p:cNvSpPr>
          <p:nvPr/>
        </p:nvSpPr>
        <p:spPr bwMode="auto">
          <a:xfrm>
            <a:off x="7307263" y="165100"/>
            <a:ext cx="1508125" cy="476250"/>
          </a:xfrm>
          <a:prstGeom prst="rect">
            <a:avLst/>
          </a:prstGeom>
          <a:noFill/>
          <a:ln w="9525">
            <a:noFill/>
            <a:miter lim="800000"/>
            <a:headEnd/>
            <a:tailEnd/>
          </a:ln>
        </p:spPr>
        <p:txBody>
          <a:bodyPr wrap="none">
            <a:spAutoFit/>
          </a:bodyPr>
          <a:lstStyle/>
          <a:p>
            <a:pPr eaLnBrk="1" hangingPunct="1">
              <a:lnSpc>
                <a:spcPct val="90000"/>
              </a:lnSpc>
            </a:pPr>
            <a:r>
              <a:rPr lang="en-US" sz="2800" dirty="0">
                <a:solidFill>
                  <a:schemeClr val="bg1"/>
                </a:solidFill>
              </a:rPr>
              <a:t>NPS . .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2"/>
          </p:nvPr>
        </p:nvSpPr>
        <p:spPr>
          <a:noFill/>
        </p:spPr>
        <p:txBody>
          <a:bodyPr/>
          <a:lstStyle/>
          <a:p>
            <a:fld id="{760C08B5-EE85-4C8F-8243-7045C52DB4E0}" type="slidenum">
              <a:rPr lang="en-US"/>
              <a:pPr/>
              <a:t>16</a:t>
            </a:fld>
            <a:endParaRPr lang="en-US" dirty="0"/>
          </a:p>
        </p:txBody>
      </p:sp>
      <p:sp>
        <p:nvSpPr>
          <p:cNvPr id="1028" name="Rectangle 12"/>
          <p:cNvSpPr>
            <a:spLocks noGrp="1" noChangeArrowheads="1"/>
          </p:cNvSpPr>
          <p:nvPr>
            <p:ph type="body" sz="half" idx="4294967295"/>
          </p:nvPr>
        </p:nvSpPr>
        <p:spPr>
          <a:xfrm>
            <a:off x="5064125" y="134938"/>
            <a:ext cx="3810000" cy="533400"/>
          </a:xfrm>
          <a:noFill/>
        </p:spPr>
        <p:txBody>
          <a:bodyPr anchor="ctr"/>
          <a:lstStyle/>
          <a:p>
            <a:pPr algn="r" eaLnBrk="1" hangingPunct="1">
              <a:buFontTx/>
              <a:buNone/>
            </a:pPr>
            <a:r>
              <a:rPr lang="en-US" sz="2400" dirty="0" smtClean="0">
                <a:solidFill>
                  <a:schemeClr val="bg1"/>
                </a:solidFill>
                <a:latin typeface="Arial" pitchFamily="34" charset="0"/>
                <a:cs typeface="Arial" pitchFamily="34" charset="0"/>
              </a:rPr>
              <a:t>NPS is Students . . .</a:t>
            </a:r>
          </a:p>
        </p:txBody>
      </p:sp>
      <p:sp>
        <p:nvSpPr>
          <p:cNvPr id="1029" name="Text Box 13" descr="water[1]"/>
          <p:cNvSpPr txBox="1">
            <a:spLocks noChangeArrowheads="1"/>
          </p:cNvSpPr>
          <p:nvPr/>
        </p:nvSpPr>
        <p:spPr bwMode="auto">
          <a:xfrm>
            <a:off x="311150" y="1049338"/>
            <a:ext cx="8728075" cy="1790700"/>
          </a:xfrm>
          <a:prstGeom prst="rect">
            <a:avLst/>
          </a:prstGeom>
          <a:noFill/>
          <a:ln w="9525">
            <a:noFill/>
            <a:miter lim="800000"/>
            <a:headEnd/>
            <a:tailEnd/>
          </a:ln>
        </p:spPr>
        <p:txBody>
          <a:bodyPr>
            <a:spAutoFit/>
          </a:bodyPr>
          <a:lstStyle/>
          <a:p>
            <a:pPr algn="ctr" eaLnBrk="1" hangingPunct="1">
              <a:spcBef>
                <a:spcPct val="50000"/>
              </a:spcBef>
            </a:pPr>
            <a:r>
              <a:rPr lang="en-US" sz="2000" b="1" dirty="0"/>
              <a:t>Resident Degree Program Enrollment </a:t>
            </a:r>
            <a:r>
              <a:rPr lang="en-US" b="1" dirty="0" smtClean="0"/>
              <a:t>(</a:t>
            </a:r>
            <a:r>
              <a:rPr lang="en-US" b="1" dirty="0" smtClean="0"/>
              <a:t>Summer (4</a:t>
            </a:r>
            <a:r>
              <a:rPr lang="en-US" b="1" baseline="30000" dirty="0" smtClean="0"/>
              <a:t>th</a:t>
            </a:r>
            <a:r>
              <a:rPr lang="en-US" b="1" dirty="0" smtClean="0"/>
              <a:t> </a:t>
            </a:r>
            <a:r>
              <a:rPr lang="en-US" b="1" dirty="0" smtClean="0"/>
              <a:t>Qtr) AY 2012)</a:t>
            </a:r>
            <a:r>
              <a:rPr lang="en-US" i="1" dirty="0" smtClean="0"/>
              <a:t> </a:t>
            </a:r>
            <a:endParaRPr lang="en-US" i="1" dirty="0"/>
          </a:p>
          <a:p>
            <a:pPr algn="ctr" eaLnBrk="1" hangingPunct="1">
              <a:spcBef>
                <a:spcPct val="50000"/>
              </a:spcBef>
            </a:pPr>
            <a:r>
              <a:rPr lang="en-US" sz="1600" b="1" dirty="0"/>
              <a:t>Total Resident: </a:t>
            </a:r>
            <a:r>
              <a:rPr lang="en-US" sz="1600" b="1" dirty="0" smtClean="0"/>
              <a:t>1,760</a:t>
            </a:r>
            <a:endParaRPr lang="en-US" sz="1600" dirty="0"/>
          </a:p>
          <a:p>
            <a:pPr algn="ctr" eaLnBrk="1" hangingPunct="1">
              <a:lnSpc>
                <a:spcPct val="85000"/>
              </a:lnSpc>
              <a:spcBef>
                <a:spcPct val="50000"/>
              </a:spcBef>
            </a:pPr>
            <a:r>
              <a:rPr lang="en-US" sz="1600" b="1" i="1" dirty="0"/>
              <a:t>U.S. </a:t>
            </a:r>
            <a:r>
              <a:rPr lang="en-US" sz="1600" b="1" i="1" dirty="0" smtClean="0"/>
              <a:t>73% </a:t>
            </a:r>
            <a:r>
              <a:rPr lang="en-US" sz="1600" b="1" i="1" dirty="0"/>
              <a:t>- All Military Services and Other Government Agencies                                                                    </a:t>
            </a:r>
          </a:p>
          <a:p>
            <a:pPr algn="ctr" eaLnBrk="1" hangingPunct="1">
              <a:lnSpc>
                <a:spcPct val="85000"/>
              </a:lnSpc>
              <a:spcBef>
                <a:spcPct val="50000"/>
              </a:spcBef>
            </a:pPr>
            <a:r>
              <a:rPr lang="en-US" sz="1600" b="1" i="1" dirty="0"/>
              <a:t>International </a:t>
            </a:r>
            <a:r>
              <a:rPr lang="en-US" sz="1600" b="1" i="1" dirty="0" smtClean="0"/>
              <a:t>14% </a:t>
            </a:r>
            <a:r>
              <a:rPr lang="en-US" sz="1600" b="1" i="1" dirty="0"/>
              <a:t>- </a:t>
            </a:r>
            <a:r>
              <a:rPr lang="en-US" sz="1600" b="1" i="1" dirty="0" smtClean="0"/>
              <a:t>258 </a:t>
            </a:r>
            <a:r>
              <a:rPr lang="en-US" sz="1600" b="1" i="1" dirty="0" smtClean="0"/>
              <a:t>Residents </a:t>
            </a:r>
            <a:r>
              <a:rPr lang="en-US" sz="1600" b="1" i="1" dirty="0"/>
              <a:t>from </a:t>
            </a:r>
            <a:r>
              <a:rPr lang="en-US" sz="1600" b="1" i="1" dirty="0" smtClean="0"/>
              <a:t>51</a:t>
            </a:r>
            <a:r>
              <a:rPr lang="en-US" sz="1600" b="1" i="1" dirty="0" smtClean="0"/>
              <a:t> </a:t>
            </a:r>
            <a:r>
              <a:rPr lang="en-US" sz="1600" b="1" i="1" dirty="0"/>
              <a:t>countries</a:t>
            </a:r>
            <a:endParaRPr lang="en-US" sz="1600" b="1" dirty="0"/>
          </a:p>
          <a:p>
            <a:pPr algn="ctr" eaLnBrk="1" hangingPunct="1">
              <a:spcBef>
                <a:spcPct val="50000"/>
              </a:spcBef>
            </a:pPr>
            <a:endParaRPr lang="en-US" sz="1600" b="1" dirty="0"/>
          </a:p>
        </p:txBody>
      </p:sp>
      <p:sp>
        <p:nvSpPr>
          <p:cNvPr id="1030" name="Rectangle 3"/>
          <p:cNvSpPr>
            <a:spLocks noChangeArrowheads="1"/>
          </p:cNvSpPr>
          <p:nvPr/>
        </p:nvSpPr>
        <p:spPr bwMode="auto">
          <a:xfrm>
            <a:off x="4619625" y="2590800"/>
            <a:ext cx="4419600" cy="3911600"/>
          </a:xfrm>
          <a:prstGeom prst="rect">
            <a:avLst/>
          </a:prstGeom>
          <a:solidFill>
            <a:srgbClr val="2F4050"/>
          </a:solidFill>
          <a:ln w="9525">
            <a:noFill/>
            <a:miter lim="800000"/>
            <a:headEnd/>
            <a:tailEnd/>
          </a:ln>
        </p:spPr>
        <p:txBody>
          <a:bodyPr anchor="ctr"/>
          <a:lstStyle/>
          <a:p>
            <a:pPr algn="ctr" eaLnBrk="1" hangingPunct="1"/>
            <a:endParaRPr lang="en-US" b="1" dirty="0"/>
          </a:p>
        </p:txBody>
      </p:sp>
      <p:sp>
        <p:nvSpPr>
          <p:cNvPr id="1031" name="Rectangle 8" descr="water[1]"/>
          <p:cNvSpPr>
            <a:spLocks noChangeArrowheads="1"/>
          </p:cNvSpPr>
          <p:nvPr/>
        </p:nvSpPr>
        <p:spPr bwMode="auto">
          <a:xfrm>
            <a:off x="4724400" y="5700713"/>
            <a:ext cx="4267200" cy="609600"/>
          </a:xfrm>
          <a:prstGeom prst="rect">
            <a:avLst/>
          </a:prstGeom>
          <a:noFill/>
          <a:ln w="9525">
            <a:noFill/>
            <a:miter lim="800000"/>
            <a:headEnd/>
            <a:tailEnd/>
          </a:ln>
        </p:spPr>
        <p:txBody>
          <a:bodyPr>
            <a:spAutoFit/>
          </a:bodyPr>
          <a:lstStyle/>
          <a:p>
            <a:pPr algn="ctr" eaLnBrk="1" hangingPunct="1">
              <a:lnSpc>
                <a:spcPct val="85000"/>
              </a:lnSpc>
            </a:pPr>
            <a:r>
              <a:rPr lang="en-US" sz="2000" b="1" dirty="0">
                <a:solidFill>
                  <a:schemeClr val="bg1"/>
                </a:solidFill>
              </a:rPr>
              <a:t>CDR Doug Burton</a:t>
            </a:r>
          </a:p>
          <a:p>
            <a:pPr algn="ctr" eaLnBrk="1" hangingPunct="1">
              <a:lnSpc>
                <a:spcPct val="85000"/>
              </a:lnSpc>
            </a:pPr>
            <a:r>
              <a:rPr lang="en-US" sz="2000" b="1" dirty="0">
                <a:solidFill>
                  <a:schemeClr val="bg1"/>
                </a:solidFill>
              </a:rPr>
              <a:t>Operations Research Department</a:t>
            </a:r>
          </a:p>
        </p:txBody>
      </p:sp>
      <p:pic>
        <p:nvPicPr>
          <p:cNvPr id="57352" name="Burton (No intro)_PowerPoin.mpg" descr="Cuttlefish:Users:cullen:Desktop:Command Brief Standalone:Burton (No intro)_PowerPoin.mpg">
            <a:hlinkClick r:id="" action="ppaction://media"/>
          </p:cNvPr>
          <p:cNvPicPr>
            <a:picLocks noRot="1" noChangeAspect="1" noChangeArrowheads="1"/>
          </p:cNvPicPr>
          <p:nvPr>
            <a:quickTimeFile r:link="rId1"/>
          </p:nvPr>
        </p:nvPicPr>
        <p:blipFill>
          <a:blip r:embed="rId4"/>
          <a:srcRect/>
          <a:stretch>
            <a:fillRect/>
          </a:stretch>
        </p:blipFill>
        <p:spPr bwMode="auto">
          <a:xfrm>
            <a:off x="4656138" y="2895600"/>
            <a:ext cx="4335462" cy="2438400"/>
          </a:xfrm>
          <a:prstGeom prst="rect">
            <a:avLst/>
          </a:prstGeom>
          <a:noFill/>
          <a:ln w="9525">
            <a:noFill/>
            <a:miter lim="800000"/>
            <a:headEnd/>
            <a:tailEnd/>
          </a:ln>
        </p:spPr>
      </p:pic>
      <p:graphicFrame>
        <p:nvGraphicFramePr>
          <p:cNvPr id="9" name="Chart 8"/>
          <p:cNvGraphicFramePr>
            <a:graphicFrameLocks/>
          </p:cNvGraphicFramePr>
          <p:nvPr>
            <p:extLst>
              <p:ext uri="{D42A27DB-BD31-4B8C-83A1-F6EECF244321}">
                <p14:modId xmlns:p14="http://schemas.microsoft.com/office/powerpoint/2010/main" xmlns="" val="1624491542"/>
              </p:ext>
            </p:extLst>
          </p:nvPr>
        </p:nvGraphicFramePr>
        <p:xfrm>
          <a:off x="492125" y="2590800"/>
          <a:ext cx="3927475" cy="39116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735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7352"/>
                                        </p:tgtEl>
                                      </p:cBhvr>
                                    </p:cmd>
                                  </p:childTnLst>
                                </p:cTn>
                              </p:par>
                            </p:childTnLst>
                          </p:cTn>
                        </p:par>
                      </p:childTnLst>
                    </p:cTn>
                  </p:par>
                </p:childTnLst>
              </p:cTn>
              <p:nextCondLst>
                <p:cond evt="onClick" delay="0">
                  <p:tgtEl>
                    <p:spTgt spid="57352"/>
                  </p:tgtEl>
                </p:cond>
              </p:nextCondLst>
            </p:seq>
            <p:video>
              <p:cMediaNode>
                <p:cTn id="7" fill="hold" display="0">
                  <p:stCondLst>
                    <p:cond delay="indefinite"/>
                  </p:stCondLst>
                  <p:endCondLst>
                    <p:cond evt="onNext" delay="0">
                      <p:tgtEl>
                        <p:sldTgt/>
                      </p:tgtEl>
                    </p:cond>
                    <p:cond evt="onPrev" delay="0">
                      <p:tgtEl>
                        <p:sldTgt/>
                      </p:tgtEl>
                    </p:cond>
                  </p:endCondLst>
                </p:cTn>
                <p:tgtEl>
                  <p:spTgt spid="5735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noFill/>
          <a:ln>
            <a:miter lim="800000"/>
            <a:headEnd/>
            <a:tailEnd/>
          </a:ln>
        </p:spPr>
        <p:txBody>
          <a:bodyPr/>
          <a:lstStyle/>
          <a:p>
            <a:fld id="{CE030B0F-97B4-4838-BD4F-28177A805D7C}" type="slidenum">
              <a:rPr lang="en-US" smtClean="0"/>
              <a:pPr/>
              <a:t>17</a:t>
            </a:fld>
            <a:endParaRPr lang="en-US" smtClean="0"/>
          </a:p>
        </p:txBody>
      </p:sp>
      <p:sp>
        <p:nvSpPr>
          <p:cNvPr id="3075" name="Rectangle 2"/>
          <p:cNvSpPr>
            <a:spLocks noChangeArrowheads="1"/>
          </p:cNvSpPr>
          <p:nvPr/>
        </p:nvSpPr>
        <p:spPr bwMode="auto">
          <a:xfrm>
            <a:off x="0" y="6475413"/>
            <a:ext cx="1905000" cy="306387"/>
          </a:xfrm>
          <a:prstGeom prst="rect">
            <a:avLst/>
          </a:prstGeom>
          <a:noFill/>
          <a:ln w="12700">
            <a:noFill/>
            <a:miter lim="800000"/>
            <a:headEnd/>
            <a:tailEnd/>
          </a:ln>
        </p:spPr>
        <p:txBody>
          <a:bodyPr wrap="none" anchor="ctr"/>
          <a:lstStyle/>
          <a:p>
            <a:endParaRPr lang="en-US" sz="1400" b="1" i="0">
              <a:solidFill>
                <a:srgbClr val="FFFFFF"/>
              </a:solidFill>
            </a:endParaRPr>
          </a:p>
        </p:txBody>
      </p:sp>
      <p:sp>
        <p:nvSpPr>
          <p:cNvPr id="3076" name="Rectangle 33"/>
          <p:cNvSpPr>
            <a:spLocks noChangeArrowheads="1"/>
          </p:cNvSpPr>
          <p:nvPr/>
        </p:nvSpPr>
        <p:spPr bwMode="auto">
          <a:xfrm>
            <a:off x="7162800" y="6324600"/>
            <a:ext cx="1905000" cy="457200"/>
          </a:xfrm>
          <a:prstGeom prst="rect">
            <a:avLst/>
          </a:prstGeom>
          <a:noFill/>
          <a:ln w="12700">
            <a:noFill/>
            <a:miter lim="800000"/>
            <a:headEnd/>
            <a:tailEnd/>
          </a:ln>
        </p:spPr>
        <p:txBody>
          <a:bodyPr wrap="none" anchor="ctr"/>
          <a:lstStyle/>
          <a:p>
            <a:endParaRPr lang="en-US" sz="1400" b="1" i="0">
              <a:solidFill>
                <a:srgbClr val="FFFFFF"/>
              </a:solidFill>
            </a:endParaRPr>
          </a:p>
        </p:txBody>
      </p:sp>
      <p:sp>
        <p:nvSpPr>
          <p:cNvPr id="3077" name="Rectangle 48"/>
          <p:cNvSpPr>
            <a:spLocks noChangeArrowheads="1"/>
          </p:cNvSpPr>
          <p:nvPr/>
        </p:nvSpPr>
        <p:spPr bwMode="auto">
          <a:xfrm>
            <a:off x="1989138" y="107950"/>
            <a:ext cx="7005637" cy="587375"/>
          </a:xfrm>
          <a:prstGeom prst="rect">
            <a:avLst/>
          </a:prstGeom>
          <a:noFill/>
          <a:ln w="12700">
            <a:noFill/>
            <a:miter lim="800000"/>
            <a:headEnd/>
            <a:tailEnd/>
          </a:ln>
        </p:spPr>
        <p:txBody>
          <a:bodyPr lIns="90488" tIns="44450" rIns="90488" bIns="44450" anchor="ctr"/>
          <a:lstStyle/>
          <a:p>
            <a:pPr algn="r" eaLnBrk="0" hangingPunct="0">
              <a:lnSpc>
                <a:spcPct val="90000"/>
              </a:lnSpc>
            </a:pPr>
            <a:r>
              <a:rPr lang="en-US" sz="2400" i="0" dirty="0">
                <a:solidFill>
                  <a:schemeClr val="bg1"/>
                </a:solidFill>
              </a:rPr>
              <a:t>International Degree Students </a:t>
            </a:r>
          </a:p>
          <a:p>
            <a:pPr algn="r" eaLnBrk="0" hangingPunct="0">
              <a:lnSpc>
                <a:spcPct val="90000"/>
              </a:lnSpc>
            </a:pPr>
            <a:r>
              <a:rPr lang="en-US" sz="2400" i="0" dirty="0">
                <a:solidFill>
                  <a:schemeClr val="bg1"/>
                </a:solidFill>
              </a:rPr>
              <a:t>Summer Quarter 2012</a:t>
            </a:r>
          </a:p>
        </p:txBody>
      </p:sp>
      <p:sp>
        <p:nvSpPr>
          <p:cNvPr id="3079" name="Text Box 57" descr="water[1]"/>
          <p:cNvSpPr txBox="1">
            <a:spLocks noChangeArrowheads="1"/>
          </p:cNvSpPr>
          <p:nvPr/>
        </p:nvSpPr>
        <p:spPr bwMode="auto">
          <a:xfrm>
            <a:off x="1905000" y="5426075"/>
            <a:ext cx="3116262" cy="1049338"/>
          </a:xfrm>
          <a:prstGeom prst="rect">
            <a:avLst/>
          </a:prstGeom>
          <a:noFill/>
          <a:ln w="9525" algn="ctr">
            <a:noFill/>
            <a:miter lim="800000"/>
            <a:headEnd/>
            <a:tailEnd/>
          </a:ln>
        </p:spPr>
        <p:txBody>
          <a:bodyPr wrap="none"/>
          <a:lstStyle/>
          <a:p>
            <a:pPr algn="ctr">
              <a:lnSpc>
                <a:spcPct val="70000"/>
              </a:lnSpc>
              <a:spcBef>
                <a:spcPct val="35000"/>
              </a:spcBef>
            </a:pPr>
            <a:r>
              <a:rPr lang="en-US" sz="3100" b="1" dirty="0">
                <a:solidFill>
                  <a:srgbClr val="2F4050"/>
                </a:solidFill>
              </a:rPr>
              <a:t>258 Students</a:t>
            </a:r>
          </a:p>
          <a:p>
            <a:pPr algn="ctr">
              <a:lnSpc>
                <a:spcPct val="70000"/>
              </a:lnSpc>
              <a:spcBef>
                <a:spcPct val="35000"/>
              </a:spcBef>
            </a:pPr>
            <a:r>
              <a:rPr lang="en-US" sz="3100" b="1" dirty="0">
                <a:solidFill>
                  <a:srgbClr val="2F4050"/>
                </a:solidFill>
              </a:rPr>
              <a:t>51 Countries</a:t>
            </a:r>
          </a:p>
        </p:txBody>
      </p:sp>
      <p:sp>
        <p:nvSpPr>
          <p:cNvPr id="3080" name="Rectangle 7"/>
          <p:cNvSpPr>
            <a:spLocks noChangeArrowheads="1"/>
          </p:cNvSpPr>
          <p:nvPr/>
        </p:nvSpPr>
        <p:spPr bwMode="auto">
          <a:xfrm>
            <a:off x="2438400" y="860425"/>
            <a:ext cx="2151063" cy="4668060"/>
          </a:xfrm>
          <a:prstGeom prst="rect">
            <a:avLst/>
          </a:prstGeom>
          <a:noFill/>
          <a:ln w="12700">
            <a:noFill/>
            <a:miter lim="800000"/>
            <a:headEnd/>
            <a:tailEnd/>
          </a:ln>
          <a:effectLst/>
        </p:spPr>
        <p:txBody>
          <a:bodyPr wrap="square" lIns="90488" tIns="44450" rIns="90488" bIns="44450">
            <a:spAutoFit/>
          </a:bodyPr>
          <a:lstStyle/>
          <a:p>
            <a:pPr eaLnBrk="0" hangingPunct="0">
              <a:tabLst>
                <a:tab pos="1828800" algn="r"/>
              </a:tabLst>
            </a:pPr>
            <a:r>
              <a:rPr lang="en-US" sz="1400" b="1" i="0" u="sng" dirty="0">
                <a:solidFill>
                  <a:srgbClr val="000000"/>
                </a:solidFill>
              </a:rPr>
              <a:t>Europe</a:t>
            </a:r>
          </a:p>
          <a:p>
            <a:pPr eaLnBrk="0" hangingPunct="0">
              <a:tabLst>
                <a:tab pos="1828800" algn="r"/>
              </a:tabLst>
            </a:pPr>
            <a:r>
              <a:rPr lang="en-US" sz="1400" i="0" dirty="0">
                <a:solidFill>
                  <a:srgbClr val="000000"/>
                </a:solidFill>
              </a:rPr>
              <a:t>Albania                       1</a:t>
            </a:r>
          </a:p>
          <a:p>
            <a:pPr eaLnBrk="0" hangingPunct="0">
              <a:tabLst>
                <a:tab pos="1828800" algn="r"/>
              </a:tabLst>
            </a:pPr>
            <a:r>
              <a:rPr lang="en-US" sz="1400" i="0" dirty="0">
                <a:solidFill>
                  <a:srgbClr val="000000"/>
                </a:solidFill>
              </a:rPr>
              <a:t>Bulgaria                      2               Croatia                        1</a:t>
            </a:r>
          </a:p>
          <a:p>
            <a:pPr eaLnBrk="0" hangingPunct="0">
              <a:tabLst>
                <a:tab pos="1828800" algn="r"/>
              </a:tabLst>
            </a:pPr>
            <a:r>
              <a:rPr lang="en-US" sz="1400" i="0" dirty="0">
                <a:solidFill>
                  <a:srgbClr val="000000"/>
                </a:solidFill>
              </a:rPr>
              <a:t>Georgia                       1</a:t>
            </a:r>
          </a:p>
          <a:p>
            <a:pPr eaLnBrk="0" hangingPunct="0">
              <a:tabLst>
                <a:tab pos="1828800" algn="r"/>
              </a:tabLst>
            </a:pPr>
            <a:r>
              <a:rPr lang="en-US" sz="1400" i="0" dirty="0">
                <a:solidFill>
                  <a:srgbClr val="000000"/>
                </a:solidFill>
              </a:rPr>
              <a:t>Germany	16</a:t>
            </a:r>
          </a:p>
          <a:p>
            <a:pPr eaLnBrk="0" hangingPunct="0">
              <a:tabLst>
                <a:tab pos="1828800" algn="r"/>
              </a:tabLst>
            </a:pPr>
            <a:r>
              <a:rPr lang="en-US" sz="1400" i="0" dirty="0">
                <a:solidFill>
                  <a:srgbClr val="000000"/>
                </a:solidFill>
              </a:rPr>
              <a:t>Greece	21</a:t>
            </a:r>
          </a:p>
          <a:p>
            <a:pPr eaLnBrk="0" hangingPunct="0">
              <a:tabLst>
                <a:tab pos="1828800" algn="r"/>
              </a:tabLst>
            </a:pPr>
            <a:r>
              <a:rPr lang="en-US" sz="1400" i="0" dirty="0">
                <a:solidFill>
                  <a:srgbClr val="000000"/>
                </a:solidFill>
              </a:rPr>
              <a:t>Hungary                      1</a:t>
            </a:r>
          </a:p>
          <a:p>
            <a:pPr eaLnBrk="0" hangingPunct="0">
              <a:tabLst>
                <a:tab pos="1828800" algn="r"/>
              </a:tabLst>
            </a:pPr>
            <a:r>
              <a:rPr lang="en-US" sz="1400" i="0" dirty="0">
                <a:solidFill>
                  <a:srgbClr val="000000"/>
                </a:solidFill>
              </a:rPr>
              <a:t>Latvia                          2</a:t>
            </a:r>
          </a:p>
          <a:p>
            <a:pPr eaLnBrk="0" hangingPunct="0">
              <a:tabLst>
                <a:tab pos="1828800" algn="r"/>
              </a:tabLst>
            </a:pPr>
            <a:r>
              <a:rPr lang="en-US" sz="1400" i="0" dirty="0">
                <a:solidFill>
                  <a:srgbClr val="000000"/>
                </a:solidFill>
              </a:rPr>
              <a:t>Lithuania                     1</a:t>
            </a:r>
          </a:p>
          <a:p>
            <a:pPr eaLnBrk="0" hangingPunct="0">
              <a:tabLst>
                <a:tab pos="1828800" algn="r"/>
              </a:tabLst>
            </a:pPr>
            <a:r>
              <a:rPr lang="en-US" sz="1400" i="0" dirty="0">
                <a:solidFill>
                  <a:srgbClr val="000000"/>
                </a:solidFill>
              </a:rPr>
              <a:t>Moldova                      1</a:t>
            </a:r>
          </a:p>
          <a:p>
            <a:pPr eaLnBrk="0" hangingPunct="0">
              <a:tabLst>
                <a:tab pos="1828800" algn="r"/>
              </a:tabLst>
            </a:pPr>
            <a:r>
              <a:rPr lang="en-US" sz="1400" i="0" dirty="0">
                <a:solidFill>
                  <a:srgbClr val="000000"/>
                </a:solidFill>
              </a:rPr>
              <a:t>Netherlands                1</a:t>
            </a:r>
          </a:p>
          <a:p>
            <a:pPr eaLnBrk="0" hangingPunct="0">
              <a:tabLst>
                <a:tab pos="1828800" algn="r"/>
              </a:tabLst>
            </a:pPr>
            <a:r>
              <a:rPr lang="en-US" sz="1400" i="0" dirty="0">
                <a:solidFill>
                  <a:srgbClr val="000000"/>
                </a:solidFill>
              </a:rPr>
              <a:t>Norway                       7</a:t>
            </a:r>
          </a:p>
          <a:p>
            <a:pPr eaLnBrk="0" hangingPunct="0">
              <a:tabLst>
                <a:tab pos="1828800" algn="r"/>
              </a:tabLst>
            </a:pPr>
            <a:r>
              <a:rPr lang="en-US" sz="1400" i="0" dirty="0">
                <a:solidFill>
                  <a:srgbClr val="000000"/>
                </a:solidFill>
              </a:rPr>
              <a:t>Portugal	1</a:t>
            </a:r>
          </a:p>
          <a:p>
            <a:pPr eaLnBrk="0" hangingPunct="0">
              <a:tabLst>
                <a:tab pos="1828800" algn="r"/>
              </a:tabLst>
            </a:pPr>
            <a:r>
              <a:rPr lang="en-US" sz="1400" i="0" dirty="0">
                <a:solidFill>
                  <a:srgbClr val="000000"/>
                </a:solidFill>
              </a:rPr>
              <a:t>Romania                     1</a:t>
            </a:r>
          </a:p>
          <a:p>
            <a:pPr eaLnBrk="0" hangingPunct="0">
              <a:tabLst>
                <a:tab pos="1828800" algn="r"/>
              </a:tabLst>
            </a:pPr>
            <a:r>
              <a:rPr lang="en-US" sz="1400" i="0" dirty="0">
                <a:solidFill>
                  <a:srgbClr val="000000"/>
                </a:solidFill>
              </a:rPr>
              <a:t>Serbia                         2</a:t>
            </a:r>
          </a:p>
          <a:p>
            <a:pPr eaLnBrk="0" hangingPunct="0">
              <a:tabLst>
                <a:tab pos="1828800" algn="r"/>
              </a:tabLst>
            </a:pPr>
            <a:r>
              <a:rPr lang="en-US" sz="1400" i="0" dirty="0">
                <a:solidFill>
                  <a:srgbClr val="000000"/>
                </a:solidFill>
              </a:rPr>
              <a:t>Slovakia                      1</a:t>
            </a:r>
          </a:p>
          <a:p>
            <a:pPr eaLnBrk="0" hangingPunct="0">
              <a:tabLst>
                <a:tab pos="1828800" algn="r"/>
              </a:tabLst>
            </a:pPr>
            <a:r>
              <a:rPr lang="en-US" sz="1400" i="0" dirty="0">
                <a:solidFill>
                  <a:srgbClr val="000000"/>
                </a:solidFill>
              </a:rPr>
              <a:t>Sweden	3</a:t>
            </a:r>
          </a:p>
          <a:p>
            <a:pPr eaLnBrk="0" hangingPunct="0">
              <a:tabLst>
                <a:tab pos="1828800" algn="r"/>
              </a:tabLst>
            </a:pPr>
            <a:r>
              <a:rPr lang="en-US" sz="1400" i="0" dirty="0">
                <a:solidFill>
                  <a:srgbClr val="000000"/>
                </a:solidFill>
              </a:rPr>
              <a:t>Turkey                	       58</a:t>
            </a:r>
          </a:p>
          <a:p>
            <a:pPr eaLnBrk="0" hangingPunct="0">
              <a:tabLst>
                <a:tab pos="1828800" algn="r"/>
              </a:tabLst>
            </a:pPr>
            <a:r>
              <a:rPr lang="en-US" sz="1400" i="0" dirty="0">
                <a:solidFill>
                  <a:srgbClr val="000000"/>
                </a:solidFill>
              </a:rPr>
              <a:t>Ukraine                       </a:t>
            </a:r>
            <a:r>
              <a:rPr lang="en-US" sz="1400" i="0" u="sng" dirty="0">
                <a:solidFill>
                  <a:srgbClr val="000000"/>
                </a:solidFill>
              </a:rPr>
              <a:t>2</a:t>
            </a:r>
            <a:endParaRPr lang="en-US" sz="1400" i="0" dirty="0">
              <a:solidFill>
                <a:srgbClr val="000000"/>
              </a:solidFill>
            </a:endParaRPr>
          </a:p>
          <a:p>
            <a:pPr eaLnBrk="0" hangingPunct="0">
              <a:tabLst>
                <a:tab pos="1828800" algn="r"/>
              </a:tabLst>
            </a:pPr>
            <a:r>
              <a:rPr lang="en-US" sz="1400" i="0" dirty="0">
                <a:solidFill>
                  <a:srgbClr val="000000"/>
                </a:solidFill>
              </a:rPr>
              <a:t>                                </a:t>
            </a:r>
            <a:r>
              <a:rPr lang="en-US" sz="1400" b="1" i="0" dirty="0">
                <a:solidFill>
                  <a:srgbClr val="000000"/>
                </a:solidFill>
              </a:rPr>
              <a:t>123</a:t>
            </a:r>
            <a:r>
              <a:rPr lang="en-US" sz="1400" i="0" dirty="0">
                <a:solidFill>
                  <a:srgbClr val="000000"/>
                </a:solidFill>
              </a:rPr>
              <a:t>   </a:t>
            </a:r>
          </a:p>
        </p:txBody>
      </p:sp>
      <p:sp>
        <p:nvSpPr>
          <p:cNvPr id="3081" name="Rectangle 8"/>
          <p:cNvSpPr>
            <a:spLocks noChangeArrowheads="1"/>
          </p:cNvSpPr>
          <p:nvPr/>
        </p:nvSpPr>
        <p:spPr bwMode="auto">
          <a:xfrm>
            <a:off x="341315" y="2286000"/>
            <a:ext cx="1563685" cy="1813317"/>
          </a:xfrm>
          <a:prstGeom prst="rect">
            <a:avLst/>
          </a:prstGeom>
          <a:noFill/>
          <a:ln w="12700">
            <a:noFill/>
            <a:miter lim="800000"/>
            <a:headEnd/>
            <a:tailEnd/>
          </a:ln>
          <a:effectLst/>
        </p:spPr>
        <p:txBody>
          <a:bodyPr wrap="square" lIns="90488" tIns="44450" rIns="90488" bIns="44450">
            <a:spAutoFit/>
          </a:bodyPr>
          <a:lstStyle/>
          <a:p>
            <a:pPr eaLnBrk="0" hangingPunct="0">
              <a:tabLst>
                <a:tab pos="1371600" algn="r"/>
              </a:tabLst>
            </a:pPr>
            <a:r>
              <a:rPr lang="en-US" sz="1400" b="1" i="0" u="sng" dirty="0">
                <a:solidFill>
                  <a:srgbClr val="000000"/>
                </a:solidFill>
              </a:rPr>
              <a:t>Caribbean, Central &amp; South America</a:t>
            </a:r>
          </a:p>
          <a:p>
            <a:pPr eaLnBrk="0" hangingPunct="0">
              <a:tabLst>
                <a:tab pos="1371600" algn="r"/>
              </a:tabLst>
            </a:pPr>
            <a:r>
              <a:rPr lang="en-US" sz="1400" i="0" dirty="0">
                <a:solidFill>
                  <a:srgbClr val="000000"/>
                </a:solidFill>
              </a:rPr>
              <a:t>Argentina </a:t>
            </a:r>
            <a:r>
              <a:rPr lang="en-US" sz="1400" dirty="0" smtClean="0">
                <a:solidFill>
                  <a:srgbClr val="000000"/>
                </a:solidFill>
              </a:rPr>
              <a:t>	</a:t>
            </a:r>
            <a:r>
              <a:rPr lang="en-US" sz="1400" i="0" dirty="0" smtClean="0">
                <a:solidFill>
                  <a:srgbClr val="000000"/>
                </a:solidFill>
              </a:rPr>
              <a:t>2</a:t>
            </a:r>
            <a:endParaRPr lang="en-US" sz="1400" dirty="0" smtClean="0">
              <a:solidFill>
                <a:srgbClr val="000000"/>
              </a:solidFill>
            </a:endParaRPr>
          </a:p>
          <a:p>
            <a:pPr eaLnBrk="0" hangingPunct="0">
              <a:tabLst>
                <a:tab pos="1371600" algn="r"/>
              </a:tabLst>
            </a:pPr>
            <a:r>
              <a:rPr lang="en-US" sz="1400" i="0" dirty="0" smtClean="0">
                <a:solidFill>
                  <a:srgbClr val="000000"/>
                </a:solidFill>
              </a:rPr>
              <a:t>Brazil 	3</a:t>
            </a:r>
            <a:endParaRPr lang="en-US" sz="1400" i="0" dirty="0">
              <a:solidFill>
                <a:srgbClr val="000000"/>
              </a:solidFill>
            </a:endParaRPr>
          </a:p>
          <a:p>
            <a:pPr eaLnBrk="0" hangingPunct="0">
              <a:tabLst>
                <a:tab pos="1371600" algn="r"/>
              </a:tabLst>
            </a:pPr>
            <a:r>
              <a:rPr lang="en-US" sz="1400" i="0" dirty="0">
                <a:solidFill>
                  <a:srgbClr val="000000"/>
                </a:solidFill>
              </a:rPr>
              <a:t>Chile </a:t>
            </a:r>
            <a:r>
              <a:rPr lang="en-US" sz="1400" i="0" dirty="0" smtClean="0">
                <a:solidFill>
                  <a:srgbClr val="000000"/>
                </a:solidFill>
              </a:rPr>
              <a:t>	2</a:t>
            </a:r>
            <a:endParaRPr lang="en-US" sz="1400" i="0" dirty="0">
              <a:solidFill>
                <a:srgbClr val="000000"/>
              </a:solidFill>
            </a:endParaRPr>
          </a:p>
          <a:p>
            <a:pPr eaLnBrk="0" hangingPunct="0">
              <a:tabLst>
                <a:tab pos="1371600" algn="r"/>
              </a:tabLst>
            </a:pPr>
            <a:r>
              <a:rPr lang="en-US" sz="1400" i="0" dirty="0">
                <a:solidFill>
                  <a:srgbClr val="000000"/>
                </a:solidFill>
              </a:rPr>
              <a:t>Colombia </a:t>
            </a:r>
            <a:r>
              <a:rPr lang="en-US" sz="1400" dirty="0" smtClean="0">
                <a:solidFill>
                  <a:srgbClr val="000000"/>
                </a:solidFill>
              </a:rPr>
              <a:t>	</a:t>
            </a:r>
            <a:r>
              <a:rPr lang="en-US" sz="1400" i="0" u="sng" dirty="0" smtClean="0">
                <a:solidFill>
                  <a:srgbClr val="000000"/>
                </a:solidFill>
              </a:rPr>
              <a:t>4</a:t>
            </a:r>
            <a:endParaRPr lang="en-US" sz="1400" i="0" dirty="0">
              <a:solidFill>
                <a:srgbClr val="000000"/>
              </a:solidFill>
            </a:endParaRPr>
          </a:p>
          <a:p>
            <a:pPr eaLnBrk="0" hangingPunct="0">
              <a:tabLst>
                <a:tab pos="1371600" algn="r"/>
              </a:tabLst>
            </a:pPr>
            <a:r>
              <a:rPr lang="en-US" sz="1400" i="0" dirty="0">
                <a:solidFill>
                  <a:srgbClr val="000000"/>
                </a:solidFill>
              </a:rPr>
              <a:t> </a:t>
            </a:r>
            <a:r>
              <a:rPr lang="en-US" sz="1400" i="0" dirty="0" smtClean="0">
                <a:solidFill>
                  <a:srgbClr val="000000"/>
                </a:solidFill>
              </a:rPr>
              <a:t>	</a:t>
            </a:r>
            <a:r>
              <a:rPr lang="en-US" sz="1400" b="1" i="0" dirty="0" smtClean="0">
                <a:solidFill>
                  <a:srgbClr val="000000"/>
                </a:solidFill>
              </a:rPr>
              <a:t>11</a:t>
            </a:r>
            <a:endParaRPr lang="en-US" sz="1400" b="1" i="0" dirty="0">
              <a:solidFill>
                <a:srgbClr val="000000"/>
              </a:solidFill>
            </a:endParaRPr>
          </a:p>
        </p:txBody>
      </p:sp>
      <p:sp>
        <p:nvSpPr>
          <p:cNvPr id="3082" name="Rectangle 9"/>
          <p:cNvSpPr>
            <a:spLocks noChangeArrowheads="1"/>
          </p:cNvSpPr>
          <p:nvPr/>
        </p:nvSpPr>
        <p:spPr bwMode="auto">
          <a:xfrm>
            <a:off x="6781800" y="914400"/>
            <a:ext cx="2187575" cy="3136756"/>
          </a:xfrm>
          <a:prstGeom prst="rect">
            <a:avLst/>
          </a:prstGeom>
          <a:noFill/>
          <a:ln w="12700">
            <a:noFill/>
            <a:miter lim="800000"/>
            <a:headEnd/>
            <a:tailEnd/>
          </a:ln>
          <a:effectLst/>
        </p:spPr>
        <p:txBody>
          <a:bodyPr lIns="90488" tIns="44450" rIns="90488" bIns="44450">
            <a:spAutoFit/>
          </a:bodyPr>
          <a:lstStyle/>
          <a:p>
            <a:pPr eaLnBrk="0" hangingPunct="0">
              <a:tabLst>
                <a:tab pos="1714500" algn="r"/>
              </a:tabLst>
            </a:pPr>
            <a:r>
              <a:rPr lang="en-US" sz="1400" b="1" i="0" u="sng" dirty="0">
                <a:solidFill>
                  <a:srgbClr val="000000"/>
                </a:solidFill>
              </a:rPr>
              <a:t>Far/Near East</a:t>
            </a:r>
          </a:p>
          <a:p>
            <a:pPr eaLnBrk="0" hangingPunct="0">
              <a:tabLst>
                <a:tab pos="1714500" algn="r"/>
              </a:tabLst>
            </a:pPr>
            <a:r>
              <a:rPr lang="en-US" sz="1400" i="0" dirty="0" smtClean="0">
                <a:solidFill>
                  <a:srgbClr val="000000"/>
                </a:solidFill>
              </a:rPr>
              <a:t>India	2</a:t>
            </a:r>
            <a:endParaRPr lang="en-US" sz="1400" i="0" dirty="0">
              <a:solidFill>
                <a:srgbClr val="000000"/>
              </a:solidFill>
            </a:endParaRPr>
          </a:p>
          <a:p>
            <a:pPr eaLnBrk="0" hangingPunct="0">
              <a:tabLst>
                <a:tab pos="1714500" algn="r"/>
              </a:tabLst>
            </a:pPr>
            <a:r>
              <a:rPr lang="en-US" sz="1400" i="0" dirty="0" smtClean="0">
                <a:solidFill>
                  <a:srgbClr val="000000"/>
                </a:solidFill>
              </a:rPr>
              <a:t>Japan	1</a:t>
            </a:r>
            <a:endParaRPr lang="en-US" sz="1400" i="0" dirty="0">
              <a:solidFill>
                <a:srgbClr val="000000"/>
              </a:solidFill>
            </a:endParaRPr>
          </a:p>
          <a:p>
            <a:pPr eaLnBrk="0" hangingPunct="0">
              <a:tabLst>
                <a:tab pos="1714500" algn="r"/>
              </a:tabLst>
            </a:pPr>
            <a:r>
              <a:rPr lang="en-US" sz="1400" i="0" dirty="0">
                <a:solidFill>
                  <a:srgbClr val="000000"/>
                </a:solidFill>
              </a:rPr>
              <a:t>Korea </a:t>
            </a:r>
            <a:r>
              <a:rPr lang="en-US" sz="1400" i="0" dirty="0" smtClean="0">
                <a:solidFill>
                  <a:srgbClr val="000000"/>
                </a:solidFill>
              </a:rPr>
              <a:t>	4</a:t>
            </a:r>
            <a:endParaRPr lang="en-US" sz="1400" i="0" dirty="0">
              <a:solidFill>
                <a:srgbClr val="000000"/>
              </a:solidFill>
            </a:endParaRPr>
          </a:p>
          <a:p>
            <a:pPr eaLnBrk="0" hangingPunct="0">
              <a:tabLst>
                <a:tab pos="1714500" algn="r"/>
              </a:tabLst>
            </a:pPr>
            <a:r>
              <a:rPr lang="en-US" sz="1400" i="0" dirty="0">
                <a:solidFill>
                  <a:srgbClr val="000000"/>
                </a:solidFill>
              </a:rPr>
              <a:t>Malaysia </a:t>
            </a:r>
            <a:r>
              <a:rPr lang="en-US" sz="1400" i="0" dirty="0" smtClean="0">
                <a:solidFill>
                  <a:srgbClr val="000000"/>
                </a:solidFill>
              </a:rPr>
              <a:t>	1</a:t>
            </a:r>
            <a:endParaRPr lang="en-US" sz="1400" i="0" dirty="0">
              <a:solidFill>
                <a:srgbClr val="000000"/>
              </a:solidFill>
            </a:endParaRPr>
          </a:p>
          <a:p>
            <a:pPr eaLnBrk="0" hangingPunct="0">
              <a:tabLst>
                <a:tab pos="1714500" algn="r"/>
              </a:tabLst>
            </a:pPr>
            <a:r>
              <a:rPr lang="en-US" sz="1400" i="0" dirty="0" smtClean="0">
                <a:solidFill>
                  <a:srgbClr val="000000"/>
                </a:solidFill>
              </a:rPr>
              <a:t>Maldives	1</a:t>
            </a:r>
            <a:endParaRPr lang="en-US" sz="1400" i="0" dirty="0">
              <a:solidFill>
                <a:srgbClr val="000000"/>
              </a:solidFill>
            </a:endParaRPr>
          </a:p>
          <a:p>
            <a:pPr eaLnBrk="0" hangingPunct="0">
              <a:tabLst>
                <a:tab pos="1714500" algn="r"/>
              </a:tabLst>
            </a:pPr>
            <a:r>
              <a:rPr lang="en-US" sz="1400" i="0" dirty="0">
                <a:solidFill>
                  <a:srgbClr val="000000"/>
                </a:solidFill>
              </a:rPr>
              <a:t>Nepal </a:t>
            </a:r>
            <a:r>
              <a:rPr lang="en-US" sz="1400" i="0" dirty="0" smtClean="0">
                <a:solidFill>
                  <a:srgbClr val="000000"/>
                </a:solidFill>
              </a:rPr>
              <a:t>	1</a:t>
            </a:r>
            <a:endParaRPr lang="en-US" sz="1400" i="0" dirty="0">
              <a:solidFill>
                <a:srgbClr val="000000"/>
              </a:solidFill>
            </a:endParaRPr>
          </a:p>
          <a:p>
            <a:pPr eaLnBrk="0" hangingPunct="0">
              <a:tabLst>
                <a:tab pos="1714500" algn="r"/>
              </a:tabLst>
            </a:pPr>
            <a:r>
              <a:rPr lang="en-US" sz="1400" i="0" dirty="0" smtClean="0">
                <a:solidFill>
                  <a:srgbClr val="000000"/>
                </a:solidFill>
              </a:rPr>
              <a:t>Philippines	1</a:t>
            </a:r>
            <a:endParaRPr lang="en-US" sz="1400" i="0" dirty="0">
              <a:solidFill>
                <a:srgbClr val="000000"/>
              </a:solidFill>
            </a:endParaRPr>
          </a:p>
          <a:p>
            <a:pPr eaLnBrk="0" hangingPunct="0">
              <a:tabLst>
                <a:tab pos="1714500" algn="r"/>
              </a:tabLst>
            </a:pPr>
            <a:r>
              <a:rPr lang="en-US" sz="1400" i="0" dirty="0" smtClean="0">
                <a:solidFill>
                  <a:srgbClr val="000000"/>
                </a:solidFill>
              </a:rPr>
              <a:t>Singapore	41</a:t>
            </a:r>
            <a:endParaRPr lang="en-US" sz="1400" i="0" dirty="0">
              <a:solidFill>
                <a:srgbClr val="000000"/>
              </a:solidFill>
            </a:endParaRPr>
          </a:p>
          <a:p>
            <a:pPr eaLnBrk="0" hangingPunct="0">
              <a:tabLst>
                <a:tab pos="1714500" algn="r"/>
              </a:tabLst>
            </a:pPr>
            <a:r>
              <a:rPr lang="en-US" sz="1400" i="0" dirty="0">
                <a:solidFill>
                  <a:srgbClr val="000000"/>
                </a:solidFill>
              </a:rPr>
              <a:t>Sri </a:t>
            </a:r>
            <a:r>
              <a:rPr lang="en-US" sz="1400" i="0" dirty="0" smtClean="0">
                <a:solidFill>
                  <a:srgbClr val="000000"/>
                </a:solidFill>
              </a:rPr>
              <a:t>Lanka	3</a:t>
            </a:r>
            <a:endParaRPr lang="en-US" sz="1400" i="0" dirty="0">
              <a:solidFill>
                <a:srgbClr val="000000"/>
              </a:solidFill>
            </a:endParaRPr>
          </a:p>
          <a:p>
            <a:pPr eaLnBrk="0" hangingPunct="0">
              <a:tabLst>
                <a:tab pos="1714500" algn="r"/>
              </a:tabLst>
            </a:pPr>
            <a:r>
              <a:rPr lang="en-US" sz="1400" i="0" dirty="0" smtClean="0">
                <a:solidFill>
                  <a:srgbClr val="000000"/>
                </a:solidFill>
              </a:rPr>
              <a:t>Taiwan	15</a:t>
            </a:r>
            <a:endParaRPr lang="en-US" sz="1400" i="0" dirty="0">
              <a:solidFill>
                <a:srgbClr val="000000"/>
              </a:solidFill>
            </a:endParaRPr>
          </a:p>
          <a:p>
            <a:pPr eaLnBrk="0" hangingPunct="0">
              <a:tabLst>
                <a:tab pos="1714500" algn="r"/>
              </a:tabLst>
            </a:pPr>
            <a:r>
              <a:rPr lang="en-US" sz="1400" i="0" dirty="0">
                <a:solidFill>
                  <a:srgbClr val="000000"/>
                </a:solidFill>
              </a:rPr>
              <a:t>Thailand	   </a:t>
            </a:r>
            <a:r>
              <a:rPr lang="en-US" sz="1400" i="0" u="sng" dirty="0" smtClean="0">
                <a:solidFill>
                  <a:srgbClr val="000000"/>
                </a:solidFill>
              </a:rPr>
              <a:t>1</a:t>
            </a:r>
            <a:endParaRPr lang="en-US" sz="1400" dirty="0" smtClean="0">
              <a:solidFill>
                <a:srgbClr val="000000"/>
              </a:solidFill>
            </a:endParaRPr>
          </a:p>
          <a:p>
            <a:pPr eaLnBrk="0" hangingPunct="0">
              <a:tabLst>
                <a:tab pos="1714500" algn="r"/>
              </a:tabLst>
            </a:pPr>
            <a:r>
              <a:rPr lang="en-US" sz="1400" i="0" dirty="0" smtClean="0">
                <a:solidFill>
                  <a:srgbClr val="000000"/>
                </a:solidFill>
              </a:rPr>
              <a:t>	</a:t>
            </a:r>
            <a:r>
              <a:rPr lang="en-US" sz="1400" b="1" i="0" dirty="0" smtClean="0">
                <a:solidFill>
                  <a:srgbClr val="000000"/>
                </a:solidFill>
              </a:rPr>
              <a:t>71 </a:t>
            </a:r>
            <a:r>
              <a:rPr lang="en-US" sz="1400" i="0" dirty="0" smtClean="0">
                <a:solidFill>
                  <a:srgbClr val="000000"/>
                </a:solidFill>
              </a:rPr>
              <a:t>                          </a:t>
            </a:r>
            <a:endParaRPr lang="en-US" sz="1400" i="0" dirty="0">
              <a:solidFill>
                <a:srgbClr val="000000"/>
              </a:solidFill>
            </a:endParaRPr>
          </a:p>
          <a:p>
            <a:pPr eaLnBrk="0" hangingPunct="0">
              <a:tabLst>
                <a:tab pos="1714500" algn="r"/>
              </a:tabLst>
            </a:pPr>
            <a:r>
              <a:rPr lang="en-US" sz="1400" b="1" i="0" dirty="0">
                <a:solidFill>
                  <a:srgbClr val="000000"/>
                </a:solidFill>
              </a:rPr>
              <a:t>	</a:t>
            </a:r>
            <a:r>
              <a:rPr lang="en-US" sz="1600" b="1" i="0" dirty="0">
                <a:solidFill>
                  <a:srgbClr val="000000"/>
                </a:solidFill>
              </a:rPr>
              <a:t>  </a:t>
            </a:r>
          </a:p>
        </p:txBody>
      </p:sp>
      <p:sp>
        <p:nvSpPr>
          <p:cNvPr id="3083" name="Rectangle 10"/>
          <p:cNvSpPr>
            <a:spLocks noChangeArrowheads="1"/>
          </p:cNvSpPr>
          <p:nvPr/>
        </p:nvSpPr>
        <p:spPr bwMode="auto">
          <a:xfrm>
            <a:off x="341315" y="1057459"/>
            <a:ext cx="2097088" cy="1228541"/>
          </a:xfrm>
          <a:prstGeom prst="rect">
            <a:avLst/>
          </a:prstGeom>
          <a:noFill/>
          <a:ln w="12700">
            <a:noFill/>
            <a:miter lim="800000"/>
            <a:headEnd/>
            <a:tailEnd/>
          </a:ln>
          <a:effectLst/>
        </p:spPr>
        <p:txBody>
          <a:bodyPr wrap="square" lIns="90488" tIns="44450" rIns="90488" bIns="44450">
            <a:spAutoFit/>
          </a:bodyPr>
          <a:lstStyle/>
          <a:p>
            <a:pPr eaLnBrk="0" hangingPunct="0">
              <a:tabLst>
                <a:tab pos="1371600" algn="r"/>
              </a:tabLst>
            </a:pPr>
            <a:r>
              <a:rPr lang="en-US" sz="1400" b="1" i="0" dirty="0">
                <a:solidFill>
                  <a:srgbClr val="000000"/>
                </a:solidFill>
              </a:rPr>
              <a:t>North America</a:t>
            </a:r>
          </a:p>
          <a:p>
            <a:pPr eaLnBrk="0" hangingPunct="0">
              <a:tabLst>
                <a:tab pos="1371600" algn="r"/>
              </a:tabLst>
            </a:pPr>
            <a:r>
              <a:rPr lang="en-US" sz="1400" i="0" dirty="0">
                <a:solidFill>
                  <a:srgbClr val="000000"/>
                </a:solidFill>
              </a:rPr>
              <a:t>Canada </a:t>
            </a:r>
            <a:r>
              <a:rPr lang="en-US" sz="1400" i="0" dirty="0" smtClean="0">
                <a:solidFill>
                  <a:srgbClr val="000000"/>
                </a:solidFill>
              </a:rPr>
              <a:t>	3         </a:t>
            </a:r>
            <a:r>
              <a:rPr lang="en-US" sz="1400" i="0" u="sng" dirty="0" smtClean="0">
                <a:solidFill>
                  <a:srgbClr val="000000"/>
                </a:solidFill>
              </a:rPr>
              <a:t>   </a:t>
            </a:r>
            <a:endParaRPr lang="en-US" sz="1400" i="0" dirty="0">
              <a:solidFill>
                <a:srgbClr val="000000"/>
              </a:solidFill>
            </a:endParaRPr>
          </a:p>
          <a:p>
            <a:pPr eaLnBrk="0" hangingPunct="0">
              <a:tabLst>
                <a:tab pos="1371600" algn="r"/>
              </a:tabLst>
            </a:pPr>
            <a:r>
              <a:rPr lang="en-US" sz="1400" i="0" dirty="0">
                <a:solidFill>
                  <a:srgbClr val="000000"/>
                </a:solidFill>
              </a:rPr>
              <a:t> Mexico </a:t>
            </a:r>
            <a:r>
              <a:rPr lang="en-US" sz="1400" i="0" dirty="0" smtClean="0">
                <a:solidFill>
                  <a:srgbClr val="000000"/>
                </a:solidFill>
              </a:rPr>
              <a:t>	</a:t>
            </a:r>
            <a:r>
              <a:rPr lang="en-US" sz="1400" i="0" u="sng" dirty="0" smtClean="0">
                <a:solidFill>
                  <a:srgbClr val="000000"/>
                </a:solidFill>
              </a:rPr>
              <a:t>1</a:t>
            </a:r>
            <a:r>
              <a:rPr lang="en-US" sz="1400" i="0" dirty="0" smtClean="0">
                <a:solidFill>
                  <a:srgbClr val="000000"/>
                </a:solidFill>
              </a:rPr>
              <a:t>                                                                            </a:t>
            </a:r>
            <a:endParaRPr lang="en-US" sz="1400" i="0" dirty="0">
              <a:solidFill>
                <a:srgbClr val="000000"/>
              </a:solidFill>
            </a:endParaRPr>
          </a:p>
          <a:p>
            <a:pPr eaLnBrk="0" hangingPunct="0">
              <a:tabLst>
                <a:tab pos="1371600" algn="r"/>
              </a:tabLst>
            </a:pPr>
            <a:r>
              <a:rPr lang="en-US" sz="1400" b="1" i="0" dirty="0">
                <a:solidFill>
                  <a:srgbClr val="000000"/>
                </a:solidFill>
              </a:rPr>
              <a:t> </a:t>
            </a:r>
            <a:r>
              <a:rPr lang="en-US" sz="1400" b="1" i="0" dirty="0" smtClean="0">
                <a:solidFill>
                  <a:srgbClr val="000000"/>
                </a:solidFill>
              </a:rPr>
              <a:t>	4</a:t>
            </a:r>
            <a:r>
              <a:rPr lang="en-US" sz="1600" b="1" i="0" dirty="0" smtClean="0">
                <a:solidFill>
                  <a:srgbClr val="000000"/>
                </a:solidFill>
              </a:rPr>
              <a:t>                    </a:t>
            </a:r>
            <a:endParaRPr lang="en-US" sz="1600" b="1" i="0" dirty="0">
              <a:solidFill>
                <a:srgbClr val="000000"/>
              </a:solidFill>
            </a:endParaRPr>
          </a:p>
          <a:p>
            <a:pPr eaLnBrk="0" hangingPunct="0">
              <a:tabLst>
                <a:tab pos="1371600" algn="r"/>
              </a:tabLst>
            </a:pPr>
            <a:endParaRPr lang="en-US" sz="1600" b="1" i="0" dirty="0">
              <a:solidFill>
                <a:srgbClr val="000000"/>
              </a:solidFill>
            </a:endParaRPr>
          </a:p>
        </p:txBody>
      </p:sp>
      <p:sp>
        <p:nvSpPr>
          <p:cNvPr id="3084" name="Rectangle 11"/>
          <p:cNvSpPr>
            <a:spLocks noChangeArrowheads="1"/>
          </p:cNvSpPr>
          <p:nvPr/>
        </p:nvSpPr>
        <p:spPr bwMode="auto">
          <a:xfrm>
            <a:off x="4724400" y="914400"/>
            <a:ext cx="2014538" cy="1812925"/>
          </a:xfrm>
          <a:prstGeom prst="rect">
            <a:avLst/>
          </a:prstGeom>
          <a:noFill/>
          <a:ln w="12700">
            <a:noFill/>
            <a:miter lim="800000"/>
            <a:headEnd/>
            <a:tailEnd/>
          </a:ln>
          <a:effectLst/>
        </p:spPr>
        <p:txBody>
          <a:bodyPr lIns="90488" tIns="44450" rIns="90488" bIns="44450">
            <a:spAutoFit/>
          </a:bodyPr>
          <a:lstStyle/>
          <a:p>
            <a:pPr eaLnBrk="0" hangingPunct="0">
              <a:tabLst>
                <a:tab pos="1314450" algn="r"/>
              </a:tabLst>
            </a:pPr>
            <a:r>
              <a:rPr lang="en-US" sz="1400" b="1" i="0" u="sng" dirty="0">
                <a:solidFill>
                  <a:srgbClr val="000000"/>
                </a:solidFill>
              </a:rPr>
              <a:t>Central/East Asia &amp;</a:t>
            </a:r>
          </a:p>
          <a:p>
            <a:pPr eaLnBrk="0" hangingPunct="0">
              <a:tabLst>
                <a:tab pos="1314450" algn="r"/>
              </a:tabLst>
            </a:pPr>
            <a:r>
              <a:rPr lang="en-US" sz="1400" b="1" i="0" u="sng" dirty="0">
                <a:solidFill>
                  <a:srgbClr val="000000"/>
                </a:solidFill>
              </a:rPr>
              <a:t>Middle East</a:t>
            </a:r>
          </a:p>
          <a:p>
            <a:pPr eaLnBrk="0" hangingPunct="0">
              <a:tabLst>
                <a:tab pos="1314450" algn="r"/>
              </a:tabLst>
            </a:pPr>
            <a:r>
              <a:rPr lang="en-US" sz="1400" i="0" dirty="0">
                <a:solidFill>
                  <a:srgbClr val="000000"/>
                </a:solidFill>
              </a:rPr>
              <a:t>Israel	         </a:t>
            </a:r>
            <a:r>
              <a:rPr lang="en-US" sz="1400" i="0" dirty="0" smtClean="0">
                <a:solidFill>
                  <a:srgbClr val="000000"/>
                </a:solidFill>
              </a:rPr>
              <a:t>1</a:t>
            </a:r>
            <a:endParaRPr lang="en-US" sz="1400" i="0" dirty="0">
              <a:solidFill>
                <a:srgbClr val="000000"/>
              </a:solidFill>
            </a:endParaRPr>
          </a:p>
          <a:p>
            <a:pPr eaLnBrk="0" hangingPunct="0">
              <a:tabLst>
                <a:tab pos="1314450" algn="r"/>
              </a:tabLst>
            </a:pPr>
            <a:r>
              <a:rPr lang="en-US" sz="1400" i="0" dirty="0" smtClean="0">
                <a:solidFill>
                  <a:srgbClr val="000000"/>
                </a:solidFill>
              </a:rPr>
              <a:t>Jordan	1</a:t>
            </a:r>
            <a:endParaRPr lang="en-US" sz="1400" i="0" u="sng" dirty="0">
              <a:solidFill>
                <a:srgbClr val="000000"/>
              </a:solidFill>
            </a:endParaRPr>
          </a:p>
          <a:p>
            <a:pPr eaLnBrk="0" hangingPunct="0">
              <a:tabLst>
                <a:tab pos="1314450" algn="r"/>
              </a:tabLst>
            </a:pPr>
            <a:r>
              <a:rPr lang="en-US" sz="1400" i="0" dirty="0" smtClean="0">
                <a:solidFill>
                  <a:srgbClr val="000000"/>
                </a:solidFill>
              </a:rPr>
              <a:t>Pakistan	14</a:t>
            </a:r>
            <a:endParaRPr lang="en-US" sz="1400" i="0" dirty="0">
              <a:solidFill>
                <a:srgbClr val="000000"/>
              </a:solidFill>
            </a:endParaRPr>
          </a:p>
          <a:p>
            <a:pPr eaLnBrk="0" hangingPunct="0">
              <a:tabLst>
                <a:tab pos="1314450" algn="r"/>
              </a:tabLst>
            </a:pPr>
            <a:r>
              <a:rPr lang="en-US" sz="1400" i="0" dirty="0">
                <a:solidFill>
                  <a:srgbClr val="000000"/>
                </a:solidFill>
              </a:rPr>
              <a:t>Saudi Arabia </a:t>
            </a:r>
            <a:r>
              <a:rPr lang="en-US" sz="1400" dirty="0" smtClean="0">
                <a:solidFill>
                  <a:srgbClr val="000000"/>
                </a:solidFill>
              </a:rPr>
              <a:t>	</a:t>
            </a:r>
            <a:r>
              <a:rPr lang="en-US" sz="1400" i="0" dirty="0" smtClean="0">
                <a:solidFill>
                  <a:srgbClr val="000000"/>
                </a:solidFill>
              </a:rPr>
              <a:t>6 </a:t>
            </a:r>
          </a:p>
          <a:p>
            <a:pPr eaLnBrk="0" hangingPunct="0">
              <a:tabLst>
                <a:tab pos="1314450" algn="r"/>
              </a:tabLst>
            </a:pPr>
            <a:r>
              <a:rPr lang="en-US" sz="1400" i="0" dirty="0" smtClean="0">
                <a:solidFill>
                  <a:srgbClr val="000000"/>
                </a:solidFill>
              </a:rPr>
              <a:t>Yemen 	</a:t>
            </a:r>
            <a:r>
              <a:rPr lang="en-US" sz="1400" i="0" u="sng" dirty="0" smtClean="0">
                <a:solidFill>
                  <a:srgbClr val="000000"/>
                </a:solidFill>
              </a:rPr>
              <a:t>1</a:t>
            </a:r>
            <a:r>
              <a:rPr lang="en-US" sz="1400" i="0" dirty="0" smtClean="0">
                <a:solidFill>
                  <a:srgbClr val="000000"/>
                </a:solidFill>
              </a:rPr>
              <a:t>   </a:t>
            </a:r>
            <a:endParaRPr lang="en-US" sz="1400" i="0" dirty="0">
              <a:solidFill>
                <a:srgbClr val="000000"/>
              </a:solidFill>
            </a:endParaRPr>
          </a:p>
          <a:p>
            <a:pPr eaLnBrk="0" hangingPunct="0">
              <a:tabLst>
                <a:tab pos="1314450" algn="r"/>
              </a:tabLst>
            </a:pPr>
            <a:r>
              <a:rPr lang="en-US" sz="1400" b="1" i="0" dirty="0">
                <a:solidFill>
                  <a:srgbClr val="000000"/>
                </a:solidFill>
              </a:rPr>
              <a:t> </a:t>
            </a:r>
            <a:r>
              <a:rPr lang="en-US" sz="1400" b="1" i="0" dirty="0" smtClean="0">
                <a:solidFill>
                  <a:srgbClr val="000000"/>
                </a:solidFill>
              </a:rPr>
              <a:t>	23         </a:t>
            </a:r>
            <a:endParaRPr lang="en-US" sz="1400" b="1" i="0" dirty="0">
              <a:solidFill>
                <a:srgbClr val="000000"/>
              </a:solidFill>
            </a:endParaRPr>
          </a:p>
        </p:txBody>
      </p:sp>
      <p:sp>
        <p:nvSpPr>
          <p:cNvPr id="3085" name="Rectangle 12"/>
          <p:cNvSpPr>
            <a:spLocks noChangeArrowheads="1"/>
          </p:cNvSpPr>
          <p:nvPr/>
        </p:nvSpPr>
        <p:spPr bwMode="auto">
          <a:xfrm>
            <a:off x="341313" y="4099317"/>
            <a:ext cx="2097087" cy="2675091"/>
          </a:xfrm>
          <a:prstGeom prst="rect">
            <a:avLst/>
          </a:prstGeom>
          <a:noFill/>
          <a:ln w="12700">
            <a:noFill/>
            <a:miter lim="800000"/>
            <a:headEnd/>
            <a:tailEnd/>
          </a:ln>
          <a:effectLst/>
        </p:spPr>
        <p:txBody>
          <a:bodyPr wrap="square" lIns="90488" tIns="44450" rIns="90488" bIns="44450">
            <a:spAutoFit/>
          </a:bodyPr>
          <a:lstStyle/>
          <a:p>
            <a:pPr eaLnBrk="0" hangingPunct="0">
              <a:tabLst>
                <a:tab pos="1200150" algn="r"/>
              </a:tabLst>
            </a:pPr>
            <a:r>
              <a:rPr lang="en-US" sz="1400" b="1" i="0" u="sng" dirty="0" smtClean="0">
                <a:solidFill>
                  <a:srgbClr val="000000"/>
                </a:solidFill>
              </a:rPr>
              <a:t>Africa                    </a:t>
            </a:r>
            <a:endParaRPr lang="en-US" sz="1400" b="1" i="0" u="sng" dirty="0">
              <a:solidFill>
                <a:srgbClr val="000000"/>
              </a:solidFill>
            </a:endParaRPr>
          </a:p>
          <a:p>
            <a:pPr eaLnBrk="0" hangingPunct="0">
              <a:tabLst>
                <a:tab pos="1200150" algn="r"/>
              </a:tabLst>
            </a:pPr>
            <a:r>
              <a:rPr lang="en-US" sz="1400" i="0" dirty="0" smtClean="0">
                <a:solidFill>
                  <a:srgbClr val="000000"/>
                </a:solidFill>
              </a:rPr>
              <a:t>Algeria	               1	</a:t>
            </a:r>
            <a:endParaRPr lang="en-US" sz="1400" dirty="0" smtClean="0">
              <a:solidFill>
                <a:srgbClr val="000000"/>
              </a:solidFill>
            </a:endParaRPr>
          </a:p>
          <a:p>
            <a:pPr eaLnBrk="0" hangingPunct="0">
              <a:tabLst>
                <a:tab pos="1200150" algn="r"/>
              </a:tabLst>
            </a:pPr>
            <a:r>
              <a:rPr lang="en-US" sz="1400" i="0" dirty="0" smtClean="0">
                <a:solidFill>
                  <a:srgbClr val="000000"/>
                </a:solidFill>
              </a:rPr>
              <a:t>Cameroon	</a:t>
            </a:r>
            <a:r>
              <a:rPr lang="en-US" sz="1400" i="0" dirty="0" smtClean="0">
                <a:solidFill>
                  <a:srgbClr val="000000"/>
                </a:solidFill>
              </a:rPr>
              <a:t>         1</a:t>
            </a:r>
            <a:endParaRPr lang="en-US" sz="1400" i="0" dirty="0">
              <a:solidFill>
                <a:srgbClr val="000000"/>
              </a:solidFill>
            </a:endParaRPr>
          </a:p>
          <a:p>
            <a:pPr eaLnBrk="0" hangingPunct="0">
              <a:tabLst>
                <a:tab pos="1200150" algn="r"/>
              </a:tabLst>
            </a:pPr>
            <a:r>
              <a:rPr lang="en-US" sz="1400" i="0" dirty="0">
                <a:solidFill>
                  <a:srgbClr val="000000"/>
                </a:solidFill>
              </a:rPr>
              <a:t>Egypt </a:t>
            </a:r>
            <a:r>
              <a:rPr lang="en-US" sz="1400" i="0" dirty="0" smtClean="0">
                <a:solidFill>
                  <a:srgbClr val="000000"/>
                </a:solidFill>
              </a:rPr>
              <a:t>	                1</a:t>
            </a:r>
            <a:endParaRPr lang="en-US" sz="1400" i="0" dirty="0">
              <a:solidFill>
                <a:srgbClr val="000000"/>
              </a:solidFill>
            </a:endParaRPr>
          </a:p>
          <a:p>
            <a:pPr eaLnBrk="0" hangingPunct="0">
              <a:tabLst>
                <a:tab pos="1200150" algn="r"/>
              </a:tabLst>
            </a:pPr>
            <a:r>
              <a:rPr lang="en-US" sz="1400" i="0" dirty="0">
                <a:solidFill>
                  <a:srgbClr val="000000"/>
                </a:solidFill>
              </a:rPr>
              <a:t>Kenya </a:t>
            </a:r>
            <a:r>
              <a:rPr lang="en-US" sz="1400" dirty="0" smtClean="0">
                <a:solidFill>
                  <a:srgbClr val="000000"/>
                </a:solidFill>
              </a:rPr>
              <a:t>	</a:t>
            </a:r>
            <a:r>
              <a:rPr lang="en-US" sz="1400" dirty="0" smtClean="0">
                <a:solidFill>
                  <a:srgbClr val="000000"/>
                </a:solidFill>
              </a:rPr>
              <a:t>               </a:t>
            </a:r>
            <a:r>
              <a:rPr lang="en-US" sz="1400" i="0" dirty="0" smtClean="0">
                <a:solidFill>
                  <a:srgbClr val="000000"/>
                </a:solidFill>
              </a:rPr>
              <a:t>1</a:t>
            </a:r>
            <a:endParaRPr lang="en-US" sz="1400" i="0" dirty="0">
              <a:solidFill>
                <a:srgbClr val="000000"/>
              </a:solidFill>
            </a:endParaRPr>
          </a:p>
          <a:p>
            <a:pPr eaLnBrk="0" hangingPunct="0">
              <a:tabLst>
                <a:tab pos="1200150" algn="r"/>
              </a:tabLst>
            </a:pPr>
            <a:r>
              <a:rPr lang="en-US" sz="1400" i="0" dirty="0">
                <a:solidFill>
                  <a:srgbClr val="000000"/>
                </a:solidFill>
              </a:rPr>
              <a:t>Nigeria </a:t>
            </a:r>
            <a:r>
              <a:rPr lang="en-US" sz="1400" i="0" dirty="0" smtClean="0">
                <a:solidFill>
                  <a:srgbClr val="000000"/>
                </a:solidFill>
              </a:rPr>
              <a:t>	              1</a:t>
            </a:r>
            <a:endParaRPr lang="en-US" sz="1400" i="0" dirty="0">
              <a:solidFill>
                <a:srgbClr val="000000"/>
              </a:solidFill>
            </a:endParaRPr>
          </a:p>
          <a:p>
            <a:pPr eaLnBrk="0" hangingPunct="0">
              <a:tabLst>
                <a:tab pos="1200150" algn="r"/>
              </a:tabLst>
            </a:pPr>
            <a:r>
              <a:rPr lang="en-US" sz="1400" i="0" dirty="0">
                <a:solidFill>
                  <a:srgbClr val="000000"/>
                </a:solidFill>
              </a:rPr>
              <a:t>Seychelles </a:t>
            </a:r>
            <a:r>
              <a:rPr lang="en-US" sz="1400" i="0" dirty="0" smtClean="0">
                <a:solidFill>
                  <a:srgbClr val="000000"/>
                </a:solidFill>
              </a:rPr>
              <a:t>	        1    </a:t>
            </a:r>
            <a:endParaRPr lang="en-US" sz="1400" i="0" dirty="0">
              <a:solidFill>
                <a:srgbClr val="000000"/>
              </a:solidFill>
            </a:endParaRPr>
          </a:p>
          <a:p>
            <a:pPr eaLnBrk="0" hangingPunct="0">
              <a:tabLst>
                <a:tab pos="1200150" algn="r"/>
              </a:tabLst>
            </a:pPr>
            <a:r>
              <a:rPr lang="en-US" sz="1400" i="0" dirty="0">
                <a:solidFill>
                  <a:srgbClr val="000000"/>
                </a:solidFill>
              </a:rPr>
              <a:t>Tanzania </a:t>
            </a:r>
            <a:r>
              <a:rPr lang="en-US" sz="1400" i="0" dirty="0" smtClean="0">
                <a:solidFill>
                  <a:srgbClr val="000000"/>
                </a:solidFill>
              </a:rPr>
              <a:t>	           2</a:t>
            </a:r>
            <a:endParaRPr lang="en-US" sz="1400" i="0" dirty="0">
              <a:solidFill>
                <a:srgbClr val="000000"/>
              </a:solidFill>
            </a:endParaRPr>
          </a:p>
          <a:p>
            <a:pPr eaLnBrk="0" hangingPunct="0">
              <a:tabLst>
                <a:tab pos="1200150" algn="r"/>
              </a:tabLst>
            </a:pPr>
            <a:r>
              <a:rPr lang="en-US" sz="1400" i="0" dirty="0">
                <a:solidFill>
                  <a:srgbClr val="000000"/>
                </a:solidFill>
              </a:rPr>
              <a:t>Tunisia </a:t>
            </a:r>
            <a:r>
              <a:rPr lang="en-US" sz="1400" i="0" dirty="0" smtClean="0">
                <a:solidFill>
                  <a:srgbClr val="000000"/>
                </a:solidFill>
              </a:rPr>
              <a:t>	            10</a:t>
            </a:r>
            <a:endParaRPr lang="en-US" sz="1400" i="0" dirty="0">
              <a:solidFill>
                <a:srgbClr val="000000"/>
              </a:solidFill>
            </a:endParaRPr>
          </a:p>
          <a:p>
            <a:pPr eaLnBrk="0" hangingPunct="0">
              <a:tabLst>
                <a:tab pos="1200150" algn="r"/>
              </a:tabLst>
            </a:pPr>
            <a:r>
              <a:rPr lang="en-US" sz="1400" i="0" dirty="0">
                <a:solidFill>
                  <a:srgbClr val="000000"/>
                </a:solidFill>
              </a:rPr>
              <a:t>Uganda </a:t>
            </a:r>
            <a:r>
              <a:rPr lang="en-US" sz="1400" i="0" dirty="0" smtClean="0">
                <a:solidFill>
                  <a:srgbClr val="000000"/>
                </a:solidFill>
              </a:rPr>
              <a:t>	             </a:t>
            </a:r>
            <a:r>
              <a:rPr lang="en-US" sz="1400" i="0" u="sng" dirty="0" smtClean="0">
                <a:solidFill>
                  <a:srgbClr val="000000"/>
                </a:solidFill>
              </a:rPr>
              <a:t>1</a:t>
            </a:r>
            <a:endParaRPr lang="en-US" sz="1400" i="0" dirty="0">
              <a:solidFill>
                <a:srgbClr val="000000"/>
              </a:solidFill>
            </a:endParaRPr>
          </a:p>
          <a:p>
            <a:pPr eaLnBrk="0" hangingPunct="0">
              <a:tabLst>
                <a:tab pos="1200150" algn="r"/>
              </a:tabLst>
            </a:pPr>
            <a:r>
              <a:rPr lang="en-US" sz="1400" i="0" dirty="0">
                <a:solidFill>
                  <a:srgbClr val="000000"/>
                </a:solidFill>
              </a:rPr>
              <a:t> </a:t>
            </a:r>
            <a:r>
              <a:rPr lang="en-US" sz="1400" i="0" dirty="0" smtClean="0">
                <a:solidFill>
                  <a:srgbClr val="000000"/>
                </a:solidFill>
              </a:rPr>
              <a:t>	                        </a:t>
            </a:r>
            <a:r>
              <a:rPr lang="en-US" sz="1400" b="1" i="0" dirty="0" smtClean="0">
                <a:solidFill>
                  <a:srgbClr val="000000"/>
                </a:solidFill>
              </a:rPr>
              <a:t>19</a:t>
            </a:r>
            <a:endParaRPr lang="en-US" sz="1400" b="1" i="0" dirty="0">
              <a:solidFill>
                <a:srgbClr val="000000"/>
              </a:solidFill>
            </a:endParaRPr>
          </a:p>
          <a:p>
            <a:pPr eaLnBrk="0" hangingPunct="0">
              <a:tabLst>
                <a:tab pos="1200150" algn="r"/>
              </a:tabLst>
            </a:pPr>
            <a:r>
              <a:rPr lang="en-US" sz="1400" b="1" i="0" dirty="0">
                <a:solidFill>
                  <a:srgbClr val="000000"/>
                </a:solidFill>
              </a:rPr>
              <a:t>                     </a:t>
            </a:r>
            <a:r>
              <a:rPr lang="en-US" sz="1400" i="0" dirty="0">
                <a:solidFill>
                  <a:srgbClr val="000000"/>
                </a:solidFill>
              </a:rPr>
              <a:t>      </a:t>
            </a:r>
            <a:r>
              <a:rPr lang="en-US" sz="1400" b="1" i="0" dirty="0">
                <a:solidFill>
                  <a:srgbClr val="000000"/>
                </a:solidFill>
              </a:rPr>
              <a:t> </a:t>
            </a:r>
          </a:p>
        </p:txBody>
      </p:sp>
      <p:sp>
        <p:nvSpPr>
          <p:cNvPr id="3086" name="Rectangle 13"/>
          <p:cNvSpPr>
            <a:spLocks noChangeArrowheads="1"/>
          </p:cNvSpPr>
          <p:nvPr/>
        </p:nvSpPr>
        <p:spPr bwMode="auto">
          <a:xfrm>
            <a:off x="4729163" y="3648075"/>
            <a:ext cx="2009775" cy="797654"/>
          </a:xfrm>
          <a:prstGeom prst="rect">
            <a:avLst/>
          </a:prstGeom>
          <a:noFill/>
          <a:ln w="12700">
            <a:noFill/>
            <a:miter lim="800000"/>
            <a:headEnd/>
            <a:tailEnd/>
          </a:ln>
          <a:effectLst/>
        </p:spPr>
        <p:txBody>
          <a:bodyPr lIns="90488" tIns="44450" rIns="90488" bIns="44450">
            <a:spAutoFit/>
          </a:bodyPr>
          <a:lstStyle/>
          <a:p>
            <a:pPr eaLnBrk="0" hangingPunct="0"/>
            <a:r>
              <a:rPr lang="en-US" sz="1400" i="0" dirty="0" smtClean="0">
                <a:solidFill>
                  <a:srgbClr val="000000"/>
                </a:solidFill>
              </a:rPr>
              <a:t>Australia	</a:t>
            </a:r>
            <a:r>
              <a:rPr lang="en-US" sz="1400" b="1" i="0" dirty="0" smtClean="0">
                <a:solidFill>
                  <a:srgbClr val="000000"/>
                </a:solidFill>
              </a:rPr>
              <a:t>        7</a:t>
            </a:r>
            <a:endParaRPr lang="en-US" sz="1400" b="1" i="0" u="sng" dirty="0">
              <a:solidFill>
                <a:srgbClr val="000000"/>
              </a:solidFill>
            </a:endParaRPr>
          </a:p>
          <a:p>
            <a:pPr eaLnBrk="0" hangingPunct="0"/>
            <a:r>
              <a:rPr lang="en-US" sz="1600" b="1" i="0" dirty="0">
                <a:solidFill>
                  <a:srgbClr val="000000"/>
                </a:solidFill>
              </a:rPr>
              <a:t>                         	</a:t>
            </a:r>
          </a:p>
        </p:txBody>
      </p:sp>
      <p:pic>
        <p:nvPicPr>
          <p:cNvPr id="16" name="Picture 56" descr="Political World Map"/>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209800" y="5250408"/>
            <a:ext cx="2379663" cy="1524000"/>
          </a:xfrm>
          <a:prstGeom prst="rect">
            <a:avLst/>
          </a:prstGeom>
          <a:noFill/>
          <a:ln w="9525">
            <a:noFill/>
            <a:miter lim="800000"/>
            <a:headEnd/>
            <a:tailEnd/>
          </a:ln>
        </p:spPr>
      </p:pic>
      <p:sp>
        <p:nvSpPr>
          <p:cNvPr id="20" name="Rectangle 8" descr="water[1]"/>
          <p:cNvSpPr>
            <a:spLocks noChangeArrowheads="1"/>
          </p:cNvSpPr>
          <p:nvPr/>
        </p:nvSpPr>
        <p:spPr bwMode="auto">
          <a:xfrm>
            <a:off x="4724400" y="5884823"/>
            <a:ext cx="3430587" cy="508000"/>
          </a:xfrm>
          <a:prstGeom prst="rect">
            <a:avLst/>
          </a:prstGeom>
          <a:noFill/>
          <a:ln w="9525">
            <a:noFill/>
            <a:miter lim="800000"/>
            <a:headEnd/>
            <a:tailEnd/>
          </a:ln>
        </p:spPr>
        <p:txBody>
          <a:bodyPr wrap="square">
            <a:spAutoFit/>
          </a:bodyPr>
          <a:lstStyle/>
          <a:p>
            <a:pPr algn="ctr" eaLnBrk="1" hangingPunct="1">
              <a:lnSpc>
                <a:spcPct val="85000"/>
              </a:lnSpc>
            </a:pPr>
            <a:r>
              <a:rPr lang="en-US" sz="1600" b="1" dirty="0">
                <a:solidFill>
                  <a:schemeClr val="bg1"/>
                </a:solidFill>
              </a:rPr>
              <a:t>Gary Roser</a:t>
            </a:r>
          </a:p>
          <a:p>
            <a:pPr algn="ctr" eaLnBrk="1" hangingPunct="1">
              <a:lnSpc>
                <a:spcPct val="85000"/>
              </a:lnSpc>
            </a:pPr>
            <a:r>
              <a:rPr lang="en-US" sz="1600" b="1" dirty="0">
                <a:solidFill>
                  <a:schemeClr val="bg1"/>
                </a:solidFill>
              </a:rPr>
              <a:t>Assistant Dean of SIGS</a:t>
            </a:r>
          </a:p>
        </p:txBody>
      </p:sp>
      <p:sp>
        <p:nvSpPr>
          <p:cNvPr id="22" name="Rectangle 3"/>
          <p:cNvSpPr>
            <a:spLocks noChangeArrowheads="1"/>
          </p:cNvSpPr>
          <p:nvPr/>
        </p:nvSpPr>
        <p:spPr bwMode="auto">
          <a:xfrm>
            <a:off x="5494338" y="4079655"/>
            <a:ext cx="2957220" cy="2627210"/>
          </a:xfrm>
          <a:prstGeom prst="rect">
            <a:avLst/>
          </a:prstGeom>
          <a:solidFill>
            <a:srgbClr val="2F4050"/>
          </a:solidFill>
          <a:ln w="9525">
            <a:noFill/>
            <a:miter lim="800000"/>
            <a:headEnd/>
            <a:tailEnd/>
          </a:ln>
        </p:spPr>
        <p:txBody>
          <a:bodyPr anchor="ctr"/>
          <a:lstStyle/>
          <a:p>
            <a:pPr algn="ctr" eaLnBrk="1" hangingPunct="1"/>
            <a:endParaRPr lang="en-US" b="1" dirty="0"/>
          </a:p>
        </p:txBody>
      </p:sp>
      <p:pic>
        <p:nvPicPr>
          <p:cNvPr id="23" name="Roser (No intro)_PowerPoint.mpg" descr="Cuttlefish:Users:cullen:Desktop:Command Brief Standalone:Roser (No intro)_PowerPoint.mpg">
            <a:hlinkClick r:id="" action="ppaction://media"/>
          </p:cNvPr>
          <p:cNvPicPr>
            <a:picLocks noRot="1" noChangeAspect="1" noChangeArrowheads="1"/>
          </p:cNvPicPr>
          <p:nvPr>
            <a:quickTimeFile r:link="rId1"/>
          </p:nvPr>
        </p:nvPicPr>
        <p:blipFill>
          <a:blip r:embed="rId5"/>
          <a:srcRect/>
          <a:stretch>
            <a:fillRect/>
          </a:stretch>
        </p:blipFill>
        <p:spPr bwMode="auto">
          <a:xfrm>
            <a:off x="5494338" y="4099317"/>
            <a:ext cx="2957220" cy="1863945"/>
          </a:xfrm>
          <a:prstGeom prst="rect">
            <a:avLst/>
          </a:prstGeom>
          <a:noFill/>
          <a:ln w="9525">
            <a:noFill/>
            <a:miter lim="800000"/>
            <a:headEnd/>
            <a:tailEnd/>
          </a:ln>
        </p:spPr>
      </p:pic>
      <p:sp>
        <p:nvSpPr>
          <p:cNvPr id="26" name="Rectangle 8" descr="water[1]"/>
          <p:cNvSpPr>
            <a:spLocks noChangeArrowheads="1"/>
          </p:cNvSpPr>
          <p:nvPr/>
        </p:nvSpPr>
        <p:spPr bwMode="auto">
          <a:xfrm>
            <a:off x="5494338" y="6037223"/>
            <a:ext cx="2957220" cy="508000"/>
          </a:xfrm>
          <a:prstGeom prst="rect">
            <a:avLst/>
          </a:prstGeom>
          <a:noFill/>
          <a:ln w="9525">
            <a:noFill/>
            <a:miter lim="800000"/>
            <a:headEnd/>
            <a:tailEnd/>
          </a:ln>
        </p:spPr>
        <p:txBody>
          <a:bodyPr wrap="square">
            <a:spAutoFit/>
          </a:bodyPr>
          <a:lstStyle/>
          <a:p>
            <a:pPr algn="ctr" eaLnBrk="1" hangingPunct="1">
              <a:lnSpc>
                <a:spcPct val="85000"/>
              </a:lnSpc>
            </a:pPr>
            <a:r>
              <a:rPr lang="en-US" sz="1600" b="1" dirty="0">
                <a:solidFill>
                  <a:schemeClr val="bg1"/>
                </a:solidFill>
              </a:rPr>
              <a:t>Gary Roser</a:t>
            </a:r>
          </a:p>
          <a:p>
            <a:pPr algn="ctr" eaLnBrk="1" hangingPunct="1">
              <a:lnSpc>
                <a:spcPct val="85000"/>
              </a:lnSpc>
            </a:pPr>
            <a:r>
              <a:rPr lang="en-US" sz="1600" b="1" dirty="0">
                <a:solidFill>
                  <a:schemeClr val="bg1"/>
                </a:solidFill>
              </a:rPr>
              <a:t>Assistant Dean of SIGS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3"/>
                                        </p:tgtEl>
                                      </p:cBhvr>
                                    </p:cmd>
                                  </p:childTnLst>
                                </p:cTn>
                              </p:par>
                            </p:childTnLst>
                          </p:cTn>
                        </p:par>
                      </p:childTnLst>
                    </p:cTn>
                  </p:par>
                </p:childTnLst>
              </p:cTn>
              <p:nextCondLst>
                <p:cond evt="onClick" delay="0">
                  <p:tgtEl>
                    <p:spTgt spid="23"/>
                  </p:tgtEl>
                </p:cond>
              </p:nextCondLst>
            </p:seq>
            <p:video>
              <p:cMediaNode>
                <p:cTn id="7" fill="hold" display="0">
                  <p:stCondLst>
                    <p:cond delay="indefinite"/>
                  </p:stCondLst>
                  <p:endCondLst>
                    <p:cond evt="onNext" delay="0">
                      <p:tgtEl>
                        <p:sldTgt/>
                      </p:tgtEl>
                    </p:cond>
                    <p:cond evt="onPrev" delay="0">
                      <p:tgtEl>
                        <p:sldTgt/>
                      </p:tgtEl>
                    </p:cond>
                  </p:endCondLst>
                </p:cTn>
                <p:tgtEl>
                  <p:spTgt spid="2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4419600" y="1295400"/>
            <a:ext cx="4267200" cy="4648200"/>
          </a:xfrm>
          <a:prstGeom prst="rect">
            <a:avLst/>
          </a:prstGeom>
          <a:solidFill>
            <a:srgbClr val="B8C5CF"/>
          </a:solidFill>
          <a:ln w="9525">
            <a:noFill/>
            <a:miter lim="800000"/>
            <a:headEnd/>
            <a:tailEnd/>
          </a:ln>
        </p:spPr>
        <p:txBody>
          <a:bodyPr/>
          <a:lstStyle/>
          <a:p>
            <a:pPr marL="119063" lvl="1" indent="-4763">
              <a:buFontTx/>
              <a:buChar char="•"/>
            </a:pPr>
            <a:endParaRPr lang="en-US" sz="1600" dirty="0">
              <a:solidFill>
                <a:schemeClr val="accent2"/>
              </a:solidFill>
            </a:endParaRPr>
          </a:p>
        </p:txBody>
      </p:sp>
      <p:sp>
        <p:nvSpPr>
          <p:cNvPr id="22531" name="Rectangle 8"/>
          <p:cNvSpPr>
            <a:spLocks noGrp="1" noChangeArrowheads="1"/>
          </p:cNvSpPr>
          <p:nvPr>
            <p:ph type="body" sz="half" idx="4294967295"/>
          </p:nvPr>
        </p:nvSpPr>
        <p:spPr>
          <a:xfrm>
            <a:off x="381000" y="1066800"/>
            <a:ext cx="4038600" cy="4221163"/>
          </a:xfrm>
          <a:noFill/>
        </p:spPr>
        <p:txBody>
          <a:bodyPr/>
          <a:lstStyle/>
          <a:p>
            <a:pPr marL="287338" lvl="1" indent="-168275">
              <a:spcAft>
                <a:spcPct val="40000"/>
              </a:spcAft>
              <a:buFontTx/>
              <a:buChar char="•"/>
            </a:pPr>
            <a:r>
              <a:rPr lang="en-US" sz="1800" b="1" dirty="0" smtClean="0">
                <a:latin typeface="Arial" charset="0"/>
              </a:rPr>
              <a:t>Recruits from </a:t>
            </a:r>
            <a:r>
              <a:rPr lang="en-US" sz="1800" b="1" i="1" dirty="0" smtClean="0">
                <a:latin typeface="Arial" charset="0"/>
              </a:rPr>
              <a:t>top Ph.D. programs</a:t>
            </a:r>
            <a:endParaRPr lang="en-US" sz="1800" b="1" dirty="0" smtClean="0">
              <a:latin typeface="Arial" charset="0"/>
            </a:endParaRPr>
          </a:p>
          <a:p>
            <a:pPr marL="287338" lvl="1" indent="-168275">
              <a:spcAft>
                <a:spcPct val="40000"/>
              </a:spcAft>
              <a:buFontTx/>
              <a:buChar char="•"/>
            </a:pPr>
            <a:r>
              <a:rPr lang="en-US" sz="1800" b="1" dirty="0" smtClean="0">
                <a:latin typeface="Arial" charset="0"/>
              </a:rPr>
              <a:t>Has </a:t>
            </a:r>
            <a:r>
              <a:rPr lang="en-US" sz="1800" b="1" i="1" dirty="0" smtClean="0">
                <a:latin typeface="Arial" charset="0"/>
              </a:rPr>
              <a:t>robust mix</a:t>
            </a:r>
            <a:r>
              <a:rPr lang="en-US" sz="1800" b="1" dirty="0" smtClean="0">
                <a:latin typeface="Arial" charset="0"/>
              </a:rPr>
              <a:t> of tenured faculty, lecturers, visiting professors, and others</a:t>
            </a:r>
          </a:p>
          <a:p>
            <a:pPr marL="287338" lvl="1" indent="-168275">
              <a:spcAft>
                <a:spcPct val="40000"/>
              </a:spcAft>
              <a:buFontTx/>
              <a:buChar char="•"/>
            </a:pPr>
            <a:r>
              <a:rPr lang="en-US" sz="1800" b="1" dirty="0" smtClean="0">
                <a:latin typeface="Arial" charset="0"/>
              </a:rPr>
              <a:t>Includes </a:t>
            </a:r>
            <a:r>
              <a:rPr lang="en-US" sz="1800" b="1" i="1" dirty="0" smtClean="0">
                <a:latin typeface="Arial" charset="0"/>
              </a:rPr>
              <a:t>8% military personnel</a:t>
            </a:r>
            <a:r>
              <a:rPr lang="en-US" sz="1800" b="1" dirty="0" smtClean="0">
                <a:latin typeface="Arial" charset="0"/>
              </a:rPr>
              <a:t>,</a:t>
            </a:r>
            <a:br>
              <a:rPr lang="en-US" sz="1800" b="1" dirty="0" smtClean="0">
                <a:latin typeface="Arial" charset="0"/>
              </a:rPr>
            </a:br>
            <a:r>
              <a:rPr lang="en-US" sz="1800" b="1" dirty="0" smtClean="0">
                <a:latin typeface="Arial" charset="0"/>
              </a:rPr>
              <a:t>with strong academic credentials and recent operational expertise</a:t>
            </a:r>
          </a:p>
          <a:p>
            <a:pPr marL="287338" lvl="1" indent="-168275">
              <a:spcAft>
                <a:spcPct val="40000"/>
              </a:spcAft>
              <a:buFontTx/>
              <a:buChar char="•"/>
            </a:pPr>
            <a:r>
              <a:rPr lang="en-US" sz="1800" b="1" dirty="0" smtClean="0">
                <a:latin typeface="Arial" charset="0"/>
              </a:rPr>
              <a:t>Integrates </a:t>
            </a:r>
            <a:r>
              <a:rPr lang="en-US" sz="1800" b="1" i="1" dirty="0" smtClean="0">
                <a:latin typeface="Arial" charset="0"/>
              </a:rPr>
              <a:t>teaching</a:t>
            </a:r>
            <a:r>
              <a:rPr lang="en-US" sz="1800" b="1" dirty="0" smtClean="0">
                <a:latin typeface="Arial" charset="0"/>
              </a:rPr>
              <a:t> with </a:t>
            </a:r>
            <a:r>
              <a:rPr lang="en-US" sz="1800" b="1" i="1" dirty="0" smtClean="0">
                <a:latin typeface="Arial" charset="0"/>
              </a:rPr>
              <a:t>research</a:t>
            </a:r>
            <a:endParaRPr lang="en-US" sz="1800" b="1" dirty="0" smtClean="0">
              <a:latin typeface="Arial" charset="0"/>
            </a:endParaRPr>
          </a:p>
          <a:p>
            <a:pPr marL="287338" lvl="1" indent="-168275">
              <a:spcAft>
                <a:spcPct val="40000"/>
              </a:spcAft>
              <a:buFontTx/>
              <a:buChar char="•"/>
            </a:pPr>
            <a:r>
              <a:rPr lang="en-US" sz="1800" b="1" dirty="0" smtClean="0">
                <a:latin typeface="Arial" charset="0"/>
              </a:rPr>
              <a:t>Has </a:t>
            </a:r>
            <a:r>
              <a:rPr lang="en-US" sz="1800" b="1" i="1" dirty="0" smtClean="0">
                <a:latin typeface="Arial" charset="0"/>
              </a:rPr>
              <a:t>no teaching assistants</a:t>
            </a:r>
            <a:endParaRPr lang="en-US" sz="1800" b="1" dirty="0" smtClean="0">
              <a:latin typeface="Arial" charset="0"/>
            </a:endParaRPr>
          </a:p>
          <a:p>
            <a:pPr marL="287338" lvl="1" indent="-168275">
              <a:spcAft>
                <a:spcPct val="40000"/>
              </a:spcAft>
              <a:buFontTx/>
              <a:buChar char="•"/>
            </a:pPr>
            <a:r>
              <a:rPr lang="en-US" sz="1800" b="1" dirty="0" smtClean="0">
                <a:latin typeface="Arial" charset="0"/>
              </a:rPr>
              <a:t>Develops </a:t>
            </a:r>
            <a:r>
              <a:rPr lang="en-US" sz="1800" b="1" i="1" dirty="0" smtClean="0">
                <a:latin typeface="Arial" charset="0"/>
              </a:rPr>
              <a:t>technologies</a:t>
            </a:r>
            <a:br>
              <a:rPr lang="en-US" sz="1800" b="1" i="1" dirty="0" smtClean="0">
                <a:latin typeface="Arial" charset="0"/>
              </a:rPr>
            </a:br>
            <a:r>
              <a:rPr lang="en-US" sz="1800" b="1" dirty="0" smtClean="0">
                <a:latin typeface="Arial" charset="0"/>
              </a:rPr>
              <a:t>which are eligible for</a:t>
            </a:r>
            <a:r>
              <a:rPr lang="en-US" sz="1800" b="1" i="1" dirty="0" smtClean="0">
                <a:latin typeface="Arial" charset="0"/>
              </a:rPr>
              <a:t> patents</a:t>
            </a:r>
            <a:r>
              <a:rPr lang="en-US" sz="1800" b="1" dirty="0" smtClean="0">
                <a:latin typeface="Arial" charset="0"/>
              </a:rPr>
              <a:t> </a:t>
            </a:r>
          </a:p>
        </p:txBody>
      </p:sp>
      <p:sp>
        <p:nvSpPr>
          <p:cNvPr id="22532" name="Rectangle 9"/>
          <p:cNvSpPr>
            <a:spLocks noChangeArrowheads="1"/>
          </p:cNvSpPr>
          <p:nvPr/>
        </p:nvSpPr>
        <p:spPr bwMode="auto">
          <a:xfrm>
            <a:off x="4419600" y="990600"/>
            <a:ext cx="4267200" cy="365125"/>
          </a:xfrm>
          <a:prstGeom prst="rect">
            <a:avLst/>
          </a:prstGeom>
          <a:solidFill>
            <a:srgbClr val="2F4050"/>
          </a:solidFill>
          <a:ln w="9525">
            <a:noFill/>
            <a:miter lim="800000"/>
            <a:headEnd/>
            <a:tailEnd/>
          </a:ln>
        </p:spPr>
        <p:txBody>
          <a:bodyPr anchor="ctr"/>
          <a:lstStyle/>
          <a:p>
            <a:pPr algn="ctr" eaLnBrk="1" hangingPunct="1"/>
            <a:r>
              <a:rPr lang="en-US" sz="2400" dirty="0">
                <a:solidFill>
                  <a:schemeClr val="bg1"/>
                </a:solidFill>
              </a:rPr>
              <a:t>Faculty Highlights</a:t>
            </a:r>
            <a:endParaRPr lang="en-US" sz="2400" dirty="0"/>
          </a:p>
        </p:txBody>
      </p:sp>
      <p:sp>
        <p:nvSpPr>
          <p:cNvPr id="22533" name="Rectangle 10"/>
          <p:cNvSpPr>
            <a:spLocks noChangeArrowheads="1"/>
          </p:cNvSpPr>
          <p:nvPr/>
        </p:nvSpPr>
        <p:spPr bwMode="auto">
          <a:xfrm>
            <a:off x="2133600" y="0"/>
            <a:ext cx="6705600" cy="762000"/>
          </a:xfrm>
          <a:prstGeom prst="rect">
            <a:avLst/>
          </a:prstGeom>
          <a:noFill/>
          <a:ln w="9525">
            <a:noFill/>
            <a:miter lim="800000"/>
            <a:headEnd/>
            <a:tailEnd/>
          </a:ln>
        </p:spPr>
        <p:txBody>
          <a:bodyPr anchor="ctr"/>
          <a:lstStyle/>
          <a:p>
            <a:pPr marL="342900" indent="-342900" algn="r" eaLnBrk="1" hangingPunct="1"/>
            <a:r>
              <a:rPr lang="en-US" sz="2400" dirty="0">
                <a:solidFill>
                  <a:schemeClr val="bg1"/>
                </a:solidFill>
              </a:rPr>
              <a:t>Naval Postgraduate School Faculty . . .</a:t>
            </a:r>
          </a:p>
        </p:txBody>
      </p:sp>
      <p:sp>
        <p:nvSpPr>
          <p:cNvPr id="22534" name="Text Box 11"/>
          <p:cNvSpPr txBox="1">
            <a:spLocks noChangeArrowheads="1"/>
          </p:cNvSpPr>
          <p:nvPr/>
        </p:nvSpPr>
        <p:spPr bwMode="auto">
          <a:xfrm>
            <a:off x="4419600" y="1355725"/>
            <a:ext cx="4267200" cy="4493538"/>
          </a:xfrm>
          <a:prstGeom prst="rect">
            <a:avLst/>
          </a:prstGeom>
          <a:noFill/>
          <a:ln w="9525">
            <a:noFill/>
            <a:miter lim="800000"/>
            <a:headEnd/>
            <a:tailEnd/>
          </a:ln>
        </p:spPr>
        <p:txBody>
          <a:bodyPr wrap="square">
            <a:spAutoFit/>
          </a:bodyPr>
          <a:lstStyle/>
          <a:p>
            <a:pPr eaLnBrk="1" hangingPunct="1">
              <a:tabLst>
                <a:tab pos="287338" algn="l"/>
                <a:tab pos="3370263" algn="r"/>
              </a:tabLst>
            </a:pPr>
            <a:r>
              <a:rPr lang="en-US" sz="1300" dirty="0" smtClean="0">
                <a:solidFill>
                  <a:schemeClr val="tx2"/>
                </a:solidFill>
              </a:rPr>
              <a:t>737 </a:t>
            </a:r>
            <a:r>
              <a:rPr lang="en-US" sz="1300" dirty="0">
                <a:solidFill>
                  <a:schemeClr val="tx2"/>
                </a:solidFill>
              </a:rPr>
              <a:t>Faculty Members </a:t>
            </a:r>
            <a:endParaRPr lang="en-US" sz="1300" dirty="0" smtClean="0">
              <a:solidFill>
                <a:schemeClr val="tx2"/>
              </a:solidFill>
            </a:endParaRPr>
          </a:p>
          <a:p>
            <a:pPr eaLnBrk="1" hangingPunct="1">
              <a:tabLst>
                <a:tab pos="287338" algn="l"/>
                <a:tab pos="3370263" algn="r"/>
              </a:tabLst>
            </a:pPr>
            <a:r>
              <a:rPr lang="en-US" sz="1300" dirty="0">
                <a:solidFill>
                  <a:schemeClr val="tx2"/>
                </a:solidFill>
              </a:rPr>
              <a:t>	</a:t>
            </a:r>
            <a:r>
              <a:rPr lang="en-US" sz="1300" dirty="0" smtClean="0">
                <a:solidFill>
                  <a:schemeClr val="tx2"/>
                </a:solidFill>
              </a:rPr>
              <a:t>269 with </a:t>
            </a:r>
            <a:r>
              <a:rPr lang="en-US" sz="1300" dirty="0">
                <a:solidFill>
                  <a:schemeClr val="tx2"/>
                </a:solidFill>
              </a:rPr>
              <a:t>Tenure or Tenure-Track</a:t>
            </a:r>
          </a:p>
          <a:p>
            <a:pPr eaLnBrk="1" hangingPunct="1">
              <a:tabLst>
                <a:tab pos="287338" algn="l"/>
                <a:tab pos="3370263" algn="r"/>
              </a:tabLst>
            </a:pPr>
            <a:r>
              <a:rPr lang="en-US" sz="1300" dirty="0">
                <a:solidFill>
                  <a:schemeClr val="tx2"/>
                </a:solidFill>
              </a:rPr>
              <a:t>	</a:t>
            </a:r>
            <a:r>
              <a:rPr lang="en-US" sz="1300" dirty="0" smtClean="0">
                <a:solidFill>
                  <a:schemeClr val="tx2"/>
                </a:solidFill>
              </a:rPr>
              <a:t>99% </a:t>
            </a:r>
            <a:r>
              <a:rPr lang="en-US" sz="1300" dirty="0">
                <a:solidFill>
                  <a:schemeClr val="tx2"/>
                </a:solidFill>
              </a:rPr>
              <a:t>with Doctorates</a:t>
            </a:r>
          </a:p>
          <a:p>
            <a:pPr eaLnBrk="1" hangingPunct="1">
              <a:tabLst>
                <a:tab pos="287338" algn="l"/>
                <a:tab pos="3370263" algn="r"/>
              </a:tabLst>
            </a:pPr>
            <a:endParaRPr lang="en-US" sz="1300" dirty="0">
              <a:solidFill>
                <a:schemeClr val="tx2"/>
              </a:solidFill>
            </a:endParaRPr>
          </a:p>
          <a:p>
            <a:pPr eaLnBrk="1" hangingPunct="1">
              <a:tabLst>
                <a:tab pos="287338" algn="l"/>
                <a:tab pos="3370263" algn="r"/>
              </a:tabLst>
            </a:pPr>
            <a:r>
              <a:rPr lang="en-US" sz="1300" b="1" dirty="0">
                <a:solidFill>
                  <a:schemeClr val="tx2"/>
                </a:solidFill>
              </a:rPr>
              <a:t>Sources of Graduate Degrees</a:t>
            </a:r>
            <a:endParaRPr lang="en-US" sz="1300" dirty="0">
              <a:solidFill>
                <a:schemeClr val="tx2"/>
              </a:solidFill>
            </a:endParaRPr>
          </a:p>
          <a:p>
            <a:pPr eaLnBrk="1" hangingPunct="1">
              <a:tabLst>
                <a:tab pos="287338" algn="l"/>
                <a:tab pos="3370263" algn="r"/>
              </a:tabLst>
            </a:pPr>
            <a:r>
              <a:rPr lang="en-US" sz="1300" dirty="0">
                <a:solidFill>
                  <a:schemeClr val="tx2"/>
                </a:solidFill>
              </a:rPr>
              <a:t>	</a:t>
            </a:r>
            <a:r>
              <a:rPr lang="en-US" sz="1300" dirty="0" smtClean="0">
                <a:solidFill>
                  <a:schemeClr val="tx2"/>
                </a:solidFill>
              </a:rPr>
              <a:t> UC Berkeley </a:t>
            </a:r>
            <a:r>
              <a:rPr lang="en-US" sz="1300" dirty="0">
                <a:solidFill>
                  <a:schemeClr val="tx2"/>
                </a:solidFill>
              </a:rPr>
              <a:t>	</a:t>
            </a:r>
            <a:r>
              <a:rPr lang="en-US" sz="1300" dirty="0" smtClean="0">
                <a:solidFill>
                  <a:schemeClr val="tx2"/>
                </a:solidFill>
              </a:rPr>
              <a:t>22</a:t>
            </a:r>
            <a:endParaRPr lang="en-US" sz="1300" dirty="0">
              <a:solidFill>
                <a:schemeClr val="tx2"/>
              </a:solidFill>
            </a:endParaRPr>
          </a:p>
          <a:p>
            <a:pPr eaLnBrk="1" hangingPunct="1">
              <a:tabLst>
                <a:tab pos="287338" algn="l"/>
                <a:tab pos="3370263" algn="r"/>
              </a:tabLst>
            </a:pPr>
            <a:r>
              <a:rPr lang="en-US" sz="1300" dirty="0">
                <a:solidFill>
                  <a:schemeClr val="tx2"/>
                </a:solidFill>
              </a:rPr>
              <a:t>	</a:t>
            </a:r>
            <a:r>
              <a:rPr lang="en-US" sz="1300" dirty="0" smtClean="0">
                <a:solidFill>
                  <a:schemeClr val="tx2"/>
                </a:solidFill>
              </a:rPr>
              <a:t> Stanford </a:t>
            </a:r>
            <a:r>
              <a:rPr lang="en-US" sz="1300" dirty="0">
                <a:solidFill>
                  <a:schemeClr val="tx2"/>
                </a:solidFill>
              </a:rPr>
              <a:t>	</a:t>
            </a:r>
            <a:r>
              <a:rPr lang="en-US" sz="1300" dirty="0" smtClean="0">
                <a:solidFill>
                  <a:schemeClr val="tx2"/>
                </a:solidFill>
              </a:rPr>
              <a:t>17</a:t>
            </a:r>
            <a:endParaRPr lang="en-US" sz="1300" dirty="0">
              <a:solidFill>
                <a:schemeClr val="tx2"/>
              </a:solidFill>
            </a:endParaRPr>
          </a:p>
          <a:p>
            <a:pPr eaLnBrk="1" hangingPunct="1">
              <a:tabLst>
                <a:tab pos="287338" algn="l"/>
                <a:tab pos="3370263" algn="r"/>
              </a:tabLst>
            </a:pPr>
            <a:r>
              <a:rPr lang="en-US" sz="1300" dirty="0">
                <a:solidFill>
                  <a:schemeClr val="tx2"/>
                </a:solidFill>
              </a:rPr>
              <a:t>	</a:t>
            </a:r>
            <a:r>
              <a:rPr lang="en-US" sz="1300" dirty="0" smtClean="0">
                <a:solidFill>
                  <a:schemeClr val="tx2"/>
                </a:solidFill>
              </a:rPr>
              <a:t> MIT</a:t>
            </a:r>
            <a:r>
              <a:rPr lang="en-US" sz="1300" dirty="0">
                <a:solidFill>
                  <a:schemeClr val="tx2"/>
                </a:solidFill>
              </a:rPr>
              <a:t>	</a:t>
            </a:r>
            <a:r>
              <a:rPr lang="en-US" sz="1300" dirty="0" smtClean="0">
                <a:solidFill>
                  <a:schemeClr val="tx2"/>
                </a:solidFill>
              </a:rPr>
              <a:t>12</a:t>
            </a:r>
            <a:endParaRPr lang="en-US" sz="1300" dirty="0">
              <a:solidFill>
                <a:schemeClr val="tx2"/>
              </a:solidFill>
            </a:endParaRPr>
          </a:p>
          <a:p>
            <a:pPr eaLnBrk="1" hangingPunct="1">
              <a:tabLst>
                <a:tab pos="287338" algn="l"/>
                <a:tab pos="3370263" algn="r"/>
              </a:tabLst>
            </a:pPr>
            <a:r>
              <a:rPr lang="en-US" sz="1300" dirty="0">
                <a:solidFill>
                  <a:schemeClr val="tx2"/>
                </a:solidFill>
              </a:rPr>
              <a:t>	</a:t>
            </a:r>
            <a:r>
              <a:rPr lang="en-US" sz="1300" dirty="0" smtClean="0">
                <a:solidFill>
                  <a:schemeClr val="tx2"/>
                </a:solidFill>
              </a:rPr>
              <a:t> UCLA</a:t>
            </a:r>
            <a:r>
              <a:rPr lang="en-US" sz="1300" dirty="0">
                <a:solidFill>
                  <a:schemeClr val="tx2"/>
                </a:solidFill>
              </a:rPr>
              <a:t>	</a:t>
            </a:r>
            <a:r>
              <a:rPr lang="en-US" sz="1300" dirty="0" smtClean="0">
                <a:solidFill>
                  <a:schemeClr val="tx2"/>
                </a:solidFill>
              </a:rPr>
              <a:t>10</a:t>
            </a:r>
          </a:p>
          <a:p>
            <a:pPr eaLnBrk="1" hangingPunct="1">
              <a:tabLst>
                <a:tab pos="287338" algn="l"/>
                <a:tab pos="3370263" algn="r"/>
              </a:tabLst>
            </a:pPr>
            <a:r>
              <a:rPr lang="en-US" sz="1300" dirty="0" smtClean="0">
                <a:solidFill>
                  <a:schemeClr val="tx2"/>
                </a:solidFill>
              </a:rPr>
              <a:t>       Univ. of Texas	7</a:t>
            </a:r>
          </a:p>
          <a:p>
            <a:pPr eaLnBrk="1" hangingPunct="1">
              <a:tabLst>
                <a:tab pos="287338" algn="l"/>
                <a:tab pos="3370263" algn="r"/>
              </a:tabLst>
            </a:pPr>
            <a:r>
              <a:rPr lang="en-US" sz="1300" dirty="0" smtClean="0">
                <a:solidFill>
                  <a:schemeClr val="tx2"/>
                </a:solidFill>
              </a:rPr>
              <a:t>       Univ. of Washington	7</a:t>
            </a:r>
          </a:p>
          <a:p>
            <a:pPr eaLnBrk="1" hangingPunct="1">
              <a:tabLst>
                <a:tab pos="287338" algn="l"/>
                <a:tab pos="3370263" algn="r"/>
              </a:tabLst>
            </a:pPr>
            <a:r>
              <a:rPr lang="en-US" sz="1300" dirty="0" smtClean="0">
                <a:solidFill>
                  <a:schemeClr val="tx2"/>
                </a:solidFill>
              </a:rPr>
              <a:t>       UC Davis	6</a:t>
            </a:r>
            <a:endParaRPr lang="en-US" sz="1300" dirty="0">
              <a:solidFill>
                <a:schemeClr val="tx2"/>
              </a:solidFill>
            </a:endParaRPr>
          </a:p>
          <a:p>
            <a:pPr eaLnBrk="1" hangingPunct="1">
              <a:tabLst>
                <a:tab pos="287338" algn="l"/>
                <a:tab pos="3370263" algn="r"/>
              </a:tabLst>
            </a:pPr>
            <a:r>
              <a:rPr lang="en-US" sz="1300" dirty="0">
                <a:solidFill>
                  <a:schemeClr val="tx2"/>
                </a:solidFill>
              </a:rPr>
              <a:t>	</a:t>
            </a:r>
            <a:r>
              <a:rPr lang="en-US" sz="1300" dirty="0" smtClean="0">
                <a:solidFill>
                  <a:schemeClr val="tx2"/>
                </a:solidFill>
              </a:rPr>
              <a:t> Harvard</a:t>
            </a:r>
            <a:r>
              <a:rPr lang="en-US" sz="1300" dirty="0">
                <a:solidFill>
                  <a:schemeClr val="tx2"/>
                </a:solidFill>
              </a:rPr>
              <a:t>	</a:t>
            </a:r>
            <a:r>
              <a:rPr lang="en-US" sz="1300" dirty="0" smtClean="0">
                <a:solidFill>
                  <a:schemeClr val="tx2"/>
                </a:solidFill>
              </a:rPr>
              <a:t>6</a:t>
            </a:r>
          </a:p>
          <a:p>
            <a:pPr eaLnBrk="1" hangingPunct="1">
              <a:tabLst>
                <a:tab pos="287338" algn="l"/>
                <a:tab pos="3370263" algn="r"/>
              </a:tabLst>
            </a:pPr>
            <a:r>
              <a:rPr lang="en-US" sz="1300" dirty="0" smtClean="0">
                <a:solidFill>
                  <a:schemeClr val="tx2"/>
                </a:solidFill>
              </a:rPr>
              <a:t>       UC San Diego	6</a:t>
            </a:r>
            <a:endParaRPr lang="en-US" sz="1300" dirty="0">
              <a:solidFill>
                <a:schemeClr val="tx2"/>
              </a:solidFill>
            </a:endParaRPr>
          </a:p>
          <a:p>
            <a:pPr eaLnBrk="1" hangingPunct="1">
              <a:tabLst>
                <a:tab pos="287338" algn="l"/>
                <a:tab pos="3370263" algn="r"/>
              </a:tabLst>
            </a:pPr>
            <a:r>
              <a:rPr lang="en-US" sz="1300" dirty="0">
                <a:solidFill>
                  <a:schemeClr val="tx2"/>
                </a:solidFill>
              </a:rPr>
              <a:t>	</a:t>
            </a:r>
            <a:r>
              <a:rPr lang="en-US" sz="1300" dirty="0" smtClean="0">
                <a:solidFill>
                  <a:schemeClr val="tx2"/>
                </a:solidFill>
              </a:rPr>
              <a:t> Yale</a:t>
            </a:r>
            <a:r>
              <a:rPr lang="en-US" sz="1300" dirty="0">
                <a:solidFill>
                  <a:schemeClr val="tx2"/>
                </a:solidFill>
              </a:rPr>
              <a:t>	</a:t>
            </a:r>
            <a:r>
              <a:rPr lang="en-US" sz="1300" dirty="0" smtClean="0">
                <a:solidFill>
                  <a:schemeClr val="tx2"/>
                </a:solidFill>
              </a:rPr>
              <a:t>5</a:t>
            </a:r>
          </a:p>
          <a:p>
            <a:pPr eaLnBrk="1" hangingPunct="1">
              <a:tabLst>
                <a:tab pos="287338" algn="l"/>
                <a:tab pos="3370263" algn="r"/>
              </a:tabLst>
            </a:pPr>
            <a:r>
              <a:rPr lang="en-US" sz="1300" dirty="0" smtClean="0">
                <a:solidFill>
                  <a:schemeClr val="tx2"/>
                </a:solidFill>
              </a:rPr>
              <a:t>       Univ. of Southern California	5</a:t>
            </a:r>
            <a:endParaRPr lang="en-US" sz="1300" dirty="0">
              <a:solidFill>
                <a:schemeClr val="tx2"/>
              </a:solidFill>
            </a:endParaRPr>
          </a:p>
          <a:p>
            <a:pPr eaLnBrk="1" hangingPunct="1">
              <a:tabLst>
                <a:tab pos="287338" algn="l"/>
                <a:tab pos="3370263" algn="r"/>
              </a:tabLst>
            </a:pPr>
            <a:endParaRPr lang="en-US" sz="1300" dirty="0">
              <a:solidFill>
                <a:schemeClr val="tx2"/>
              </a:solidFill>
            </a:endParaRPr>
          </a:p>
          <a:p>
            <a:pPr eaLnBrk="1" hangingPunct="1">
              <a:tabLst>
                <a:tab pos="287338" algn="l"/>
                <a:tab pos="3370263" algn="r"/>
              </a:tabLst>
            </a:pPr>
            <a:r>
              <a:rPr lang="en-US" sz="1300" b="1" dirty="0">
                <a:solidFill>
                  <a:schemeClr val="tx2"/>
                </a:solidFill>
              </a:rPr>
              <a:t>Recent Patents</a:t>
            </a:r>
            <a:endParaRPr lang="en-US" sz="1300" dirty="0">
              <a:solidFill>
                <a:schemeClr val="tx2"/>
              </a:solidFill>
            </a:endParaRPr>
          </a:p>
          <a:p>
            <a:pPr eaLnBrk="1" hangingPunct="1">
              <a:tabLst>
                <a:tab pos="287338" algn="l"/>
                <a:tab pos="3370263" algn="r"/>
              </a:tabLst>
            </a:pPr>
            <a:r>
              <a:rPr lang="en-US" sz="1300" dirty="0">
                <a:solidFill>
                  <a:schemeClr val="tx2"/>
                </a:solidFill>
              </a:rPr>
              <a:t>	Vest Antenna</a:t>
            </a:r>
          </a:p>
          <a:p>
            <a:pPr eaLnBrk="1" hangingPunct="1">
              <a:tabLst>
                <a:tab pos="287338" algn="l"/>
                <a:tab pos="3370263" algn="r"/>
              </a:tabLst>
            </a:pPr>
            <a:r>
              <a:rPr lang="en-US" sz="1300" dirty="0">
                <a:solidFill>
                  <a:schemeClr val="tx2"/>
                </a:solidFill>
              </a:rPr>
              <a:t>	High-Intensity </a:t>
            </a:r>
            <a:r>
              <a:rPr lang="en-US" sz="1300" dirty="0" smtClean="0">
                <a:solidFill>
                  <a:schemeClr val="tx2"/>
                </a:solidFill>
              </a:rPr>
              <a:t>Light and </a:t>
            </a:r>
            <a:r>
              <a:rPr lang="en-US" sz="1300" dirty="0">
                <a:solidFill>
                  <a:schemeClr val="tx2"/>
                </a:solidFill>
              </a:rPr>
              <a:t>Sound Control Device</a:t>
            </a:r>
          </a:p>
          <a:p>
            <a:pPr eaLnBrk="1" hangingPunct="1">
              <a:tabLst>
                <a:tab pos="287338" algn="l"/>
                <a:tab pos="3370263" algn="r"/>
              </a:tabLst>
            </a:pPr>
            <a:r>
              <a:rPr lang="en-US" sz="1300" dirty="0">
                <a:solidFill>
                  <a:schemeClr val="tx2"/>
                </a:solidFill>
              </a:rPr>
              <a:t>	Turbulence-Resolving </a:t>
            </a:r>
            <a:r>
              <a:rPr lang="en-US" sz="1300" dirty="0" smtClean="0">
                <a:solidFill>
                  <a:schemeClr val="tx2"/>
                </a:solidFill>
              </a:rPr>
              <a:t>Acoustic Sediment  </a:t>
            </a:r>
            <a:r>
              <a:rPr lang="en-US" sz="1300" dirty="0">
                <a:solidFill>
                  <a:schemeClr val="tx2"/>
                </a:solidFill>
              </a:rPr>
              <a:t>Flux </a:t>
            </a:r>
            <a:r>
              <a:rPr lang="en-US" sz="1300" dirty="0" smtClean="0">
                <a:solidFill>
                  <a:schemeClr val="tx2"/>
                </a:solidFill>
              </a:rPr>
              <a:t>	Probe</a:t>
            </a:r>
            <a:endParaRPr lang="en-US" sz="1300" dirty="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CDC9AA50-4C07-43B5-9178-21DD45D0BD95}" type="slidenum">
              <a:rPr lang="en-US"/>
              <a:pPr/>
              <a:t>19</a:t>
            </a:fld>
            <a:endParaRPr lang="en-US" dirty="0"/>
          </a:p>
        </p:txBody>
      </p:sp>
      <p:sp>
        <p:nvSpPr>
          <p:cNvPr id="23556" name="Rectangle 9"/>
          <p:cNvSpPr>
            <a:spLocks noGrp="1" noChangeArrowheads="1"/>
          </p:cNvSpPr>
          <p:nvPr>
            <p:ph type="body" sz="half" idx="4294967295"/>
          </p:nvPr>
        </p:nvSpPr>
        <p:spPr>
          <a:xfrm>
            <a:off x="1219200" y="1295400"/>
            <a:ext cx="7467600" cy="4525963"/>
          </a:xfrm>
          <a:noFill/>
        </p:spPr>
        <p:txBody>
          <a:bodyPr/>
          <a:lstStyle/>
          <a:p>
            <a:pPr eaLnBrk="1" hangingPunct="1">
              <a:lnSpc>
                <a:spcPct val="90000"/>
              </a:lnSpc>
              <a:spcAft>
                <a:spcPct val="25000"/>
              </a:spcAft>
            </a:pPr>
            <a:r>
              <a:rPr lang="en-US" sz="1800" b="1" dirty="0" smtClean="0">
                <a:latin typeface="Arial" charset="0"/>
              </a:rPr>
              <a:t>Major source of </a:t>
            </a:r>
            <a:r>
              <a:rPr lang="en-US" sz="1800" b="1" i="1" dirty="0" smtClean="0">
                <a:latin typeface="Arial" charset="0"/>
              </a:rPr>
              <a:t>analytical capability </a:t>
            </a:r>
            <a:r>
              <a:rPr lang="en-US" sz="1800" b="1" dirty="0" smtClean="0">
                <a:latin typeface="Arial" charset="0"/>
              </a:rPr>
              <a:t>for the Navy and DoD</a:t>
            </a:r>
          </a:p>
          <a:p>
            <a:pPr eaLnBrk="1" hangingPunct="1">
              <a:lnSpc>
                <a:spcPct val="90000"/>
              </a:lnSpc>
              <a:spcAft>
                <a:spcPct val="25000"/>
              </a:spcAft>
            </a:pPr>
            <a:endParaRPr lang="en-US" sz="1800" b="1" dirty="0" smtClean="0">
              <a:latin typeface="Arial" charset="0"/>
            </a:endParaRPr>
          </a:p>
          <a:p>
            <a:pPr eaLnBrk="1" hangingPunct="1">
              <a:lnSpc>
                <a:spcPct val="90000"/>
              </a:lnSpc>
              <a:spcAft>
                <a:spcPct val="25000"/>
              </a:spcAft>
            </a:pPr>
            <a:r>
              <a:rPr lang="en-US" sz="1800" b="1" dirty="0" smtClean="0">
                <a:latin typeface="Arial" charset="0"/>
              </a:rPr>
              <a:t>Creative problem solving for </a:t>
            </a:r>
            <a:r>
              <a:rPr lang="en-US" sz="1800" b="1" i="1" dirty="0" smtClean="0">
                <a:latin typeface="Arial" charset="0"/>
              </a:rPr>
              <a:t>DoD-relevant topics</a:t>
            </a:r>
          </a:p>
          <a:p>
            <a:pPr eaLnBrk="1" hangingPunct="1">
              <a:lnSpc>
                <a:spcPct val="90000"/>
              </a:lnSpc>
              <a:spcAft>
                <a:spcPct val="25000"/>
              </a:spcAft>
            </a:pPr>
            <a:endParaRPr lang="en-US" sz="1800" b="1" i="1" dirty="0" smtClean="0">
              <a:latin typeface="Arial" charset="0"/>
            </a:endParaRPr>
          </a:p>
          <a:p>
            <a:pPr eaLnBrk="1" hangingPunct="1">
              <a:lnSpc>
                <a:spcPct val="90000"/>
              </a:lnSpc>
              <a:spcAft>
                <a:spcPct val="25000"/>
              </a:spcAft>
            </a:pPr>
            <a:r>
              <a:rPr lang="en-US" sz="1800" b="1" i="1" dirty="0" smtClean="0">
                <a:latin typeface="Arial" charset="0"/>
              </a:rPr>
              <a:t>Independent assessment</a:t>
            </a:r>
            <a:r>
              <a:rPr lang="en-US" sz="1800" b="1" dirty="0" smtClean="0">
                <a:latin typeface="Arial" charset="0"/>
              </a:rPr>
              <a:t> of proposed solutions to </a:t>
            </a:r>
            <a:r>
              <a:rPr lang="en-US" sz="1800" b="1" i="1" dirty="0" smtClean="0">
                <a:latin typeface="Arial" charset="0"/>
              </a:rPr>
              <a:t>national-security issues</a:t>
            </a:r>
          </a:p>
          <a:p>
            <a:pPr eaLnBrk="1" hangingPunct="1">
              <a:lnSpc>
                <a:spcPct val="90000"/>
              </a:lnSpc>
              <a:spcAft>
                <a:spcPct val="25000"/>
              </a:spcAft>
            </a:pPr>
            <a:endParaRPr lang="en-US" sz="1800" b="1" i="1" dirty="0" smtClean="0">
              <a:latin typeface="Arial" charset="0"/>
            </a:endParaRPr>
          </a:p>
          <a:p>
            <a:pPr eaLnBrk="1" hangingPunct="1">
              <a:lnSpc>
                <a:spcPct val="90000"/>
              </a:lnSpc>
              <a:spcAft>
                <a:spcPct val="25000"/>
              </a:spcAft>
            </a:pPr>
            <a:r>
              <a:rPr lang="en-US" sz="1800" b="1" dirty="0" smtClean="0">
                <a:latin typeface="Arial" charset="0"/>
              </a:rPr>
              <a:t>Pre-deployment evaluation of </a:t>
            </a:r>
            <a:r>
              <a:rPr lang="en-US" sz="1800" b="1" i="1" dirty="0" smtClean="0">
                <a:latin typeface="Arial" charset="0"/>
              </a:rPr>
              <a:t>new technologies</a:t>
            </a:r>
          </a:p>
          <a:p>
            <a:pPr eaLnBrk="1" hangingPunct="1">
              <a:lnSpc>
                <a:spcPct val="90000"/>
              </a:lnSpc>
              <a:spcAft>
                <a:spcPct val="25000"/>
              </a:spcAft>
            </a:pPr>
            <a:endParaRPr lang="en-US" sz="1800" b="1" dirty="0" smtClean="0">
              <a:latin typeface="Arial" charset="0"/>
            </a:endParaRPr>
          </a:p>
          <a:p>
            <a:pPr eaLnBrk="1" hangingPunct="1">
              <a:lnSpc>
                <a:spcPct val="90000"/>
              </a:lnSpc>
              <a:spcAft>
                <a:spcPct val="25000"/>
              </a:spcAft>
            </a:pPr>
            <a:r>
              <a:rPr lang="en-US" sz="1800" b="1" i="1" dirty="0" smtClean="0">
                <a:latin typeface="Arial" charset="0"/>
              </a:rPr>
              <a:t>Classified</a:t>
            </a:r>
            <a:r>
              <a:rPr lang="en-US" sz="1800" b="1" dirty="0" smtClean="0">
                <a:latin typeface="Arial" charset="0"/>
              </a:rPr>
              <a:t> research facilities</a:t>
            </a:r>
          </a:p>
        </p:txBody>
      </p:sp>
      <p:sp>
        <p:nvSpPr>
          <p:cNvPr id="23557" name="Text Box 10"/>
          <p:cNvSpPr txBox="1">
            <a:spLocks noChangeArrowheads="1"/>
          </p:cNvSpPr>
          <p:nvPr/>
        </p:nvSpPr>
        <p:spPr bwMode="auto">
          <a:xfrm>
            <a:off x="4800600" y="4800600"/>
            <a:ext cx="4191000" cy="1127125"/>
          </a:xfrm>
          <a:prstGeom prst="rect">
            <a:avLst/>
          </a:prstGeom>
          <a:noFill/>
          <a:ln w="9525">
            <a:noFill/>
            <a:miter lim="800000"/>
            <a:headEnd/>
            <a:tailEnd/>
          </a:ln>
        </p:spPr>
        <p:txBody>
          <a:bodyPr>
            <a:spAutoFit/>
          </a:bodyPr>
          <a:lstStyle/>
          <a:p>
            <a:pPr algn="ctr" eaLnBrk="1" hangingPunct="1">
              <a:lnSpc>
                <a:spcPct val="85000"/>
              </a:lnSpc>
            </a:pPr>
            <a:r>
              <a:rPr lang="en-US" sz="2000" b="1" dirty="0">
                <a:solidFill>
                  <a:schemeClr val="bg1"/>
                </a:solidFill>
              </a:rPr>
              <a:t>Karl van Bibber</a:t>
            </a:r>
          </a:p>
          <a:p>
            <a:pPr algn="ctr" eaLnBrk="1" hangingPunct="1">
              <a:lnSpc>
                <a:spcPct val="85000"/>
              </a:lnSpc>
            </a:pPr>
            <a:r>
              <a:rPr lang="en-US" sz="2000" b="1" dirty="0">
                <a:solidFill>
                  <a:schemeClr val="bg1"/>
                </a:solidFill>
              </a:rPr>
              <a:t>Vice President </a:t>
            </a:r>
          </a:p>
          <a:p>
            <a:pPr algn="ctr" eaLnBrk="1" hangingPunct="1">
              <a:lnSpc>
                <a:spcPct val="85000"/>
              </a:lnSpc>
            </a:pPr>
            <a:r>
              <a:rPr lang="en-US" sz="2000" b="1" dirty="0">
                <a:solidFill>
                  <a:schemeClr val="bg1"/>
                </a:solidFill>
              </a:rPr>
              <a:t>and Dean of Research </a:t>
            </a:r>
          </a:p>
          <a:p>
            <a:pPr algn="ctr" eaLnBrk="1" hangingPunct="1">
              <a:lnSpc>
                <a:spcPct val="85000"/>
              </a:lnSpc>
            </a:pPr>
            <a:r>
              <a:rPr lang="en-US" sz="2000" b="1" dirty="0">
                <a:solidFill>
                  <a:schemeClr val="bg1"/>
                </a:solidFill>
              </a:rPr>
              <a:t> </a:t>
            </a:r>
          </a:p>
        </p:txBody>
      </p:sp>
      <p:sp>
        <p:nvSpPr>
          <p:cNvPr id="23558" name="Rectangle 12" descr="water[1]"/>
          <p:cNvSpPr>
            <a:spLocks noChangeArrowheads="1"/>
          </p:cNvSpPr>
          <p:nvPr/>
        </p:nvSpPr>
        <p:spPr bwMode="auto">
          <a:xfrm>
            <a:off x="4648200" y="152400"/>
            <a:ext cx="4191000" cy="457200"/>
          </a:xfrm>
          <a:prstGeom prst="rect">
            <a:avLst/>
          </a:prstGeom>
          <a:noFill/>
          <a:ln w="9525">
            <a:noFill/>
            <a:miter lim="800000"/>
            <a:headEnd/>
            <a:tailEnd/>
          </a:ln>
        </p:spPr>
        <p:txBody>
          <a:bodyPr>
            <a:spAutoFit/>
          </a:bodyPr>
          <a:lstStyle/>
          <a:p>
            <a:pPr algn="r" eaLnBrk="1" hangingPunct="1"/>
            <a:r>
              <a:rPr lang="en-US" sz="2400" dirty="0">
                <a:solidFill>
                  <a:schemeClr val="bg1"/>
                </a:solidFill>
              </a:rPr>
              <a:t>NPS is Research . .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p>
            <a:fld id="{81871CF7-2D2C-48A5-91CB-958D7A18DB6F}" type="slidenum">
              <a:rPr lang="en-US"/>
              <a:pPr/>
              <a:t>2</a:t>
            </a:fld>
            <a:endParaRPr lang="en-US" dirty="0"/>
          </a:p>
        </p:txBody>
      </p:sp>
      <p:pic>
        <p:nvPicPr>
          <p:cNvPr id="28675" name="Oliver (No intro)_PowerPoin.mpg" descr="Cuttlefish:Users:cullen:Desktop:Command Brief Standalone:Oliver (No intro)_PowerPoin.mpg">
            <a:hlinkClick r:id="" action="ppaction://media"/>
          </p:cNvPr>
          <p:cNvPicPr>
            <a:picLocks noRot="1" noChangeAspect="1" noChangeArrowheads="1"/>
          </p:cNvPicPr>
          <p:nvPr>
            <a:quickTimeFile r:link="rId1"/>
          </p:nvPr>
        </p:nvPicPr>
        <p:blipFill>
          <a:blip r:embed="rId4"/>
          <a:srcRect/>
          <a:stretch>
            <a:fillRect/>
          </a:stretch>
        </p:blipFill>
        <p:spPr bwMode="auto">
          <a:xfrm>
            <a:off x="762000" y="1143000"/>
            <a:ext cx="7993063" cy="4495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645" fill="hold"/>
                                        <p:tgtEl>
                                          <p:spTgt spid="2867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8675"/>
                </p:tgtEl>
              </p:cMediaNode>
            </p:video>
            <p:seq concurrent="1" nextAc="seek">
              <p:cTn id="8" restart="whenNotActive" fill="hold" evtFilter="cancelBubble" nodeType="interactiveSeq">
                <p:stCondLst>
                  <p:cond evt="onClick" delay="0">
                    <p:tgtEl>
                      <p:spTgt spid="2867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8675"/>
                                        </p:tgtEl>
                                      </p:cBhvr>
                                    </p:cmd>
                                  </p:childTnLst>
                                </p:cTn>
                              </p:par>
                            </p:childTnLst>
                          </p:cTn>
                        </p:par>
                      </p:childTnLst>
                    </p:cTn>
                  </p:par>
                </p:childTnLst>
              </p:cTn>
              <p:nextCondLst>
                <p:cond evt="onClick" delay="0">
                  <p:tgtEl>
                    <p:spTgt spid="2867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
          <p:cNvSpPr>
            <a:spLocks noChangeArrowheads="1"/>
          </p:cNvSpPr>
          <p:nvPr/>
        </p:nvSpPr>
        <p:spPr bwMode="auto">
          <a:xfrm>
            <a:off x="2657475" y="5740400"/>
            <a:ext cx="2895600" cy="457200"/>
          </a:xfrm>
          <a:prstGeom prst="rect">
            <a:avLst/>
          </a:prstGeom>
          <a:noFill/>
          <a:ln w="12700">
            <a:noFill/>
            <a:miter lim="800000"/>
            <a:headEnd/>
            <a:tailEnd/>
          </a:ln>
        </p:spPr>
        <p:txBody>
          <a:bodyPr wrap="none" anchor="ctr"/>
          <a:lstStyle/>
          <a:p>
            <a:pPr eaLnBrk="1" hangingPunct="1"/>
            <a:endParaRPr lang="en-US" sz="1400" b="1" dirty="0">
              <a:solidFill>
                <a:srgbClr val="FFFFFF"/>
              </a:solidFill>
            </a:endParaRPr>
          </a:p>
        </p:txBody>
      </p:sp>
      <p:sp>
        <p:nvSpPr>
          <p:cNvPr id="2052" name="Rectangle 11"/>
          <p:cNvSpPr>
            <a:spLocks noChangeArrowheads="1"/>
          </p:cNvSpPr>
          <p:nvPr/>
        </p:nvSpPr>
        <p:spPr bwMode="auto">
          <a:xfrm>
            <a:off x="2657475" y="5740400"/>
            <a:ext cx="2895600" cy="457200"/>
          </a:xfrm>
          <a:prstGeom prst="rect">
            <a:avLst/>
          </a:prstGeom>
          <a:noFill/>
          <a:ln w="12700">
            <a:noFill/>
            <a:miter lim="800000"/>
            <a:headEnd/>
            <a:tailEnd/>
          </a:ln>
        </p:spPr>
        <p:txBody>
          <a:bodyPr wrap="none" anchor="ctr"/>
          <a:lstStyle/>
          <a:p>
            <a:pPr eaLnBrk="1" hangingPunct="1"/>
            <a:endParaRPr lang="en-US" sz="1400" b="1" dirty="0">
              <a:solidFill>
                <a:srgbClr val="FFFFFF"/>
              </a:solidFill>
            </a:endParaRPr>
          </a:p>
        </p:txBody>
      </p:sp>
      <p:sp>
        <p:nvSpPr>
          <p:cNvPr id="2053" name="Rectangle 12"/>
          <p:cNvSpPr>
            <a:spLocks noChangeArrowheads="1"/>
          </p:cNvSpPr>
          <p:nvPr/>
        </p:nvSpPr>
        <p:spPr bwMode="auto">
          <a:xfrm>
            <a:off x="2657475" y="5740400"/>
            <a:ext cx="2895600" cy="457200"/>
          </a:xfrm>
          <a:prstGeom prst="rect">
            <a:avLst/>
          </a:prstGeom>
          <a:noFill/>
          <a:ln w="12700">
            <a:noFill/>
            <a:miter lim="800000"/>
            <a:headEnd/>
            <a:tailEnd/>
          </a:ln>
        </p:spPr>
        <p:txBody>
          <a:bodyPr wrap="none" anchor="ctr"/>
          <a:lstStyle/>
          <a:p>
            <a:pPr eaLnBrk="1" hangingPunct="1"/>
            <a:endParaRPr lang="en-US" sz="1400" b="1" dirty="0">
              <a:solidFill>
                <a:srgbClr val="FFFFFF"/>
              </a:solidFill>
            </a:endParaRPr>
          </a:p>
        </p:txBody>
      </p:sp>
      <p:sp>
        <p:nvSpPr>
          <p:cNvPr id="2054" name="Rectangle 15"/>
          <p:cNvSpPr>
            <a:spLocks noChangeArrowheads="1"/>
          </p:cNvSpPr>
          <p:nvPr/>
        </p:nvSpPr>
        <p:spPr bwMode="auto">
          <a:xfrm>
            <a:off x="2657475" y="5740400"/>
            <a:ext cx="2895600" cy="457200"/>
          </a:xfrm>
          <a:prstGeom prst="rect">
            <a:avLst/>
          </a:prstGeom>
          <a:noFill/>
          <a:ln w="12700">
            <a:noFill/>
            <a:miter lim="800000"/>
            <a:headEnd/>
            <a:tailEnd/>
          </a:ln>
        </p:spPr>
        <p:txBody>
          <a:bodyPr wrap="none" anchor="ctr"/>
          <a:lstStyle/>
          <a:p>
            <a:pPr eaLnBrk="1" hangingPunct="1"/>
            <a:endParaRPr lang="en-US" sz="1400" b="1" dirty="0">
              <a:solidFill>
                <a:srgbClr val="FFFFFF"/>
              </a:solidFill>
            </a:endParaRPr>
          </a:p>
        </p:txBody>
      </p:sp>
      <p:sp>
        <p:nvSpPr>
          <p:cNvPr id="2055" name="Rectangle 16"/>
          <p:cNvSpPr>
            <a:spLocks noChangeArrowheads="1"/>
          </p:cNvSpPr>
          <p:nvPr/>
        </p:nvSpPr>
        <p:spPr bwMode="auto">
          <a:xfrm>
            <a:off x="2657475" y="5740400"/>
            <a:ext cx="2895600" cy="457200"/>
          </a:xfrm>
          <a:prstGeom prst="rect">
            <a:avLst/>
          </a:prstGeom>
          <a:noFill/>
          <a:ln w="12700">
            <a:noFill/>
            <a:miter lim="800000"/>
            <a:headEnd/>
            <a:tailEnd/>
          </a:ln>
        </p:spPr>
        <p:txBody>
          <a:bodyPr wrap="none" anchor="ctr"/>
          <a:lstStyle/>
          <a:p>
            <a:pPr eaLnBrk="1" hangingPunct="1"/>
            <a:endParaRPr lang="en-US" sz="1400" b="1" dirty="0">
              <a:solidFill>
                <a:srgbClr val="FFFFFF"/>
              </a:solidFill>
            </a:endParaRPr>
          </a:p>
        </p:txBody>
      </p:sp>
      <p:sp>
        <p:nvSpPr>
          <p:cNvPr id="2056" name="Rectangle 17"/>
          <p:cNvSpPr>
            <a:spLocks noChangeArrowheads="1"/>
          </p:cNvSpPr>
          <p:nvPr/>
        </p:nvSpPr>
        <p:spPr bwMode="auto">
          <a:xfrm>
            <a:off x="2657475" y="5740400"/>
            <a:ext cx="2895600" cy="457200"/>
          </a:xfrm>
          <a:prstGeom prst="rect">
            <a:avLst/>
          </a:prstGeom>
          <a:noFill/>
          <a:ln w="12700">
            <a:noFill/>
            <a:miter lim="800000"/>
            <a:headEnd/>
            <a:tailEnd/>
          </a:ln>
        </p:spPr>
        <p:txBody>
          <a:bodyPr wrap="none" anchor="ctr"/>
          <a:lstStyle/>
          <a:p>
            <a:pPr eaLnBrk="1" hangingPunct="1"/>
            <a:endParaRPr lang="en-US" sz="1400" b="1" dirty="0">
              <a:solidFill>
                <a:srgbClr val="FFFFFF"/>
              </a:solidFill>
            </a:endParaRPr>
          </a:p>
        </p:txBody>
      </p:sp>
      <p:sp>
        <p:nvSpPr>
          <p:cNvPr id="2057" name="Rectangle 18"/>
          <p:cNvSpPr>
            <a:spLocks noChangeArrowheads="1"/>
          </p:cNvSpPr>
          <p:nvPr/>
        </p:nvSpPr>
        <p:spPr bwMode="auto">
          <a:xfrm>
            <a:off x="2657475" y="5740400"/>
            <a:ext cx="2895600" cy="457200"/>
          </a:xfrm>
          <a:prstGeom prst="rect">
            <a:avLst/>
          </a:prstGeom>
          <a:noFill/>
          <a:ln w="12700">
            <a:noFill/>
            <a:miter lim="800000"/>
            <a:headEnd/>
            <a:tailEnd/>
          </a:ln>
        </p:spPr>
        <p:txBody>
          <a:bodyPr wrap="none" anchor="ctr"/>
          <a:lstStyle/>
          <a:p>
            <a:pPr eaLnBrk="1" hangingPunct="1"/>
            <a:endParaRPr lang="en-US" sz="1400" b="1" dirty="0">
              <a:solidFill>
                <a:srgbClr val="FFFFFF"/>
              </a:solidFill>
            </a:endParaRPr>
          </a:p>
        </p:txBody>
      </p:sp>
      <p:sp>
        <p:nvSpPr>
          <p:cNvPr id="2058" name="Rectangle 19"/>
          <p:cNvSpPr>
            <a:spLocks noChangeArrowheads="1"/>
          </p:cNvSpPr>
          <p:nvPr/>
        </p:nvSpPr>
        <p:spPr bwMode="auto">
          <a:xfrm>
            <a:off x="2657475" y="5740400"/>
            <a:ext cx="2895600" cy="457200"/>
          </a:xfrm>
          <a:prstGeom prst="rect">
            <a:avLst/>
          </a:prstGeom>
          <a:noFill/>
          <a:ln w="12700">
            <a:noFill/>
            <a:miter lim="800000"/>
            <a:headEnd/>
            <a:tailEnd/>
          </a:ln>
        </p:spPr>
        <p:txBody>
          <a:bodyPr wrap="none" anchor="ctr"/>
          <a:lstStyle/>
          <a:p>
            <a:pPr eaLnBrk="1" hangingPunct="1"/>
            <a:endParaRPr lang="en-US" sz="1400" b="1" dirty="0">
              <a:solidFill>
                <a:srgbClr val="FFFFFF"/>
              </a:solidFill>
            </a:endParaRPr>
          </a:p>
        </p:txBody>
      </p:sp>
      <p:sp>
        <p:nvSpPr>
          <p:cNvPr id="2059" name="Rectangle 21"/>
          <p:cNvSpPr>
            <a:spLocks noChangeArrowheads="1"/>
          </p:cNvSpPr>
          <p:nvPr/>
        </p:nvSpPr>
        <p:spPr bwMode="auto">
          <a:xfrm>
            <a:off x="6908800" y="5884863"/>
            <a:ext cx="784225" cy="244475"/>
          </a:xfrm>
          <a:prstGeom prst="rect">
            <a:avLst/>
          </a:prstGeom>
          <a:noFill/>
          <a:ln w="12700">
            <a:noFill/>
            <a:miter lim="800000"/>
            <a:headEnd/>
            <a:tailEnd/>
          </a:ln>
        </p:spPr>
        <p:txBody>
          <a:bodyPr wrap="none" anchor="ctr"/>
          <a:lstStyle/>
          <a:p>
            <a:pPr eaLnBrk="1" hangingPunct="1"/>
            <a:endParaRPr lang="en-US" sz="1400" b="1" dirty="0">
              <a:solidFill>
                <a:srgbClr val="FFFFFF"/>
              </a:solidFill>
            </a:endParaRPr>
          </a:p>
        </p:txBody>
      </p:sp>
      <p:sp>
        <p:nvSpPr>
          <p:cNvPr id="2060" name="Text Box 22"/>
          <p:cNvSpPr txBox="1">
            <a:spLocks noChangeArrowheads="1"/>
          </p:cNvSpPr>
          <p:nvPr/>
        </p:nvSpPr>
        <p:spPr bwMode="auto">
          <a:xfrm>
            <a:off x="4256088" y="-14288"/>
            <a:ext cx="4800600" cy="830997"/>
          </a:xfrm>
          <a:prstGeom prst="rect">
            <a:avLst/>
          </a:prstGeom>
          <a:noFill/>
          <a:ln w="9525">
            <a:noFill/>
            <a:miter lim="800000"/>
            <a:headEnd/>
            <a:tailEnd/>
          </a:ln>
        </p:spPr>
        <p:txBody>
          <a:bodyPr anchor="ctr">
            <a:spAutoFit/>
          </a:bodyPr>
          <a:lstStyle/>
          <a:p>
            <a:pPr algn="r" eaLnBrk="1" hangingPunct="1"/>
            <a:r>
              <a:rPr lang="en-US" sz="2400" dirty="0">
                <a:solidFill>
                  <a:schemeClr val="bg1"/>
                </a:solidFill>
              </a:rPr>
              <a:t>NPS Reimbursable Funding</a:t>
            </a:r>
          </a:p>
          <a:p>
            <a:pPr algn="r" eaLnBrk="1" hangingPunct="1"/>
            <a:r>
              <a:rPr lang="en-US" sz="2400" dirty="0" smtClean="0">
                <a:solidFill>
                  <a:schemeClr val="bg1"/>
                </a:solidFill>
              </a:rPr>
              <a:t>$185.3 </a:t>
            </a:r>
            <a:r>
              <a:rPr lang="en-US" sz="2400" dirty="0">
                <a:solidFill>
                  <a:schemeClr val="bg1"/>
                </a:solidFill>
              </a:rPr>
              <a:t>million</a:t>
            </a:r>
            <a:r>
              <a:rPr lang="en-US" sz="2400" dirty="0">
                <a:solidFill>
                  <a:srgbClr val="FFFF66"/>
                </a:solidFill>
              </a:rPr>
              <a:t> </a:t>
            </a:r>
            <a:r>
              <a:rPr lang="en-US" sz="2400" dirty="0">
                <a:solidFill>
                  <a:schemeClr val="bg1"/>
                </a:solidFill>
              </a:rPr>
              <a:t>(FY </a:t>
            </a:r>
            <a:r>
              <a:rPr lang="en-US" sz="2400" dirty="0" smtClean="0">
                <a:solidFill>
                  <a:schemeClr val="bg1"/>
                </a:solidFill>
              </a:rPr>
              <a:t>2011)</a:t>
            </a:r>
            <a:endParaRPr lang="en-US" sz="2400" dirty="0">
              <a:solidFill>
                <a:schemeClr val="bg1"/>
              </a:solidFill>
            </a:endParaRPr>
          </a:p>
        </p:txBody>
      </p:sp>
      <p:graphicFrame>
        <p:nvGraphicFramePr>
          <p:cNvPr id="2050" name="Object 12"/>
          <p:cNvGraphicFramePr>
            <a:graphicFrameLocks noChangeAspect="1"/>
          </p:cNvGraphicFramePr>
          <p:nvPr>
            <p:extLst>
              <p:ext uri="{D42A27DB-BD31-4B8C-83A1-F6EECF244321}">
                <p14:modId xmlns:p14="http://schemas.microsoft.com/office/powerpoint/2010/main" xmlns="" val="2532851621"/>
              </p:ext>
            </p:extLst>
          </p:nvPr>
        </p:nvGraphicFramePr>
        <p:xfrm>
          <a:off x="762000" y="1608138"/>
          <a:ext cx="8001000" cy="4589462"/>
        </p:xfrm>
        <a:graphic>
          <a:graphicData uri="http://schemas.openxmlformats.org/presentationml/2006/ole">
            <p:oleObj spid="_x0000_s2070" name="Worksheet" r:id="rId4" imgW="5495850" imgH="2438310" progId="Excel.Sheet.8">
              <p:embed/>
            </p:oleObj>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p:spPr>
        <p:txBody>
          <a:bodyPr/>
          <a:lstStyle/>
          <a:p>
            <a:fld id="{55C772C4-F67D-49BF-A82B-4A7C5897DE5F}" type="slidenum">
              <a:rPr lang="en-US"/>
              <a:pPr/>
              <a:t>21</a:t>
            </a:fld>
            <a:endParaRPr lang="en-US" dirty="0"/>
          </a:p>
        </p:txBody>
      </p:sp>
      <p:sp>
        <p:nvSpPr>
          <p:cNvPr id="24579" name="Rectangle 87"/>
          <p:cNvSpPr>
            <a:spLocks noChangeArrowheads="1"/>
          </p:cNvSpPr>
          <p:nvPr/>
        </p:nvSpPr>
        <p:spPr bwMode="auto">
          <a:xfrm>
            <a:off x="4114800" y="1524000"/>
            <a:ext cx="4876800" cy="4297363"/>
          </a:xfrm>
          <a:prstGeom prst="rect">
            <a:avLst/>
          </a:prstGeom>
          <a:solidFill>
            <a:srgbClr val="2F4050"/>
          </a:solidFill>
          <a:ln w="9525">
            <a:noFill/>
            <a:miter lim="800000"/>
            <a:headEnd/>
            <a:tailEnd/>
          </a:ln>
        </p:spPr>
        <p:txBody>
          <a:bodyPr wrap="none" anchor="ctr"/>
          <a:lstStyle/>
          <a:p>
            <a:pPr eaLnBrk="1" hangingPunct="1"/>
            <a:endParaRPr lang="en-US" sz="1400" b="1" dirty="0">
              <a:solidFill>
                <a:srgbClr val="FFFFFF"/>
              </a:solidFill>
            </a:endParaRPr>
          </a:p>
        </p:txBody>
      </p:sp>
      <p:sp>
        <p:nvSpPr>
          <p:cNvPr id="24580" name="Rectangle 94"/>
          <p:cNvSpPr>
            <a:spLocks noGrp="1" noChangeArrowheads="1"/>
          </p:cNvSpPr>
          <p:nvPr>
            <p:ph type="title" idx="4294967295"/>
          </p:nvPr>
        </p:nvSpPr>
        <p:spPr/>
        <p:txBody>
          <a:bodyPr/>
          <a:lstStyle/>
          <a:p>
            <a:pPr eaLnBrk="1" hangingPunct="1"/>
            <a:r>
              <a:rPr lang="en-US" sz="2400" b="0" dirty="0" smtClean="0">
                <a:latin typeface="Arial" charset="0"/>
              </a:rPr>
              <a:t>Systems Engineering</a:t>
            </a:r>
          </a:p>
        </p:txBody>
      </p:sp>
      <p:sp>
        <p:nvSpPr>
          <p:cNvPr id="24581" name="Rectangle 88"/>
          <p:cNvSpPr>
            <a:spLocks noGrp="1" noChangeArrowheads="1"/>
          </p:cNvSpPr>
          <p:nvPr>
            <p:ph type="body" sz="half" idx="4294967295"/>
          </p:nvPr>
        </p:nvSpPr>
        <p:spPr>
          <a:xfrm>
            <a:off x="457200" y="1295400"/>
            <a:ext cx="3657600" cy="5257800"/>
          </a:xfrm>
          <a:noFill/>
        </p:spPr>
        <p:txBody>
          <a:bodyPr/>
          <a:lstStyle/>
          <a:p>
            <a:pPr eaLnBrk="1" hangingPunct="1">
              <a:spcAft>
                <a:spcPct val="35000"/>
              </a:spcAft>
            </a:pPr>
            <a:r>
              <a:rPr lang="en-US" sz="2400" b="1" dirty="0" smtClean="0">
                <a:latin typeface="Arial" charset="0"/>
              </a:rPr>
              <a:t>Interdisciplinary projects to meet emerging technology requirements</a:t>
            </a:r>
          </a:p>
          <a:p>
            <a:pPr eaLnBrk="1" hangingPunct="1">
              <a:spcAft>
                <a:spcPct val="35000"/>
              </a:spcAft>
            </a:pPr>
            <a:r>
              <a:rPr lang="en-US" sz="2400" b="1" dirty="0" smtClean="0">
                <a:latin typeface="Arial" charset="0"/>
              </a:rPr>
              <a:t>New warship design and next generation propulsion</a:t>
            </a:r>
            <a:br>
              <a:rPr lang="en-US" sz="2400" b="1" dirty="0" smtClean="0">
                <a:latin typeface="Arial" charset="0"/>
              </a:rPr>
            </a:br>
            <a:r>
              <a:rPr lang="en-US" sz="2400" b="1" dirty="0" smtClean="0">
                <a:latin typeface="Arial" charset="0"/>
              </a:rPr>
              <a:t>- </a:t>
            </a:r>
            <a:r>
              <a:rPr lang="en-US" sz="2000" b="1" dirty="0" smtClean="0">
                <a:latin typeface="Arial" charset="0"/>
              </a:rPr>
              <a:t>Total Ship Systems</a:t>
            </a:r>
            <a:br>
              <a:rPr lang="en-US" sz="2000" b="1" dirty="0" smtClean="0">
                <a:latin typeface="Arial" charset="0"/>
              </a:rPr>
            </a:br>
            <a:r>
              <a:rPr lang="en-US" sz="2000" b="1" dirty="0" smtClean="0">
                <a:latin typeface="Arial" charset="0"/>
              </a:rPr>
              <a:t>   Engineering (TSSE)</a:t>
            </a:r>
          </a:p>
          <a:p>
            <a:pPr eaLnBrk="1" hangingPunct="1">
              <a:spcAft>
                <a:spcPct val="35000"/>
              </a:spcAft>
            </a:pPr>
            <a:r>
              <a:rPr lang="en-US" sz="2400" b="1" dirty="0" smtClean="0">
                <a:latin typeface="Arial" charset="0"/>
              </a:rPr>
              <a:t>Networked sensor</a:t>
            </a:r>
            <a:br>
              <a:rPr lang="en-US" sz="2400" b="1" dirty="0" smtClean="0">
                <a:latin typeface="Arial" charset="0"/>
              </a:rPr>
            </a:br>
            <a:r>
              <a:rPr lang="en-US" sz="2400" b="1" dirty="0" smtClean="0">
                <a:latin typeface="Arial" charset="0"/>
              </a:rPr>
              <a:t>and weapons grids</a:t>
            </a:r>
          </a:p>
        </p:txBody>
      </p:sp>
      <p:sp>
        <p:nvSpPr>
          <p:cNvPr id="24582" name="Text Box 90"/>
          <p:cNvSpPr txBox="1">
            <a:spLocks noChangeArrowheads="1"/>
          </p:cNvSpPr>
          <p:nvPr/>
        </p:nvSpPr>
        <p:spPr bwMode="auto">
          <a:xfrm>
            <a:off x="4167188" y="4876800"/>
            <a:ext cx="4724400" cy="611188"/>
          </a:xfrm>
          <a:prstGeom prst="rect">
            <a:avLst/>
          </a:prstGeom>
          <a:noFill/>
          <a:ln w="9525">
            <a:noFill/>
            <a:miter lim="800000"/>
            <a:headEnd/>
            <a:tailEnd/>
          </a:ln>
        </p:spPr>
        <p:txBody>
          <a:bodyPr>
            <a:spAutoFit/>
          </a:bodyPr>
          <a:lstStyle/>
          <a:p>
            <a:pPr algn="ctr" eaLnBrk="1" hangingPunct="1">
              <a:lnSpc>
                <a:spcPct val="80000"/>
              </a:lnSpc>
              <a:spcBef>
                <a:spcPct val="10000"/>
              </a:spcBef>
            </a:pPr>
            <a:r>
              <a:rPr lang="en-US" sz="2000" dirty="0">
                <a:solidFill>
                  <a:schemeClr val="bg1"/>
                </a:solidFill>
              </a:rPr>
              <a:t>Professor David Netzer</a:t>
            </a:r>
          </a:p>
          <a:p>
            <a:pPr algn="ctr" eaLnBrk="1" hangingPunct="1">
              <a:lnSpc>
                <a:spcPct val="80000"/>
              </a:lnSpc>
              <a:spcBef>
                <a:spcPct val="10000"/>
              </a:spcBef>
            </a:pPr>
            <a:r>
              <a:rPr lang="en-US" sz="2000" dirty="0">
                <a:solidFill>
                  <a:schemeClr val="bg1"/>
                </a:solidFill>
              </a:rPr>
              <a:t>Distinguished Professor Emeritus</a:t>
            </a:r>
          </a:p>
        </p:txBody>
      </p:sp>
      <p:pic>
        <p:nvPicPr>
          <p:cNvPr id="67591" name="Netzer (No intro)_PowerPoin.mpg" descr="Cuttlefish:Users:cullen:Desktop:Command Brief Standalone:Netzer (No intro)_PowerPoin.mpg">
            <a:hlinkClick r:id="" action="ppaction://media"/>
          </p:cNvPr>
          <p:cNvPicPr>
            <a:picLocks noRot="1" noChangeAspect="1" noChangeArrowheads="1"/>
          </p:cNvPicPr>
          <p:nvPr>
            <a:quickTimeFile r:link="rId1"/>
          </p:nvPr>
        </p:nvPicPr>
        <p:blipFill>
          <a:blip r:embed="rId4"/>
          <a:srcRect/>
          <a:stretch>
            <a:fillRect/>
          </a:stretch>
        </p:blipFill>
        <p:spPr bwMode="auto">
          <a:xfrm>
            <a:off x="4114800" y="1828800"/>
            <a:ext cx="48768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759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7591"/>
                                        </p:tgtEl>
                                      </p:cBhvr>
                                    </p:cmd>
                                  </p:childTnLst>
                                </p:cTn>
                              </p:par>
                            </p:childTnLst>
                          </p:cTn>
                        </p:par>
                      </p:childTnLst>
                    </p:cTn>
                  </p:par>
                </p:childTnLst>
              </p:cTn>
              <p:nextCondLst>
                <p:cond evt="onClick" delay="0">
                  <p:tgtEl>
                    <p:spTgt spid="67591"/>
                  </p:tgtEl>
                </p:cond>
              </p:nextCondLst>
            </p:seq>
            <p:video>
              <p:cMediaNode>
                <p:cTn id="7" fill="hold" display="0">
                  <p:stCondLst>
                    <p:cond delay="indefinite"/>
                  </p:stCondLst>
                  <p:endCondLst>
                    <p:cond evt="onNext" delay="0">
                      <p:tgtEl>
                        <p:sldTgt/>
                      </p:tgtEl>
                    </p:cond>
                    <p:cond evt="onPrev" delay="0">
                      <p:tgtEl>
                        <p:sldTgt/>
                      </p:tgtEl>
                    </p:cond>
                  </p:endCondLst>
                </p:cTn>
                <p:tgtEl>
                  <p:spTgt spid="67591"/>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a:noFill/>
        </p:spPr>
        <p:txBody>
          <a:bodyPr/>
          <a:lstStyle/>
          <a:p>
            <a:fld id="{F50BB80D-1CA8-43B0-9326-14284477ECB7}" type="slidenum">
              <a:rPr lang="en-US"/>
              <a:pPr/>
              <a:t>22</a:t>
            </a:fld>
            <a:endParaRPr lang="en-US" dirty="0"/>
          </a:p>
        </p:txBody>
      </p:sp>
      <p:sp>
        <p:nvSpPr>
          <p:cNvPr id="25603" name="Rectangle 87"/>
          <p:cNvSpPr>
            <a:spLocks noChangeArrowheads="1"/>
          </p:cNvSpPr>
          <p:nvPr/>
        </p:nvSpPr>
        <p:spPr bwMode="auto">
          <a:xfrm>
            <a:off x="4114800" y="1524000"/>
            <a:ext cx="4876800" cy="4297363"/>
          </a:xfrm>
          <a:prstGeom prst="rect">
            <a:avLst/>
          </a:prstGeom>
          <a:solidFill>
            <a:srgbClr val="2F4050"/>
          </a:solidFill>
          <a:ln w="9525">
            <a:noFill/>
            <a:miter lim="800000"/>
            <a:headEnd/>
            <a:tailEnd/>
          </a:ln>
        </p:spPr>
        <p:txBody>
          <a:bodyPr wrap="none" anchor="ctr"/>
          <a:lstStyle/>
          <a:p>
            <a:pPr eaLnBrk="1" hangingPunct="1"/>
            <a:endParaRPr lang="en-US" sz="1400" b="1" dirty="0">
              <a:solidFill>
                <a:srgbClr val="FFFFFF"/>
              </a:solidFill>
            </a:endParaRPr>
          </a:p>
        </p:txBody>
      </p:sp>
      <p:sp>
        <p:nvSpPr>
          <p:cNvPr id="25604" name="Rectangle 94"/>
          <p:cNvSpPr txBox="1">
            <a:spLocks noChangeArrowheads="1"/>
          </p:cNvSpPr>
          <p:nvPr/>
        </p:nvSpPr>
        <p:spPr bwMode="auto">
          <a:xfrm>
            <a:off x="1600200" y="0"/>
            <a:ext cx="7239000" cy="762000"/>
          </a:xfrm>
          <a:prstGeom prst="rect">
            <a:avLst/>
          </a:prstGeom>
          <a:noFill/>
          <a:ln w="9525">
            <a:noFill/>
            <a:miter lim="800000"/>
            <a:headEnd/>
            <a:tailEnd/>
          </a:ln>
        </p:spPr>
        <p:txBody>
          <a:bodyPr anchor="ctr"/>
          <a:lstStyle/>
          <a:p>
            <a:pPr algn="r" eaLnBrk="1" hangingPunct="1"/>
            <a:r>
              <a:rPr lang="en-US" sz="2400" dirty="0">
                <a:solidFill>
                  <a:schemeClr val="bg1"/>
                </a:solidFill>
              </a:rPr>
              <a:t>High Performance Computing</a:t>
            </a:r>
          </a:p>
        </p:txBody>
      </p:sp>
      <p:sp>
        <p:nvSpPr>
          <p:cNvPr id="25605" name="Rectangle 88"/>
          <p:cNvSpPr txBox="1">
            <a:spLocks noChangeArrowheads="1"/>
          </p:cNvSpPr>
          <p:nvPr/>
        </p:nvSpPr>
        <p:spPr bwMode="auto">
          <a:xfrm>
            <a:off x="381000" y="1029128"/>
            <a:ext cx="4267200" cy="4525962"/>
          </a:xfrm>
          <a:prstGeom prst="rect">
            <a:avLst/>
          </a:prstGeom>
          <a:noFill/>
          <a:ln w="9525">
            <a:noFill/>
            <a:miter lim="800000"/>
            <a:headEnd/>
            <a:tailEnd/>
          </a:ln>
        </p:spPr>
        <p:txBody>
          <a:bodyPr/>
          <a:lstStyle/>
          <a:p>
            <a:pPr marL="231775" indent="-231775" eaLnBrk="1" hangingPunct="1">
              <a:lnSpc>
                <a:spcPct val="150000"/>
              </a:lnSpc>
              <a:spcBef>
                <a:spcPct val="20000"/>
              </a:spcBef>
              <a:spcAft>
                <a:spcPts val="150"/>
              </a:spcAft>
              <a:buFontTx/>
              <a:buChar char="•"/>
            </a:pPr>
            <a:r>
              <a:rPr lang="en-US" sz="2000" b="1" dirty="0"/>
              <a:t>Numerical weather predictions</a:t>
            </a:r>
          </a:p>
          <a:p>
            <a:pPr marL="231775" indent="-231775" eaLnBrk="1" hangingPunct="1">
              <a:lnSpc>
                <a:spcPct val="150000"/>
              </a:lnSpc>
              <a:spcBef>
                <a:spcPct val="20000"/>
              </a:spcBef>
              <a:spcAft>
                <a:spcPts val="150"/>
              </a:spcAft>
              <a:buFontTx/>
              <a:buChar char="•"/>
            </a:pPr>
            <a:r>
              <a:rPr lang="en-US" sz="2000" b="1" dirty="0"/>
              <a:t>Computing flow fields</a:t>
            </a:r>
          </a:p>
          <a:p>
            <a:pPr marL="231775" indent="-231775" eaLnBrk="1" hangingPunct="1">
              <a:spcBef>
                <a:spcPct val="20000"/>
              </a:spcBef>
              <a:spcAft>
                <a:spcPts val="150"/>
              </a:spcAft>
              <a:buFontTx/>
              <a:buChar char="•"/>
            </a:pPr>
            <a:r>
              <a:rPr lang="en-US" sz="2000" b="1" dirty="0"/>
              <a:t>Modeling Of </a:t>
            </a:r>
            <a:r>
              <a:rPr lang="en-US" sz="2000" b="1" dirty="0" smtClean="0"/>
              <a:t> Virtual </a:t>
            </a:r>
            <a:endParaRPr lang="en-US" sz="2000" b="1" dirty="0"/>
          </a:p>
          <a:p>
            <a:pPr marL="231775" indent="-231775" eaLnBrk="1" hangingPunct="1">
              <a:spcBef>
                <a:spcPct val="20000"/>
              </a:spcBef>
              <a:spcAft>
                <a:spcPts val="150"/>
              </a:spcAft>
            </a:pPr>
            <a:r>
              <a:rPr lang="en-US" sz="2000" b="1" dirty="0"/>
              <a:t>    </a:t>
            </a:r>
            <a:r>
              <a:rPr lang="en-US" sz="2000" b="1" dirty="0" smtClean="0"/>
              <a:t>Environments</a:t>
            </a:r>
            <a:r>
              <a:rPr lang="en-US" sz="2000" b="1" dirty="0"/>
              <a:t>, </a:t>
            </a:r>
            <a:r>
              <a:rPr lang="en-US" sz="2000" b="1" dirty="0" smtClean="0"/>
              <a:t>Simulations</a:t>
            </a:r>
          </a:p>
          <a:p>
            <a:pPr marL="231775" indent="-231775" eaLnBrk="1" hangingPunct="1">
              <a:spcBef>
                <a:spcPct val="20000"/>
              </a:spcBef>
              <a:spcAft>
                <a:spcPts val="150"/>
              </a:spcAft>
            </a:pPr>
            <a:r>
              <a:rPr lang="en-US" sz="2000" b="1" dirty="0" smtClean="0"/>
              <a:t>    (</a:t>
            </a:r>
            <a:r>
              <a:rPr lang="en-US" sz="2000" b="1" dirty="0"/>
              <a:t>MOVES)</a:t>
            </a:r>
          </a:p>
          <a:p>
            <a:pPr marL="231775" lvl="1" indent="-231775" eaLnBrk="1" hangingPunct="1">
              <a:lnSpc>
                <a:spcPct val="150000"/>
              </a:lnSpc>
              <a:spcBef>
                <a:spcPct val="20000"/>
              </a:spcBef>
              <a:spcAft>
                <a:spcPts val="150"/>
              </a:spcAft>
              <a:buFont typeface="Arial" pitchFamily="34" charset="0"/>
              <a:buChar char="•"/>
            </a:pPr>
            <a:r>
              <a:rPr lang="en-US" sz="2000" b="1" dirty="0"/>
              <a:t> Pixar software</a:t>
            </a:r>
          </a:p>
          <a:p>
            <a:pPr marL="231775" indent="-231775" eaLnBrk="1" hangingPunct="1">
              <a:lnSpc>
                <a:spcPct val="150000"/>
              </a:lnSpc>
              <a:spcBef>
                <a:spcPct val="20000"/>
              </a:spcBef>
              <a:spcAft>
                <a:spcPts val="150"/>
              </a:spcAft>
              <a:buFontTx/>
              <a:buChar char="•"/>
            </a:pPr>
            <a:r>
              <a:rPr lang="en-US" sz="2000" b="1" dirty="0"/>
              <a:t>Arctic Ice Shelf</a:t>
            </a:r>
          </a:p>
          <a:p>
            <a:pPr marL="231775" indent="-231775" eaLnBrk="1" hangingPunct="1">
              <a:lnSpc>
                <a:spcPct val="150000"/>
              </a:lnSpc>
              <a:spcBef>
                <a:spcPct val="20000"/>
              </a:spcBef>
              <a:spcAft>
                <a:spcPts val="150"/>
              </a:spcAft>
              <a:buFontTx/>
              <a:buChar char="•"/>
            </a:pPr>
            <a:r>
              <a:rPr lang="en-US" sz="2000" b="1" dirty="0"/>
              <a:t>Jet engine modeling</a:t>
            </a:r>
          </a:p>
          <a:p>
            <a:pPr marL="342900" indent="-342900" eaLnBrk="1" hangingPunct="1">
              <a:lnSpc>
                <a:spcPct val="150000"/>
              </a:lnSpc>
              <a:spcBef>
                <a:spcPct val="20000"/>
              </a:spcBef>
              <a:spcAft>
                <a:spcPts val="150"/>
              </a:spcAft>
              <a:buFontTx/>
              <a:buChar char="•"/>
            </a:pPr>
            <a:endParaRPr lang="en-US" sz="2000" b="1" dirty="0"/>
          </a:p>
          <a:p>
            <a:pPr marL="342900" indent="-342900" eaLnBrk="1" hangingPunct="1">
              <a:lnSpc>
                <a:spcPct val="150000"/>
              </a:lnSpc>
              <a:spcBef>
                <a:spcPct val="20000"/>
              </a:spcBef>
              <a:spcAft>
                <a:spcPts val="150"/>
              </a:spcAft>
            </a:pPr>
            <a:r>
              <a:rPr lang="en-US" sz="2000" b="1" dirty="0"/>
              <a:t> </a:t>
            </a:r>
          </a:p>
        </p:txBody>
      </p:sp>
      <p:sp>
        <p:nvSpPr>
          <p:cNvPr id="25606" name="Text Box 90"/>
          <p:cNvSpPr txBox="1">
            <a:spLocks noChangeArrowheads="1"/>
          </p:cNvSpPr>
          <p:nvPr/>
        </p:nvSpPr>
        <p:spPr bwMode="auto">
          <a:xfrm>
            <a:off x="4167188" y="4876800"/>
            <a:ext cx="4724400" cy="611188"/>
          </a:xfrm>
          <a:prstGeom prst="rect">
            <a:avLst/>
          </a:prstGeom>
          <a:noFill/>
          <a:ln w="9525">
            <a:noFill/>
            <a:miter lim="800000"/>
            <a:headEnd/>
            <a:tailEnd/>
          </a:ln>
        </p:spPr>
        <p:txBody>
          <a:bodyPr>
            <a:spAutoFit/>
          </a:bodyPr>
          <a:lstStyle/>
          <a:p>
            <a:pPr algn="ctr" eaLnBrk="1" hangingPunct="1">
              <a:lnSpc>
                <a:spcPct val="80000"/>
              </a:lnSpc>
              <a:spcBef>
                <a:spcPct val="10000"/>
              </a:spcBef>
            </a:pPr>
            <a:r>
              <a:rPr lang="en-US" sz="2000" dirty="0">
                <a:solidFill>
                  <a:schemeClr val="bg1"/>
                </a:solidFill>
              </a:rPr>
              <a:t>Dr. Jeff Haferman</a:t>
            </a:r>
          </a:p>
          <a:p>
            <a:pPr algn="ctr" eaLnBrk="1" hangingPunct="1">
              <a:lnSpc>
                <a:spcPct val="80000"/>
              </a:lnSpc>
              <a:spcBef>
                <a:spcPct val="10000"/>
              </a:spcBef>
            </a:pPr>
            <a:r>
              <a:rPr lang="en-US" sz="2000" dirty="0">
                <a:solidFill>
                  <a:schemeClr val="bg1"/>
                </a:solidFill>
              </a:rPr>
              <a:t>HPC Manager</a:t>
            </a:r>
          </a:p>
        </p:txBody>
      </p:sp>
      <p:pic>
        <p:nvPicPr>
          <p:cNvPr id="69639" name="Haferman (No intro)_PowerPo.mpg" descr="Cuttlefish:Users:cullen:Desktop:Command Brief Standalone:Haferman (No intro)_PowerPo.mpg">
            <a:hlinkClick r:id="" action="ppaction://media"/>
          </p:cNvPr>
          <p:cNvPicPr>
            <a:picLocks noRot="1" noChangeAspect="1" noChangeArrowheads="1"/>
          </p:cNvPicPr>
          <p:nvPr>
            <a:quickTimeFile r:link="rId1"/>
          </p:nvPr>
        </p:nvPicPr>
        <p:blipFill>
          <a:blip r:embed="rId4"/>
          <a:srcRect/>
          <a:stretch>
            <a:fillRect/>
          </a:stretch>
        </p:blipFill>
        <p:spPr bwMode="auto">
          <a:xfrm>
            <a:off x="4167188" y="1828800"/>
            <a:ext cx="4824412"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963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9639"/>
                                        </p:tgtEl>
                                      </p:cBhvr>
                                    </p:cmd>
                                  </p:childTnLst>
                                </p:cTn>
                              </p:par>
                            </p:childTnLst>
                          </p:cTn>
                        </p:par>
                      </p:childTnLst>
                    </p:cTn>
                  </p:par>
                </p:childTnLst>
              </p:cTn>
              <p:nextCondLst>
                <p:cond evt="onClick" delay="0">
                  <p:tgtEl>
                    <p:spTgt spid="69639"/>
                  </p:tgtEl>
                </p:cond>
              </p:nextCondLst>
            </p:seq>
            <p:video>
              <p:cMediaNode>
                <p:cTn id="7" fill="hold" display="0">
                  <p:stCondLst>
                    <p:cond delay="indefinite"/>
                  </p:stCondLst>
                  <p:endCondLst>
                    <p:cond evt="onNext" delay="0">
                      <p:tgtEl>
                        <p:sldTgt/>
                      </p:tgtEl>
                    </p:cond>
                    <p:cond evt="onPrev" delay="0">
                      <p:tgtEl>
                        <p:sldTgt/>
                      </p:tgtEl>
                    </p:cond>
                  </p:endCondLst>
                </p:cTn>
                <p:tgtEl>
                  <p:spTgt spid="69639"/>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p:spPr>
        <p:txBody>
          <a:bodyPr/>
          <a:lstStyle/>
          <a:p>
            <a:fld id="{963A9710-BE87-4A11-B151-56A538A97483}" type="slidenum">
              <a:rPr lang="en-US"/>
              <a:pPr/>
              <a:t>23</a:t>
            </a:fld>
            <a:endParaRPr lang="en-US" dirty="0"/>
          </a:p>
        </p:txBody>
      </p:sp>
      <p:sp>
        <p:nvSpPr>
          <p:cNvPr id="26627" name="Rectangle 43"/>
          <p:cNvSpPr>
            <a:spLocks noChangeArrowheads="1"/>
          </p:cNvSpPr>
          <p:nvPr/>
        </p:nvSpPr>
        <p:spPr bwMode="auto">
          <a:xfrm>
            <a:off x="3581400" y="1371600"/>
            <a:ext cx="5334000" cy="4343400"/>
          </a:xfrm>
          <a:prstGeom prst="rect">
            <a:avLst/>
          </a:prstGeom>
          <a:solidFill>
            <a:srgbClr val="2F4050"/>
          </a:solidFill>
          <a:ln w="9525">
            <a:noFill/>
            <a:miter lim="800000"/>
            <a:headEnd/>
            <a:tailEnd/>
          </a:ln>
        </p:spPr>
        <p:txBody>
          <a:bodyPr wrap="none" anchor="ctr"/>
          <a:lstStyle/>
          <a:p>
            <a:pPr eaLnBrk="1" hangingPunct="1"/>
            <a:endParaRPr lang="en-US" sz="1400" b="1" dirty="0">
              <a:solidFill>
                <a:srgbClr val="FFFFFF"/>
              </a:solidFill>
            </a:endParaRPr>
          </a:p>
        </p:txBody>
      </p:sp>
      <p:sp>
        <p:nvSpPr>
          <p:cNvPr id="26628" name="Rectangle 44"/>
          <p:cNvSpPr>
            <a:spLocks noGrp="1" noChangeArrowheads="1"/>
          </p:cNvSpPr>
          <p:nvPr>
            <p:ph type="body" sz="half" idx="4294967295"/>
          </p:nvPr>
        </p:nvSpPr>
        <p:spPr>
          <a:xfrm>
            <a:off x="457200" y="1493837"/>
            <a:ext cx="4038600" cy="4525963"/>
          </a:xfrm>
          <a:noFill/>
        </p:spPr>
        <p:txBody>
          <a:bodyPr/>
          <a:lstStyle/>
          <a:p>
            <a:pPr eaLnBrk="1" hangingPunct="1">
              <a:lnSpc>
                <a:spcPct val="90000"/>
              </a:lnSpc>
            </a:pPr>
            <a:r>
              <a:rPr lang="en-US" sz="2000" b="1" dirty="0" smtClean="0">
                <a:latin typeface="Arial" charset="0"/>
              </a:rPr>
              <a:t> Communication</a:t>
            </a:r>
          </a:p>
          <a:p>
            <a:pPr eaLnBrk="1" hangingPunct="1">
              <a:lnSpc>
                <a:spcPct val="90000"/>
              </a:lnSpc>
            </a:pPr>
            <a:endParaRPr lang="en-US" sz="2000" b="1" dirty="0" smtClean="0">
              <a:latin typeface="Arial" charset="0"/>
            </a:endParaRPr>
          </a:p>
          <a:p>
            <a:pPr eaLnBrk="1" hangingPunct="1">
              <a:lnSpc>
                <a:spcPct val="90000"/>
              </a:lnSpc>
            </a:pPr>
            <a:r>
              <a:rPr lang="en-US" sz="2000" b="1" dirty="0" smtClean="0">
                <a:latin typeface="Arial" charset="0"/>
              </a:rPr>
              <a:t> Intelligence</a:t>
            </a:r>
          </a:p>
          <a:p>
            <a:pPr eaLnBrk="1" hangingPunct="1">
              <a:lnSpc>
                <a:spcPct val="90000"/>
              </a:lnSpc>
            </a:pPr>
            <a:endParaRPr lang="en-US" sz="2000" b="1" dirty="0" smtClean="0">
              <a:latin typeface="Arial" charset="0"/>
            </a:endParaRPr>
          </a:p>
          <a:p>
            <a:pPr eaLnBrk="1" hangingPunct="1">
              <a:lnSpc>
                <a:spcPct val="90000"/>
              </a:lnSpc>
            </a:pPr>
            <a:r>
              <a:rPr lang="en-US" sz="2000" b="1" dirty="0" smtClean="0">
                <a:latin typeface="Arial" charset="0"/>
              </a:rPr>
              <a:t> Navigation</a:t>
            </a:r>
          </a:p>
          <a:p>
            <a:pPr eaLnBrk="1" hangingPunct="1">
              <a:lnSpc>
                <a:spcPct val="90000"/>
              </a:lnSpc>
            </a:pPr>
            <a:endParaRPr lang="en-US" sz="2000" b="1" dirty="0" smtClean="0">
              <a:latin typeface="Arial" charset="0"/>
            </a:endParaRPr>
          </a:p>
          <a:p>
            <a:pPr eaLnBrk="1" hangingPunct="1">
              <a:lnSpc>
                <a:spcPct val="90000"/>
              </a:lnSpc>
            </a:pPr>
            <a:r>
              <a:rPr lang="en-US" sz="2000" b="1" dirty="0" smtClean="0">
                <a:latin typeface="Arial" charset="0"/>
              </a:rPr>
              <a:t> Weather</a:t>
            </a:r>
          </a:p>
          <a:p>
            <a:pPr eaLnBrk="1" hangingPunct="1">
              <a:lnSpc>
                <a:spcPct val="90000"/>
              </a:lnSpc>
            </a:pPr>
            <a:endParaRPr lang="en-US" sz="2000" b="1" dirty="0" smtClean="0">
              <a:latin typeface="Arial" charset="0"/>
            </a:endParaRPr>
          </a:p>
          <a:p>
            <a:pPr eaLnBrk="1" hangingPunct="1">
              <a:lnSpc>
                <a:spcPct val="90000"/>
              </a:lnSpc>
            </a:pPr>
            <a:r>
              <a:rPr lang="en-US" sz="2000" b="1" dirty="0" smtClean="0">
                <a:latin typeface="Arial" charset="0"/>
              </a:rPr>
              <a:t>Surveillance and Reconnaissance </a:t>
            </a:r>
          </a:p>
          <a:p>
            <a:pPr eaLnBrk="1" hangingPunct="1">
              <a:lnSpc>
                <a:spcPct val="90000"/>
              </a:lnSpc>
            </a:pPr>
            <a:endParaRPr lang="en-US" sz="2000" b="1" dirty="0" smtClean="0">
              <a:latin typeface="Arial" charset="0"/>
            </a:endParaRPr>
          </a:p>
          <a:p>
            <a:pPr eaLnBrk="1" hangingPunct="1">
              <a:lnSpc>
                <a:spcPct val="90000"/>
              </a:lnSpc>
            </a:pPr>
            <a:r>
              <a:rPr lang="en-US" sz="2000" b="1" dirty="0" smtClean="0">
                <a:latin typeface="Arial" charset="0"/>
              </a:rPr>
              <a:t>PANSAT and NPSAT	</a:t>
            </a:r>
          </a:p>
          <a:p>
            <a:pPr eaLnBrk="1" hangingPunct="1">
              <a:lnSpc>
                <a:spcPct val="90000"/>
              </a:lnSpc>
            </a:pPr>
            <a:endParaRPr lang="en-US" sz="2000" b="1" dirty="0" smtClean="0">
              <a:latin typeface="Arial" charset="0"/>
            </a:endParaRPr>
          </a:p>
        </p:txBody>
      </p:sp>
      <p:sp>
        <p:nvSpPr>
          <p:cNvPr id="26629" name="Line 45"/>
          <p:cNvSpPr>
            <a:spLocks noChangeShapeType="1"/>
          </p:cNvSpPr>
          <p:nvPr/>
        </p:nvSpPr>
        <p:spPr bwMode="auto">
          <a:xfrm>
            <a:off x="5410200" y="1752600"/>
            <a:ext cx="3733800" cy="0"/>
          </a:xfrm>
          <a:prstGeom prst="line">
            <a:avLst/>
          </a:prstGeom>
          <a:noFill/>
          <a:ln w="9525">
            <a:noFill/>
            <a:round/>
            <a:headEnd/>
            <a:tailEnd/>
          </a:ln>
        </p:spPr>
        <p:txBody>
          <a:bodyPr/>
          <a:lstStyle/>
          <a:p>
            <a:endParaRPr lang="en-US" dirty="0"/>
          </a:p>
        </p:txBody>
      </p:sp>
      <p:sp>
        <p:nvSpPr>
          <p:cNvPr id="26630" name="Line 46"/>
          <p:cNvSpPr>
            <a:spLocks noChangeShapeType="1"/>
          </p:cNvSpPr>
          <p:nvPr/>
        </p:nvSpPr>
        <p:spPr bwMode="auto">
          <a:xfrm>
            <a:off x="5410200" y="3425825"/>
            <a:ext cx="3733800" cy="0"/>
          </a:xfrm>
          <a:prstGeom prst="line">
            <a:avLst/>
          </a:prstGeom>
          <a:noFill/>
          <a:ln w="9525">
            <a:noFill/>
            <a:round/>
            <a:headEnd/>
            <a:tailEnd/>
          </a:ln>
        </p:spPr>
        <p:txBody>
          <a:bodyPr/>
          <a:lstStyle/>
          <a:p>
            <a:endParaRPr lang="en-US" dirty="0"/>
          </a:p>
        </p:txBody>
      </p:sp>
      <p:sp>
        <p:nvSpPr>
          <p:cNvPr id="26631" name="Line 47"/>
          <p:cNvSpPr>
            <a:spLocks noChangeShapeType="1"/>
          </p:cNvSpPr>
          <p:nvPr/>
        </p:nvSpPr>
        <p:spPr bwMode="auto">
          <a:xfrm>
            <a:off x="5410200" y="1752600"/>
            <a:ext cx="0" cy="1673225"/>
          </a:xfrm>
          <a:prstGeom prst="line">
            <a:avLst/>
          </a:prstGeom>
          <a:noFill/>
          <a:ln w="9525">
            <a:noFill/>
            <a:round/>
            <a:headEnd/>
            <a:tailEnd/>
          </a:ln>
        </p:spPr>
        <p:txBody>
          <a:bodyPr/>
          <a:lstStyle/>
          <a:p>
            <a:endParaRPr lang="en-US" dirty="0"/>
          </a:p>
        </p:txBody>
      </p:sp>
      <p:sp>
        <p:nvSpPr>
          <p:cNvPr id="26632" name="Line 48"/>
          <p:cNvSpPr>
            <a:spLocks noChangeShapeType="1"/>
          </p:cNvSpPr>
          <p:nvPr/>
        </p:nvSpPr>
        <p:spPr bwMode="auto">
          <a:xfrm>
            <a:off x="9144000" y="1752600"/>
            <a:ext cx="0" cy="1673225"/>
          </a:xfrm>
          <a:prstGeom prst="line">
            <a:avLst/>
          </a:prstGeom>
          <a:noFill/>
          <a:ln w="9525">
            <a:noFill/>
            <a:round/>
            <a:headEnd/>
            <a:tailEnd/>
          </a:ln>
        </p:spPr>
        <p:txBody>
          <a:bodyPr/>
          <a:lstStyle/>
          <a:p>
            <a:endParaRPr lang="en-US" dirty="0"/>
          </a:p>
        </p:txBody>
      </p:sp>
      <p:sp>
        <p:nvSpPr>
          <p:cNvPr id="26633" name="Line 49"/>
          <p:cNvSpPr>
            <a:spLocks noChangeShapeType="1"/>
          </p:cNvSpPr>
          <p:nvPr/>
        </p:nvSpPr>
        <p:spPr bwMode="auto">
          <a:xfrm>
            <a:off x="5410200" y="3352800"/>
            <a:ext cx="3733800" cy="0"/>
          </a:xfrm>
          <a:prstGeom prst="line">
            <a:avLst/>
          </a:prstGeom>
          <a:noFill/>
          <a:ln w="9525">
            <a:noFill/>
            <a:round/>
            <a:headEnd/>
            <a:tailEnd/>
          </a:ln>
        </p:spPr>
        <p:txBody>
          <a:bodyPr/>
          <a:lstStyle/>
          <a:p>
            <a:endParaRPr lang="en-US" dirty="0"/>
          </a:p>
        </p:txBody>
      </p:sp>
      <p:sp>
        <p:nvSpPr>
          <p:cNvPr id="26634" name="Line 50"/>
          <p:cNvSpPr>
            <a:spLocks noChangeShapeType="1"/>
          </p:cNvSpPr>
          <p:nvPr/>
        </p:nvSpPr>
        <p:spPr bwMode="auto">
          <a:xfrm>
            <a:off x="5410200" y="6019800"/>
            <a:ext cx="3733800" cy="0"/>
          </a:xfrm>
          <a:prstGeom prst="line">
            <a:avLst/>
          </a:prstGeom>
          <a:noFill/>
          <a:ln w="9525">
            <a:noFill/>
            <a:round/>
            <a:headEnd/>
            <a:tailEnd/>
          </a:ln>
        </p:spPr>
        <p:txBody>
          <a:bodyPr/>
          <a:lstStyle/>
          <a:p>
            <a:endParaRPr lang="en-US" dirty="0"/>
          </a:p>
        </p:txBody>
      </p:sp>
      <p:sp>
        <p:nvSpPr>
          <p:cNvPr id="26635" name="Line 51"/>
          <p:cNvSpPr>
            <a:spLocks noChangeShapeType="1"/>
          </p:cNvSpPr>
          <p:nvPr/>
        </p:nvSpPr>
        <p:spPr bwMode="auto">
          <a:xfrm>
            <a:off x="5410200" y="3352800"/>
            <a:ext cx="0" cy="2667000"/>
          </a:xfrm>
          <a:prstGeom prst="line">
            <a:avLst/>
          </a:prstGeom>
          <a:noFill/>
          <a:ln w="9525">
            <a:noFill/>
            <a:round/>
            <a:headEnd/>
            <a:tailEnd/>
          </a:ln>
        </p:spPr>
        <p:txBody>
          <a:bodyPr/>
          <a:lstStyle/>
          <a:p>
            <a:endParaRPr lang="en-US" dirty="0"/>
          </a:p>
        </p:txBody>
      </p:sp>
      <p:sp>
        <p:nvSpPr>
          <p:cNvPr id="26636" name="Line 52"/>
          <p:cNvSpPr>
            <a:spLocks noChangeShapeType="1"/>
          </p:cNvSpPr>
          <p:nvPr/>
        </p:nvSpPr>
        <p:spPr bwMode="auto">
          <a:xfrm>
            <a:off x="9144000" y="3352800"/>
            <a:ext cx="0" cy="2667000"/>
          </a:xfrm>
          <a:prstGeom prst="line">
            <a:avLst/>
          </a:prstGeom>
          <a:noFill/>
          <a:ln w="9525">
            <a:noFill/>
            <a:round/>
            <a:headEnd/>
            <a:tailEnd/>
          </a:ln>
        </p:spPr>
        <p:txBody>
          <a:bodyPr/>
          <a:lstStyle/>
          <a:p>
            <a:endParaRPr lang="en-US" dirty="0"/>
          </a:p>
        </p:txBody>
      </p:sp>
      <p:sp>
        <p:nvSpPr>
          <p:cNvPr id="26637" name="Text Box 53"/>
          <p:cNvSpPr txBox="1">
            <a:spLocks noChangeArrowheads="1"/>
          </p:cNvSpPr>
          <p:nvPr/>
        </p:nvSpPr>
        <p:spPr bwMode="auto">
          <a:xfrm>
            <a:off x="3581400" y="4937125"/>
            <a:ext cx="5334000" cy="777875"/>
          </a:xfrm>
          <a:prstGeom prst="rect">
            <a:avLst/>
          </a:prstGeom>
          <a:noFill/>
          <a:ln w="9525">
            <a:noFill/>
            <a:miter lim="800000"/>
            <a:headEnd/>
            <a:tailEnd/>
          </a:ln>
        </p:spPr>
        <p:txBody>
          <a:bodyPr wrap="square">
            <a:spAutoFit/>
          </a:bodyPr>
          <a:lstStyle/>
          <a:p>
            <a:pPr algn="ctr" eaLnBrk="1" hangingPunct="1">
              <a:spcBef>
                <a:spcPct val="25000"/>
              </a:spcBef>
            </a:pPr>
            <a:r>
              <a:rPr lang="en-US" sz="2000" dirty="0">
                <a:solidFill>
                  <a:schemeClr val="bg1"/>
                </a:solidFill>
              </a:rPr>
              <a:t>Daniel W. Bursch</a:t>
            </a:r>
          </a:p>
          <a:p>
            <a:pPr algn="ctr" eaLnBrk="1" hangingPunct="1">
              <a:spcBef>
                <a:spcPct val="25000"/>
              </a:spcBef>
            </a:pPr>
            <a:r>
              <a:rPr lang="en-US" sz="2000" dirty="0">
                <a:solidFill>
                  <a:schemeClr val="bg1"/>
                </a:solidFill>
              </a:rPr>
              <a:t>NASA  Astronaut (Former)</a:t>
            </a:r>
            <a:endParaRPr lang="en-US" sz="2000" dirty="0">
              <a:solidFill>
                <a:srgbClr val="FFFF66"/>
              </a:solidFill>
            </a:endParaRPr>
          </a:p>
        </p:txBody>
      </p:sp>
      <p:sp>
        <p:nvSpPr>
          <p:cNvPr id="26638" name="Rectangle 54" descr="water[1]"/>
          <p:cNvSpPr>
            <a:spLocks noChangeArrowheads="1"/>
          </p:cNvSpPr>
          <p:nvPr/>
        </p:nvSpPr>
        <p:spPr bwMode="auto">
          <a:xfrm>
            <a:off x="5867400" y="171450"/>
            <a:ext cx="2971800" cy="457200"/>
          </a:xfrm>
          <a:prstGeom prst="rect">
            <a:avLst/>
          </a:prstGeom>
          <a:noFill/>
          <a:ln w="9525">
            <a:noFill/>
            <a:miter lim="800000"/>
            <a:headEnd/>
            <a:tailEnd/>
          </a:ln>
        </p:spPr>
        <p:txBody>
          <a:bodyPr>
            <a:spAutoFit/>
          </a:bodyPr>
          <a:lstStyle/>
          <a:p>
            <a:pPr algn="r" eaLnBrk="1" hangingPunct="1"/>
            <a:r>
              <a:rPr lang="en-US" sz="2400" dirty="0">
                <a:solidFill>
                  <a:schemeClr val="bg1"/>
                </a:solidFill>
              </a:rPr>
              <a:t>Space Systems</a:t>
            </a:r>
          </a:p>
        </p:txBody>
      </p:sp>
      <p:pic>
        <p:nvPicPr>
          <p:cNvPr id="71695" name="Bursch (No intro)_PowerPoin.mpg" descr="Cuttlefish:Users:cullen:Desktop:Command Brief Standalone:Bursch (No intro)_PowerPoin.mpg">
            <a:hlinkClick r:id="" action="ppaction://media"/>
          </p:cNvPr>
          <p:cNvPicPr>
            <a:picLocks noRot="1" noChangeAspect="1" noChangeArrowheads="1"/>
          </p:cNvPicPr>
          <p:nvPr>
            <a:quickTimeFile r:link="rId1"/>
          </p:nvPr>
        </p:nvPicPr>
        <p:blipFill>
          <a:blip r:embed="rId4"/>
          <a:srcRect/>
          <a:stretch>
            <a:fillRect/>
          </a:stretch>
        </p:blipFill>
        <p:spPr bwMode="auto">
          <a:xfrm>
            <a:off x="3581400" y="1925637"/>
            <a:ext cx="5334000" cy="3000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169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1695"/>
                                        </p:tgtEl>
                                      </p:cBhvr>
                                    </p:cmd>
                                  </p:childTnLst>
                                </p:cTn>
                              </p:par>
                            </p:childTnLst>
                          </p:cTn>
                        </p:par>
                      </p:childTnLst>
                    </p:cTn>
                  </p:par>
                </p:childTnLst>
              </p:cTn>
              <p:nextCondLst>
                <p:cond evt="onClick" delay="0">
                  <p:tgtEl>
                    <p:spTgt spid="71695"/>
                  </p:tgtEl>
                </p:cond>
              </p:nextCondLst>
            </p:seq>
            <p:video>
              <p:cMediaNode>
                <p:cTn id="7" fill="hold" display="0">
                  <p:stCondLst>
                    <p:cond delay="indefinite"/>
                  </p:stCondLst>
                  <p:endCondLst>
                    <p:cond evt="onNext" delay="0">
                      <p:tgtEl>
                        <p:sldTgt/>
                      </p:tgtEl>
                    </p:cond>
                    <p:cond evt="onPrev" delay="0">
                      <p:tgtEl>
                        <p:sldTgt/>
                      </p:tgtEl>
                    </p:cond>
                  </p:endCondLst>
                </p:cTn>
                <p:tgtEl>
                  <p:spTgt spid="7169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p>
            <a:fld id="{7137ACD6-390F-4CD9-A6E4-4D59A228CC75}" type="slidenum">
              <a:rPr lang="en-US"/>
              <a:pPr/>
              <a:t>24</a:t>
            </a:fld>
            <a:endParaRPr lang="en-US" dirty="0"/>
          </a:p>
        </p:txBody>
      </p:sp>
      <p:sp>
        <p:nvSpPr>
          <p:cNvPr id="27651" name="Rectangle 73"/>
          <p:cNvSpPr>
            <a:spLocks noChangeArrowheads="1"/>
          </p:cNvSpPr>
          <p:nvPr/>
        </p:nvSpPr>
        <p:spPr bwMode="auto">
          <a:xfrm>
            <a:off x="5334000" y="914400"/>
            <a:ext cx="3581400" cy="5410200"/>
          </a:xfrm>
          <a:prstGeom prst="rect">
            <a:avLst/>
          </a:prstGeom>
          <a:solidFill>
            <a:srgbClr val="2F4050"/>
          </a:solidFill>
          <a:ln w="9525">
            <a:noFill/>
            <a:miter lim="800000"/>
            <a:headEnd/>
            <a:tailEnd/>
          </a:ln>
        </p:spPr>
        <p:txBody>
          <a:bodyPr wrap="none" anchor="ctr"/>
          <a:lstStyle/>
          <a:p>
            <a:pPr eaLnBrk="1" hangingPunct="1"/>
            <a:endParaRPr lang="en-US" sz="1400" b="1" dirty="0">
              <a:solidFill>
                <a:srgbClr val="FFFFFF"/>
              </a:solidFill>
            </a:endParaRPr>
          </a:p>
        </p:txBody>
      </p:sp>
      <p:sp>
        <p:nvSpPr>
          <p:cNvPr id="27652" name="Rectangle 81"/>
          <p:cNvSpPr>
            <a:spLocks noGrp="1" noChangeArrowheads="1"/>
          </p:cNvSpPr>
          <p:nvPr>
            <p:ph type="title" idx="4294967295"/>
          </p:nvPr>
        </p:nvSpPr>
        <p:spPr/>
        <p:txBody>
          <a:bodyPr/>
          <a:lstStyle/>
          <a:p>
            <a:pPr eaLnBrk="1" hangingPunct="1"/>
            <a:r>
              <a:rPr lang="en-US" sz="2400" b="0" dirty="0" smtClean="0">
                <a:latin typeface="Arial" charset="0"/>
              </a:rPr>
              <a:t>Unmanned Vehicles</a:t>
            </a:r>
          </a:p>
        </p:txBody>
      </p:sp>
      <p:sp>
        <p:nvSpPr>
          <p:cNvPr id="27653" name="Rectangle 74"/>
          <p:cNvSpPr>
            <a:spLocks noGrp="1" noChangeArrowheads="1"/>
          </p:cNvSpPr>
          <p:nvPr>
            <p:ph type="body" sz="half" idx="4294967295"/>
          </p:nvPr>
        </p:nvSpPr>
        <p:spPr>
          <a:xfrm>
            <a:off x="457200" y="1447800"/>
            <a:ext cx="4724400" cy="4525963"/>
          </a:xfrm>
          <a:noFill/>
        </p:spPr>
        <p:txBody>
          <a:bodyPr/>
          <a:lstStyle/>
          <a:p>
            <a:pPr eaLnBrk="1" hangingPunct="1"/>
            <a:r>
              <a:rPr lang="en-US" sz="1800" b="1" dirty="0" smtClean="0">
                <a:latin typeface="Arial" charset="0"/>
              </a:rPr>
              <a:t> </a:t>
            </a:r>
            <a:r>
              <a:rPr lang="en-US" sz="2000" b="1" dirty="0" smtClean="0">
                <a:solidFill>
                  <a:srgbClr val="2F4050"/>
                </a:solidFill>
                <a:latin typeface="Arial" charset="0"/>
              </a:rPr>
              <a:t>Autonomous Underwater</a:t>
            </a:r>
            <a:r>
              <a:rPr lang="en-US" sz="2000" b="1" i="1" dirty="0" smtClean="0">
                <a:solidFill>
                  <a:srgbClr val="2F4050"/>
                </a:solidFill>
                <a:latin typeface="Arial" charset="0"/>
              </a:rPr>
              <a:t/>
            </a:r>
            <a:br>
              <a:rPr lang="en-US" sz="2000" b="1" i="1" dirty="0" smtClean="0">
                <a:solidFill>
                  <a:srgbClr val="2F4050"/>
                </a:solidFill>
                <a:latin typeface="Arial" charset="0"/>
              </a:rPr>
            </a:br>
            <a:r>
              <a:rPr lang="en-US" sz="2000" b="1" i="1" dirty="0" smtClean="0">
                <a:solidFill>
                  <a:srgbClr val="2F4050"/>
                </a:solidFill>
                <a:latin typeface="Arial" charset="0"/>
              </a:rPr>
              <a:t>  </a:t>
            </a:r>
            <a:r>
              <a:rPr lang="en-US" sz="2000" b="1" dirty="0" smtClean="0">
                <a:solidFill>
                  <a:srgbClr val="2F4050"/>
                </a:solidFill>
                <a:latin typeface="Arial" charset="0"/>
              </a:rPr>
              <a:t>Vehicles (AUV)</a:t>
            </a:r>
            <a:endParaRPr lang="en-US" sz="2000" b="1" dirty="0" smtClean="0">
              <a:latin typeface="Arial" charset="0"/>
            </a:endParaRPr>
          </a:p>
          <a:p>
            <a:pPr lvl="1" eaLnBrk="1" hangingPunct="1"/>
            <a:r>
              <a:rPr lang="en-US" sz="1800" b="1" dirty="0" smtClean="0">
                <a:latin typeface="Arial" charset="0"/>
              </a:rPr>
              <a:t>Covert unmanned tactical recon</a:t>
            </a:r>
          </a:p>
          <a:p>
            <a:pPr lvl="1" eaLnBrk="1" hangingPunct="1"/>
            <a:r>
              <a:rPr lang="en-US" sz="1800" b="1" dirty="0" smtClean="0">
                <a:latin typeface="Arial" charset="0"/>
              </a:rPr>
              <a:t>Minefield mapping</a:t>
            </a:r>
          </a:p>
          <a:p>
            <a:pPr lvl="1" eaLnBrk="1" hangingPunct="1">
              <a:spcAft>
                <a:spcPct val="60000"/>
              </a:spcAft>
            </a:pPr>
            <a:r>
              <a:rPr lang="en-US" sz="1800" b="1" dirty="0" smtClean="0">
                <a:latin typeface="Arial" charset="0"/>
              </a:rPr>
              <a:t>Robotic mine sweeping</a:t>
            </a:r>
          </a:p>
          <a:p>
            <a:pPr lvl="1" eaLnBrk="1" hangingPunct="1">
              <a:spcAft>
                <a:spcPct val="60000"/>
              </a:spcAft>
            </a:pPr>
            <a:endParaRPr lang="en-US" sz="1800" b="1" dirty="0" smtClean="0">
              <a:latin typeface="Arial" charset="0"/>
            </a:endParaRPr>
          </a:p>
          <a:p>
            <a:pPr eaLnBrk="1" hangingPunct="1"/>
            <a:r>
              <a:rPr lang="en-US" sz="1800" b="1" dirty="0" smtClean="0">
                <a:latin typeface="Arial" charset="0"/>
              </a:rPr>
              <a:t> </a:t>
            </a:r>
            <a:r>
              <a:rPr lang="en-US" sz="2000" b="1" dirty="0" smtClean="0">
                <a:solidFill>
                  <a:srgbClr val="2F4050"/>
                </a:solidFill>
                <a:latin typeface="Arial" charset="0"/>
              </a:rPr>
              <a:t>Unmanned Aerial  Vehicles (UAV)</a:t>
            </a:r>
            <a:endParaRPr lang="en-US" sz="2000" b="1" dirty="0" smtClean="0">
              <a:latin typeface="Arial" charset="0"/>
            </a:endParaRPr>
          </a:p>
          <a:p>
            <a:pPr lvl="1" eaLnBrk="1" hangingPunct="1"/>
            <a:r>
              <a:rPr lang="en-US" sz="1800" b="1" dirty="0" smtClean="0">
                <a:latin typeface="Arial" charset="0"/>
              </a:rPr>
              <a:t>Airborne data link</a:t>
            </a:r>
          </a:p>
          <a:p>
            <a:pPr lvl="1" eaLnBrk="1" hangingPunct="1"/>
            <a:r>
              <a:rPr lang="en-US" sz="1800" b="1" dirty="0" smtClean="0">
                <a:latin typeface="Arial" charset="0"/>
              </a:rPr>
              <a:t>Synthetic aperture radar</a:t>
            </a:r>
          </a:p>
          <a:p>
            <a:pPr lvl="1" eaLnBrk="1" hangingPunct="1"/>
            <a:r>
              <a:rPr lang="en-US" sz="1800" b="1" dirty="0" smtClean="0">
                <a:latin typeface="Arial" charset="0"/>
              </a:rPr>
              <a:t>Electro-optical and </a:t>
            </a:r>
          </a:p>
          <a:p>
            <a:pPr lvl="1" eaLnBrk="1" hangingPunct="1">
              <a:buFontTx/>
              <a:buNone/>
            </a:pPr>
            <a:r>
              <a:rPr lang="en-US" sz="1800" b="1" dirty="0" smtClean="0">
                <a:latin typeface="Arial" charset="0"/>
              </a:rPr>
              <a:t>    Infrared sensor testing</a:t>
            </a:r>
          </a:p>
        </p:txBody>
      </p:sp>
      <p:sp>
        <p:nvSpPr>
          <p:cNvPr id="27654" name="Text Box 75"/>
          <p:cNvSpPr txBox="1">
            <a:spLocks noChangeArrowheads="1"/>
          </p:cNvSpPr>
          <p:nvPr/>
        </p:nvSpPr>
        <p:spPr bwMode="auto">
          <a:xfrm>
            <a:off x="5380038" y="3429000"/>
            <a:ext cx="3505200" cy="336550"/>
          </a:xfrm>
          <a:prstGeom prst="rect">
            <a:avLst/>
          </a:prstGeom>
          <a:noFill/>
          <a:ln w="9525">
            <a:noFill/>
            <a:miter lim="800000"/>
            <a:headEnd/>
            <a:tailEnd/>
          </a:ln>
        </p:spPr>
        <p:txBody>
          <a:bodyPr>
            <a:spAutoFit/>
          </a:bodyPr>
          <a:lstStyle/>
          <a:p>
            <a:pPr algn="ctr" eaLnBrk="1" hangingPunct="1">
              <a:spcBef>
                <a:spcPct val="50000"/>
              </a:spcBef>
            </a:pPr>
            <a:r>
              <a:rPr lang="en-US" sz="1600" b="1" dirty="0">
                <a:solidFill>
                  <a:schemeClr val="bg1"/>
                </a:solidFill>
              </a:rPr>
              <a:t>Remote-Controlled Sonar (AUV)</a:t>
            </a:r>
          </a:p>
        </p:txBody>
      </p:sp>
      <p:sp>
        <p:nvSpPr>
          <p:cNvPr id="27655" name="Text Box 76"/>
          <p:cNvSpPr txBox="1">
            <a:spLocks noChangeArrowheads="1"/>
          </p:cNvSpPr>
          <p:nvPr/>
        </p:nvSpPr>
        <p:spPr bwMode="auto">
          <a:xfrm>
            <a:off x="5380038" y="6019800"/>
            <a:ext cx="3505200" cy="336550"/>
          </a:xfrm>
          <a:prstGeom prst="rect">
            <a:avLst/>
          </a:prstGeom>
          <a:noFill/>
          <a:ln w="9525">
            <a:noFill/>
            <a:miter lim="800000"/>
            <a:headEnd/>
            <a:tailEnd/>
          </a:ln>
        </p:spPr>
        <p:txBody>
          <a:bodyPr>
            <a:spAutoFit/>
          </a:bodyPr>
          <a:lstStyle/>
          <a:p>
            <a:pPr algn="ctr" eaLnBrk="1" hangingPunct="1">
              <a:spcBef>
                <a:spcPct val="50000"/>
              </a:spcBef>
            </a:pPr>
            <a:r>
              <a:rPr lang="en-US" sz="1600" b="1" dirty="0">
                <a:solidFill>
                  <a:schemeClr val="bg1"/>
                </a:solidFill>
              </a:rPr>
              <a:t>PREDATOR (UAV)</a:t>
            </a:r>
          </a:p>
        </p:txBody>
      </p:sp>
      <p:pic>
        <p:nvPicPr>
          <p:cNvPr id="73736" name="RCSonarTest_PowerPoint.mpg" descr="Cuttlefish:Users:cullen:Desktop:Command Brief Standalone:RCSonarTest_PowerPoint.mpg">
            <a:hlinkClick r:id="" action="ppaction://media"/>
          </p:cNvPr>
          <p:cNvPicPr>
            <a:picLocks noRot="1" noChangeAspect="1" noChangeArrowheads="1"/>
          </p:cNvPicPr>
          <p:nvPr>
            <a:quickTimeFile r:link="rId1"/>
          </p:nvPr>
        </p:nvPicPr>
        <p:blipFill>
          <a:blip r:embed="rId5"/>
          <a:srcRect/>
          <a:stretch>
            <a:fillRect/>
          </a:stretch>
        </p:blipFill>
        <p:spPr bwMode="auto">
          <a:xfrm>
            <a:off x="5486400" y="1143000"/>
            <a:ext cx="3306763" cy="2254250"/>
          </a:xfrm>
          <a:prstGeom prst="rect">
            <a:avLst/>
          </a:prstGeom>
          <a:noFill/>
          <a:ln w="9525">
            <a:noFill/>
            <a:miter lim="800000"/>
            <a:headEnd/>
            <a:tailEnd/>
          </a:ln>
        </p:spPr>
      </p:pic>
      <p:pic>
        <p:nvPicPr>
          <p:cNvPr id="73737" name="predatorshot_PowerPoint.mpg" descr="Cuttlefish:Users:cullen:Desktop:Command Brief Standalone:predatorshot_PowerPoint.mpg">
            <a:hlinkClick r:id="" action="ppaction://media"/>
          </p:cNvPr>
          <p:cNvPicPr>
            <a:picLocks noRot="1" noChangeAspect="1" noChangeArrowheads="1"/>
          </p:cNvPicPr>
          <p:nvPr>
            <a:quickTimeFile r:link="rId2"/>
          </p:nvPr>
        </p:nvPicPr>
        <p:blipFill>
          <a:blip r:embed="rId6"/>
          <a:srcRect/>
          <a:stretch>
            <a:fillRect/>
          </a:stretch>
        </p:blipFill>
        <p:spPr bwMode="auto">
          <a:xfrm>
            <a:off x="5486400" y="3733800"/>
            <a:ext cx="33528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373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3736"/>
                                        </p:tgtEl>
                                      </p:cBhvr>
                                    </p:cmd>
                                  </p:childTnLst>
                                </p:cTn>
                              </p:par>
                            </p:childTnLst>
                          </p:cTn>
                        </p:par>
                      </p:childTnLst>
                    </p:cTn>
                  </p:par>
                </p:childTnLst>
              </p:cTn>
              <p:nextCondLst>
                <p:cond evt="onClick" delay="0">
                  <p:tgtEl>
                    <p:spTgt spid="73736"/>
                  </p:tgtEl>
                </p:cond>
              </p:nextCondLst>
            </p:seq>
            <p:video>
              <p:cMediaNode>
                <p:cTn id="7" fill="hold" display="0">
                  <p:stCondLst>
                    <p:cond delay="indefinite"/>
                  </p:stCondLst>
                  <p:endCondLst>
                    <p:cond evt="onNext" delay="0">
                      <p:tgtEl>
                        <p:sldTgt/>
                      </p:tgtEl>
                    </p:cond>
                    <p:cond evt="onPrev" delay="0">
                      <p:tgtEl>
                        <p:sldTgt/>
                      </p:tgtEl>
                    </p:cond>
                  </p:endCondLst>
                </p:cTn>
                <p:tgtEl>
                  <p:spTgt spid="73736"/>
                </p:tgtEl>
              </p:cMediaNode>
            </p:video>
            <p:seq concurrent="1" nextAc="seek">
              <p:cTn id="8" restart="whenNotActive" fill="hold" evtFilter="cancelBubble" nodeType="interactiveSeq">
                <p:stCondLst>
                  <p:cond evt="onClick" delay="0">
                    <p:tgtEl>
                      <p:spTgt spid="7373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3737"/>
                                        </p:tgtEl>
                                      </p:cBhvr>
                                    </p:cmd>
                                  </p:childTnLst>
                                </p:cTn>
                              </p:par>
                            </p:childTnLst>
                          </p:cTn>
                        </p:par>
                      </p:childTnLst>
                    </p:cTn>
                  </p:par>
                </p:childTnLst>
              </p:cTn>
              <p:nextCondLst>
                <p:cond evt="onClick" delay="0">
                  <p:tgtEl>
                    <p:spTgt spid="73737"/>
                  </p:tgtEl>
                </p:cond>
              </p:nextCondLst>
            </p:seq>
            <p:video>
              <p:cMediaNode>
                <p:cTn id="13" fill="hold" display="0">
                  <p:stCondLst>
                    <p:cond delay="indefinite"/>
                  </p:stCondLst>
                  <p:endCondLst>
                    <p:cond evt="onNext" delay="0">
                      <p:tgtEl>
                        <p:sldTgt/>
                      </p:tgtEl>
                    </p:cond>
                    <p:cond evt="onPrev" delay="0">
                      <p:tgtEl>
                        <p:sldTgt/>
                      </p:tgtEl>
                    </p:cond>
                  </p:endCondLst>
                </p:cTn>
                <p:tgtEl>
                  <p:spTgt spid="73737"/>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7"/>
          <p:cNvSpPr>
            <a:spLocks noChangeArrowheads="1"/>
          </p:cNvSpPr>
          <p:nvPr/>
        </p:nvSpPr>
        <p:spPr bwMode="auto">
          <a:xfrm>
            <a:off x="5029200" y="1100138"/>
            <a:ext cx="3886200" cy="5486400"/>
          </a:xfrm>
          <a:prstGeom prst="rect">
            <a:avLst/>
          </a:prstGeom>
          <a:solidFill>
            <a:srgbClr val="2F4050"/>
          </a:solidFill>
          <a:ln w="9525">
            <a:noFill/>
            <a:miter lim="800000"/>
            <a:headEnd/>
            <a:tailEnd/>
          </a:ln>
        </p:spPr>
        <p:txBody>
          <a:bodyPr wrap="none" anchor="ctr"/>
          <a:lstStyle/>
          <a:p>
            <a:pPr eaLnBrk="1" hangingPunct="1"/>
            <a:endParaRPr lang="en-US" sz="1400" b="1" dirty="0">
              <a:solidFill>
                <a:srgbClr val="FFFFFF"/>
              </a:solidFill>
            </a:endParaRPr>
          </a:p>
        </p:txBody>
      </p:sp>
      <p:sp>
        <p:nvSpPr>
          <p:cNvPr id="3076" name="Rectangle 46"/>
          <p:cNvSpPr>
            <a:spLocks noGrp="1" noChangeArrowheads="1"/>
          </p:cNvSpPr>
          <p:nvPr>
            <p:ph type="body" sz="half" idx="4294967295"/>
          </p:nvPr>
        </p:nvSpPr>
        <p:spPr>
          <a:xfrm>
            <a:off x="338138" y="1252538"/>
            <a:ext cx="4411662" cy="5089525"/>
          </a:xfrm>
        </p:spPr>
        <p:txBody>
          <a:bodyPr/>
          <a:lstStyle/>
          <a:p>
            <a:pPr>
              <a:lnSpc>
                <a:spcPct val="90000"/>
              </a:lnSpc>
            </a:pPr>
            <a:r>
              <a:rPr lang="en-US" sz="2000" b="1" dirty="0" smtClean="0">
                <a:solidFill>
                  <a:srgbClr val="2F4050"/>
                </a:solidFill>
                <a:latin typeface="Arial" charset="0"/>
              </a:rPr>
              <a:t> Over 50,000 Graduates</a:t>
            </a:r>
          </a:p>
          <a:p>
            <a:pPr>
              <a:lnSpc>
                <a:spcPct val="90000"/>
              </a:lnSpc>
            </a:pPr>
            <a:endParaRPr lang="en-US" sz="1800" b="1" dirty="0" smtClean="0">
              <a:latin typeface="Arial" charset="0"/>
            </a:endParaRPr>
          </a:p>
          <a:p>
            <a:pPr lvl="1">
              <a:spcAft>
                <a:spcPct val="25000"/>
              </a:spcAft>
            </a:pPr>
            <a:r>
              <a:rPr lang="en-US" sz="1800" b="1" dirty="0" smtClean="0">
                <a:latin typeface="Arial" charset="0"/>
              </a:rPr>
              <a:t>Representing all U.S. Military Services and many government agencies</a:t>
            </a:r>
          </a:p>
          <a:p>
            <a:pPr lvl="1">
              <a:spcAft>
                <a:spcPct val="25000"/>
              </a:spcAft>
            </a:pPr>
            <a:r>
              <a:rPr lang="en-US" sz="1800" b="1" dirty="0" smtClean="0">
                <a:latin typeface="Arial" pitchFamily="34" charset="0"/>
                <a:cs typeface="Arial" pitchFamily="34" charset="0"/>
              </a:rPr>
              <a:t>5,338</a:t>
            </a:r>
            <a:r>
              <a:rPr lang="en-US" sz="1800" b="1" dirty="0" smtClean="0">
                <a:latin typeface="Arial" charset="0"/>
              </a:rPr>
              <a:t> Officers from 109 countries</a:t>
            </a:r>
          </a:p>
          <a:p>
            <a:pPr lvl="1">
              <a:spcAft>
                <a:spcPct val="35000"/>
              </a:spcAft>
            </a:pPr>
            <a:r>
              <a:rPr lang="en-US" sz="1800" b="1" dirty="0" smtClean="0">
                <a:latin typeface="Arial" charset="0"/>
              </a:rPr>
              <a:t>33 Astronauts</a:t>
            </a:r>
          </a:p>
          <a:p>
            <a:pPr lvl="1">
              <a:spcAft>
                <a:spcPct val="35000"/>
              </a:spcAft>
            </a:pPr>
            <a:r>
              <a:rPr lang="en-US" sz="1800" b="1" dirty="0" smtClean="0">
                <a:latin typeface="Arial" charset="0"/>
              </a:rPr>
              <a:t>16% of U.S. Navy active-duty </a:t>
            </a:r>
            <a:br>
              <a:rPr lang="en-US" sz="1800" b="1" dirty="0" smtClean="0">
                <a:latin typeface="Arial" charset="0"/>
              </a:rPr>
            </a:br>
            <a:r>
              <a:rPr lang="en-US" sz="1800" b="1" dirty="0" smtClean="0">
                <a:latin typeface="Arial" charset="0"/>
              </a:rPr>
              <a:t>Flag Officers</a:t>
            </a:r>
          </a:p>
          <a:p>
            <a:pPr lvl="1">
              <a:spcAft>
                <a:spcPct val="35000"/>
              </a:spcAft>
            </a:pPr>
            <a:r>
              <a:rPr lang="en-US" sz="1600" b="1" dirty="0" smtClean="0">
                <a:solidFill>
                  <a:srgbClr val="2F4050"/>
                </a:solidFill>
                <a:latin typeface="Arial" charset="0"/>
              </a:rPr>
              <a:t>About </a:t>
            </a:r>
            <a:r>
              <a:rPr lang="en-US" sz="1600" b="1" dirty="0" smtClean="0">
                <a:latin typeface="Arial" charset="0"/>
              </a:rPr>
              <a:t>27,650</a:t>
            </a:r>
            <a:r>
              <a:rPr lang="en-US" sz="1600" b="1" dirty="0" smtClean="0">
                <a:solidFill>
                  <a:srgbClr val="FF0000"/>
                </a:solidFill>
                <a:latin typeface="Arial" charset="0"/>
              </a:rPr>
              <a:t> </a:t>
            </a:r>
            <a:r>
              <a:rPr lang="en-US" sz="1600" b="1" dirty="0" smtClean="0">
                <a:solidFill>
                  <a:srgbClr val="2F4050"/>
                </a:solidFill>
                <a:latin typeface="Arial" charset="0"/>
              </a:rPr>
              <a:t>Non-Degree Participants</a:t>
            </a:r>
            <a:r>
              <a:rPr lang="en-US" sz="1600" b="1" dirty="0" smtClean="0">
                <a:latin typeface="Arial" charset="0"/>
              </a:rPr>
              <a:t> annually (includes Regional Security Education Program (RSEP))                                       </a:t>
            </a:r>
          </a:p>
          <a:p>
            <a:pPr lvl="2">
              <a:lnSpc>
                <a:spcPct val="90000"/>
              </a:lnSpc>
            </a:pPr>
            <a:r>
              <a:rPr lang="en-US" sz="1600" b="1" dirty="0" smtClean="0">
                <a:latin typeface="Arial" charset="0"/>
              </a:rPr>
              <a:t>Resident and Nonresident</a:t>
            </a:r>
          </a:p>
        </p:txBody>
      </p:sp>
      <p:sp>
        <p:nvSpPr>
          <p:cNvPr id="3077" name="Text Box 68"/>
          <p:cNvSpPr txBox="1">
            <a:spLocks noChangeArrowheads="1"/>
          </p:cNvSpPr>
          <p:nvPr/>
        </p:nvSpPr>
        <p:spPr bwMode="auto">
          <a:xfrm>
            <a:off x="4953000" y="5824538"/>
            <a:ext cx="2514600" cy="492443"/>
          </a:xfrm>
          <a:prstGeom prst="rect">
            <a:avLst/>
          </a:prstGeom>
          <a:noFill/>
          <a:ln w="9525">
            <a:noFill/>
            <a:miter lim="800000"/>
            <a:headEnd/>
            <a:tailEnd/>
          </a:ln>
        </p:spPr>
        <p:txBody>
          <a:bodyPr>
            <a:spAutoFit/>
          </a:bodyPr>
          <a:lstStyle/>
          <a:p>
            <a:pPr algn="ctr" eaLnBrk="1" hangingPunct="1"/>
            <a:r>
              <a:rPr lang="en-US" sz="1300" b="1" dirty="0">
                <a:solidFill>
                  <a:schemeClr val="bg1"/>
                </a:solidFill>
              </a:rPr>
              <a:t>King Abdullah </a:t>
            </a:r>
          </a:p>
          <a:p>
            <a:pPr algn="ctr" eaLnBrk="1" hangingPunct="1"/>
            <a:r>
              <a:rPr lang="en-US" sz="1300" b="1" dirty="0">
                <a:solidFill>
                  <a:schemeClr val="bg1"/>
                </a:solidFill>
              </a:rPr>
              <a:t>of Jordan</a:t>
            </a:r>
          </a:p>
        </p:txBody>
      </p:sp>
      <p:sp>
        <p:nvSpPr>
          <p:cNvPr id="3078" name="Text Box 70"/>
          <p:cNvSpPr txBox="1">
            <a:spLocks noChangeArrowheads="1"/>
          </p:cNvSpPr>
          <p:nvPr/>
        </p:nvSpPr>
        <p:spPr bwMode="auto">
          <a:xfrm>
            <a:off x="7010400" y="5856288"/>
            <a:ext cx="1752600" cy="692497"/>
          </a:xfrm>
          <a:prstGeom prst="rect">
            <a:avLst/>
          </a:prstGeom>
          <a:noFill/>
          <a:ln w="9525">
            <a:noFill/>
            <a:miter lim="800000"/>
            <a:headEnd/>
            <a:tailEnd/>
          </a:ln>
        </p:spPr>
        <p:txBody>
          <a:bodyPr>
            <a:spAutoFit/>
          </a:bodyPr>
          <a:lstStyle/>
          <a:p>
            <a:pPr algn="ctr" eaLnBrk="1" hangingPunct="1">
              <a:spcBef>
                <a:spcPts val="0"/>
              </a:spcBef>
            </a:pPr>
            <a:r>
              <a:rPr lang="en-US" sz="1300" b="1" dirty="0">
                <a:solidFill>
                  <a:schemeClr val="bg1"/>
                </a:solidFill>
              </a:rPr>
              <a:t>James G. Roche  </a:t>
            </a:r>
            <a:endParaRPr lang="en-US" sz="1300" b="1" dirty="0" smtClean="0">
              <a:solidFill>
                <a:schemeClr val="bg1"/>
              </a:solidFill>
            </a:endParaRPr>
          </a:p>
          <a:p>
            <a:pPr algn="ctr" eaLnBrk="1" hangingPunct="1">
              <a:spcBef>
                <a:spcPts val="0"/>
              </a:spcBef>
            </a:pPr>
            <a:r>
              <a:rPr lang="en-US" sz="1300" b="1" dirty="0" smtClean="0">
                <a:solidFill>
                  <a:schemeClr val="bg1"/>
                </a:solidFill>
              </a:rPr>
              <a:t>20</a:t>
            </a:r>
            <a:r>
              <a:rPr lang="en-US" sz="1300" b="1" baseline="30000" dirty="0" smtClean="0">
                <a:solidFill>
                  <a:schemeClr val="bg1"/>
                </a:solidFill>
              </a:rPr>
              <a:t>th</a:t>
            </a:r>
            <a:r>
              <a:rPr lang="en-US" sz="1300" b="1" dirty="0" smtClean="0">
                <a:solidFill>
                  <a:schemeClr val="bg1"/>
                </a:solidFill>
              </a:rPr>
              <a:t> Secretary              </a:t>
            </a:r>
            <a:r>
              <a:rPr lang="en-US" sz="1300" b="1" dirty="0">
                <a:solidFill>
                  <a:schemeClr val="bg1"/>
                </a:solidFill>
              </a:rPr>
              <a:t>of the Air Force</a:t>
            </a:r>
          </a:p>
        </p:txBody>
      </p:sp>
      <p:pic>
        <p:nvPicPr>
          <p:cNvPr id="3079" name="Picture 74" descr="018_02%2003%2002b%20Davos%20Speech[1]"/>
          <p:cNvPicPr>
            <a:picLocks noChangeAspect="1" noChangeArrowheads="1"/>
          </p:cNvPicPr>
          <p:nvPr/>
        </p:nvPicPr>
        <p:blipFill>
          <a:blip r:embed="rId4"/>
          <a:srcRect/>
          <a:stretch>
            <a:fillRect/>
          </a:stretch>
        </p:blipFill>
        <p:spPr bwMode="auto">
          <a:xfrm>
            <a:off x="5105400" y="4071938"/>
            <a:ext cx="1955800" cy="1600200"/>
          </a:xfrm>
          <a:prstGeom prst="rect">
            <a:avLst/>
          </a:prstGeom>
          <a:noFill/>
          <a:ln w="9525">
            <a:noFill/>
            <a:miter lim="800000"/>
            <a:headEnd/>
            <a:tailEnd/>
          </a:ln>
        </p:spPr>
      </p:pic>
      <p:pic>
        <p:nvPicPr>
          <p:cNvPr id="3080" name="Picture 76" descr="Roche in robes cmyk"/>
          <p:cNvPicPr>
            <a:picLocks noChangeAspect="1" noChangeArrowheads="1"/>
          </p:cNvPicPr>
          <p:nvPr/>
        </p:nvPicPr>
        <p:blipFill>
          <a:blip r:embed="rId5"/>
          <a:srcRect/>
          <a:stretch>
            <a:fillRect/>
          </a:stretch>
        </p:blipFill>
        <p:spPr bwMode="auto">
          <a:xfrm>
            <a:off x="7162800" y="4071938"/>
            <a:ext cx="1377950" cy="1828800"/>
          </a:xfrm>
          <a:prstGeom prst="rect">
            <a:avLst/>
          </a:prstGeom>
          <a:noFill/>
          <a:ln w="9525">
            <a:noFill/>
            <a:miter lim="800000"/>
            <a:headEnd/>
            <a:tailEnd/>
          </a:ln>
        </p:spPr>
      </p:pic>
      <p:sp>
        <p:nvSpPr>
          <p:cNvPr id="3081" name="Text Box 69"/>
          <p:cNvSpPr txBox="1">
            <a:spLocks noChangeArrowheads="1"/>
          </p:cNvSpPr>
          <p:nvPr/>
        </p:nvSpPr>
        <p:spPr bwMode="auto">
          <a:xfrm>
            <a:off x="6934200" y="3157538"/>
            <a:ext cx="2082800" cy="892552"/>
          </a:xfrm>
          <a:prstGeom prst="rect">
            <a:avLst/>
          </a:prstGeom>
          <a:noFill/>
          <a:ln w="9525">
            <a:noFill/>
            <a:miter lim="800000"/>
            <a:headEnd/>
            <a:tailEnd/>
          </a:ln>
        </p:spPr>
        <p:txBody>
          <a:bodyPr wrap="square">
            <a:spAutoFit/>
          </a:bodyPr>
          <a:lstStyle/>
          <a:p>
            <a:pPr algn="ctr" eaLnBrk="1" hangingPunct="1">
              <a:spcBef>
                <a:spcPts val="0"/>
              </a:spcBef>
            </a:pPr>
            <a:r>
              <a:rPr lang="en-US" sz="1300" b="1" dirty="0">
                <a:solidFill>
                  <a:schemeClr val="bg1"/>
                </a:solidFill>
              </a:rPr>
              <a:t>GEN Michael </a:t>
            </a:r>
            <a:r>
              <a:rPr lang="en-US" sz="1300" b="1" dirty="0" smtClean="0">
                <a:solidFill>
                  <a:schemeClr val="bg1"/>
                </a:solidFill>
              </a:rPr>
              <a:t>Hagee (Ret.)</a:t>
            </a:r>
          </a:p>
          <a:p>
            <a:pPr algn="ctr" eaLnBrk="1" hangingPunct="1">
              <a:spcBef>
                <a:spcPts val="0"/>
              </a:spcBef>
            </a:pPr>
            <a:r>
              <a:rPr lang="en-US" sz="1300" b="1" dirty="0" smtClean="0">
                <a:solidFill>
                  <a:schemeClr val="bg1"/>
                </a:solidFill>
              </a:rPr>
              <a:t>33</a:t>
            </a:r>
            <a:r>
              <a:rPr lang="en-US" sz="1300" b="1" baseline="30000" dirty="0" smtClean="0">
                <a:solidFill>
                  <a:schemeClr val="bg1"/>
                </a:solidFill>
              </a:rPr>
              <a:t>rd</a:t>
            </a:r>
            <a:r>
              <a:rPr lang="en-US" sz="1300" b="1" dirty="0" smtClean="0">
                <a:solidFill>
                  <a:schemeClr val="bg1"/>
                </a:solidFill>
              </a:rPr>
              <a:t> Commandant,</a:t>
            </a:r>
          </a:p>
          <a:p>
            <a:pPr algn="ctr" eaLnBrk="1" hangingPunct="1">
              <a:spcBef>
                <a:spcPts val="0"/>
              </a:spcBef>
            </a:pPr>
            <a:r>
              <a:rPr lang="en-US" sz="1300" b="1" dirty="0" smtClean="0">
                <a:solidFill>
                  <a:schemeClr val="bg1"/>
                </a:solidFill>
              </a:rPr>
              <a:t>U.S. Marine Corps </a:t>
            </a:r>
            <a:endParaRPr lang="en-US" sz="1300" b="1" dirty="0">
              <a:solidFill>
                <a:schemeClr val="bg1"/>
              </a:solidFill>
            </a:endParaRPr>
          </a:p>
        </p:txBody>
      </p:sp>
      <p:graphicFrame>
        <p:nvGraphicFramePr>
          <p:cNvPr id="3074" name="Object 79" descr="cebrowski"/>
          <p:cNvGraphicFramePr>
            <a:graphicFrameLocks noGrp="1" noChangeAspect="1"/>
          </p:cNvGraphicFramePr>
          <p:nvPr>
            <p:ph sz="half" idx="4294967295"/>
          </p:nvPr>
        </p:nvGraphicFramePr>
        <p:xfrm>
          <a:off x="7162800" y="1252538"/>
          <a:ext cx="1584325" cy="1905000"/>
        </p:xfrm>
        <a:graphic>
          <a:graphicData uri="http://schemas.openxmlformats.org/presentationml/2006/ole">
            <p:oleObj spid="_x0000_s3094" name="Bitmap Image" r:id="rId6" imgW="2857899" imgH="3572374" progId="PBrush">
              <p:embed/>
            </p:oleObj>
          </a:graphicData>
        </a:graphic>
      </p:graphicFrame>
      <p:sp>
        <p:nvSpPr>
          <p:cNvPr id="3082" name="Rectangle 86" descr="water[1]"/>
          <p:cNvSpPr>
            <a:spLocks noChangeArrowheads="1"/>
          </p:cNvSpPr>
          <p:nvPr/>
        </p:nvSpPr>
        <p:spPr bwMode="auto">
          <a:xfrm>
            <a:off x="6396038" y="182563"/>
            <a:ext cx="2640012" cy="457200"/>
          </a:xfrm>
          <a:prstGeom prst="rect">
            <a:avLst/>
          </a:prstGeom>
          <a:noFill/>
          <a:ln w="9525">
            <a:noFill/>
            <a:miter lim="800000"/>
            <a:headEnd/>
            <a:tailEnd/>
          </a:ln>
        </p:spPr>
        <p:txBody>
          <a:bodyPr wrap="none">
            <a:spAutoFit/>
          </a:bodyPr>
          <a:lstStyle/>
          <a:p>
            <a:pPr algn="r" eaLnBrk="1" hangingPunct="1"/>
            <a:r>
              <a:rPr lang="en-US" sz="2400" dirty="0">
                <a:solidFill>
                  <a:schemeClr val="bg1"/>
                </a:solidFill>
              </a:rPr>
              <a:t>NPS is Alumni . . .</a:t>
            </a:r>
          </a:p>
        </p:txBody>
      </p:sp>
      <p:sp>
        <p:nvSpPr>
          <p:cNvPr id="3083" name="Text Box 90" descr="water[1]"/>
          <p:cNvSpPr txBox="1">
            <a:spLocks noChangeArrowheads="1"/>
          </p:cNvSpPr>
          <p:nvPr/>
        </p:nvSpPr>
        <p:spPr bwMode="auto">
          <a:xfrm>
            <a:off x="5029200" y="3157538"/>
            <a:ext cx="2032000" cy="1015663"/>
          </a:xfrm>
          <a:prstGeom prst="rect">
            <a:avLst/>
          </a:prstGeom>
          <a:noFill/>
          <a:ln w="9525">
            <a:noFill/>
            <a:miter lim="800000"/>
            <a:headEnd/>
            <a:tailEnd/>
          </a:ln>
        </p:spPr>
        <p:txBody>
          <a:bodyPr wrap="square">
            <a:spAutoFit/>
          </a:bodyPr>
          <a:lstStyle/>
          <a:p>
            <a:pPr algn="ctr" eaLnBrk="1" hangingPunct="1">
              <a:spcBef>
                <a:spcPts val="0"/>
              </a:spcBef>
            </a:pPr>
            <a:r>
              <a:rPr lang="en-US" sz="1300" b="1" dirty="0">
                <a:solidFill>
                  <a:schemeClr val="bg1"/>
                </a:solidFill>
              </a:rPr>
              <a:t>ADM Mike </a:t>
            </a:r>
            <a:r>
              <a:rPr lang="en-US" sz="1300" b="1" dirty="0" smtClean="0">
                <a:solidFill>
                  <a:schemeClr val="bg1"/>
                </a:solidFill>
              </a:rPr>
              <a:t>Mullen (Ret.)</a:t>
            </a:r>
            <a:endParaRPr lang="en-US" sz="1300" b="1" dirty="0">
              <a:solidFill>
                <a:schemeClr val="bg1"/>
              </a:solidFill>
            </a:endParaRPr>
          </a:p>
          <a:p>
            <a:pPr algn="ctr" eaLnBrk="1" hangingPunct="1">
              <a:spcBef>
                <a:spcPts val="0"/>
              </a:spcBef>
            </a:pPr>
            <a:r>
              <a:rPr lang="en-US" sz="1300" b="1" dirty="0" smtClean="0">
                <a:solidFill>
                  <a:schemeClr val="bg1"/>
                </a:solidFill>
              </a:rPr>
              <a:t>17</a:t>
            </a:r>
            <a:r>
              <a:rPr lang="en-US" sz="1300" b="1" baseline="30000" dirty="0" smtClean="0">
                <a:solidFill>
                  <a:schemeClr val="bg1"/>
                </a:solidFill>
              </a:rPr>
              <a:t>th</a:t>
            </a:r>
            <a:r>
              <a:rPr lang="en-US" sz="1300" b="1" dirty="0" smtClean="0">
                <a:solidFill>
                  <a:schemeClr val="bg1"/>
                </a:solidFill>
              </a:rPr>
              <a:t> Chairman, </a:t>
            </a:r>
          </a:p>
          <a:p>
            <a:pPr algn="ctr" eaLnBrk="1" hangingPunct="1">
              <a:spcBef>
                <a:spcPts val="0"/>
              </a:spcBef>
            </a:pPr>
            <a:r>
              <a:rPr lang="en-US" sz="1300" b="1" dirty="0" smtClean="0">
                <a:solidFill>
                  <a:schemeClr val="bg1"/>
                </a:solidFill>
              </a:rPr>
              <a:t>Joint </a:t>
            </a:r>
            <a:r>
              <a:rPr lang="en-US" sz="1300" b="1" dirty="0">
                <a:solidFill>
                  <a:schemeClr val="bg1"/>
                </a:solidFill>
              </a:rPr>
              <a:t>Chiefs of Staff</a:t>
            </a:r>
          </a:p>
          <a:p>
            <a:pPr eaLnBrk="1" hangingPunct="1">
              <a:spcBef>
                <a:spcPct val="50000"/>
              </a:spcBef>
            </a:pPr>
            <a:endParaRPr lang="en-US" sz="1400" dirty="0">
              <a:solidFill>
                <a:schemeClr val="bg1"/>
              </a:solidFill>
            </a:endParaRPr>
          </a:p>
        </p:txBody>
      </p:sp>
      <p:pic>
        <p:nvPicPr>
          <p:cNvPr id="3084" name="Picture 99" descr="mullencover"/>
          <p:cNvPicPr>
            <a:picLocks noChangeAspect="1" noChangeArrowheads="1"/>
          </p:cNvPicPr>
          <p:nvPr/>
        </p:nvPicPr>
        <p:blipFill>
          <a:blip r:embed="rId7"/>
          <a:srcRect/>
          <a:stretch>
            <a:fillRect/>
          </a:stretch>
        </p:blipFill>
        <p:spPr bwMode="auto">
          <a:xfrm>
            <a:off x="5410200" y="1252538"/>
            <a:ext cx="1524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p:spPr>
        <p:txBody>
          <a:bodyPr/>
          <a:lstStyle/>
          <a:p>
            <a:fld id="{FED5AAA0-B5E3-45C6-A459-144959BC2684}" type="slidenum">
              <a:rPr lang="en-US"/>
              <a:pPr/>
              <a:t>26</a:t>
            </a:fld>
            <a:endParaRPr lang="en-US" dirty="0"/>
          </a:p>
        </p:txBody>
      </p:sp>
      <p:sp>
        <p:nvSpPr>
          <p:cNvPr id="28675" name="Rectangle 36" descr="water[1]"/>
          <p:cNvSpPr>
            <a:spLocks noChangeArrowheads="1"/>
          </p:cNvSpPr>
          <p:nvPr/>
        </p:nvSpPr>
        <p:spPr bwMode="auto">
          <a:xfrm>
            <a:off x="7086600" y="228600"/>
            <a:ext cx="1752600" cy="822325"/>
          </a:xfrm>
          <a:prstGeom prst="rect">
            <a:avLst/>
          </a:prstGeom>
          <a:noFill/>
          <a:ln w="9525">
            <a:noFill/>
            <a:miter lim="800000"/>
            <a:headEnd/>
            <a:tailEnd/>
          </a:ln>
        </p:spPr>
        <p:txBody>
          <a:bodyPr>
            <a:spAutoFit/>
          </a:bodyPr>
          <a:lstStyle/>
          <a:p>
            <a:pPr algn="r" eaLnBrk="1" hangingPunct="1"/>
            <a:r>
              <a:rPr lang="en-US" sz="2400" dirty="0">
                <a:solidFill>
                  <a:schemeClr val="bg1"/>
                </a:solidFill>
              </a:rPr>
              <a:t>Summary…</a:t>
            </a:r>
          </a:p>
        </p:txBody>
      </p:sp>
      <p:sp>
        <p:nvSpPr>
          <p:cNvPr id="28676" name="Text Box 37"/>
          <p:cNvSpPr txBox="1">
            <a:spLocks noChangeArrowheads="1"/>
          </p:cNvSpPr>
          <p:nvPr/>
        </p:nvSpPr>
        <p:spPr bwMode="auto">
          <a:xfrm>
            <a:off x="609600" y="1524000"/>
            <a:ext cx="8229600" cy="3868738"/>
          </a:xfrm>
          <a:prstGeom prst="rect">
            <a:avLst/>
          </a:prstGeom>
          <a:noFill/>
          <a:ln w="9525">
            <a:noFill/>
            <a:miter lim="800000"/>
            <a:headEnd/>
            <a:tailEnd/>
          </a:ln>
        </p:spPr>
        <p:txBody>
          <a:bodyPr>
            <a:spAutoFit/>
          </a:bodyPr>
          <a:lstStyle/>
          <a:p>
            <a:pPr eaLnBrk="1" hangingPunct="1">
              <a:lnSpc>
                <a:spcPct val="85000"/>
              </a:lnSpc>
            </a:pPr>
            <a:r>
              <a:rPr lang="en-US" sz="2800" b="1" dirty="0"/>
              <a:t>A World-Class University</a:t>
            </a:r>
          </a:p>
          <a:p>
            <a:pPr eaLnBrk="1" hangingPunct="1">
              <a:lnSpc>
                <a:spcPct val="85000"/>
              </a:lnSpc>
            </a:pPr>
            <a:endParaRPr lang="en-US" sz="2000" b="1" dirty="0"/>
          </a:p>
          <a:p>
            <a:pPr eaLnBrk="1" hangingPunct="1">
              <a:lnSpc>
                <a:spcPct val="85000"/>
              </a:lnSpc>
              <a:buFontTx/>
              <a:buChar char="•"/>
            </a:pPr>
            <a:r>
              <a:rPr lang="en-US" sz="2000" b="1" dirty="0"/>
              <a:t>  Agile, unique programs focused on joint military applications</a:t>
            </a:r>
          </a:p>
          <a:p>
            <a:pPr eaLnBrk="1" hangingPunct="1"/>
            <a:endParaRPr lang="en-US" sz="2000" b="1" dirty="0"/>
          </a:p>
          <a:p>
            <a:pPr eaLnBrk="1" hangingPunct="1">
              <a:buFontTx/>
              <a:buChar char="•"/>
            </a:pPr>
            <a:r>
              <a:rPr lang="en-US" sz="2000" b="1" dirty="0"/>
              <a:t>  Relevant research</a:t>
            </a:r>
          </a:p>
          <a:p>
            <a:pPr eaLnBrk="1" hangingPunct="1">
              <a:buFontTx/>
              <a:buChar char="•"/>
            </a:pPr>
            <a:endParaRPr lang="en-US" sz="2000" b="1" dirty="0"/>
          </a:p>
          <a:p>
            <a:pPr eaLnBrk="1" hangingPunct="1">
              <a:buFontTx/>
              <a:buChar char="•"/>
            </a:pPr>
            <a:r>
              <a:rPr lang="en-US" sz="2000" b="1" dirty="0"/>
              <a:t>  Executive, distance, and continuing education</a:t>
            </a:r>
          </a:p>
          <a:p>
            <a:pPr eaLnBrk="1" hangingPunct="1"/>
            <a:endParaRPr lang="en-US" sz="2000" b="1" dirty="0"/>
          </a:p>
          <a:p>
            <a:pPr eaLnBrk="1" hangingPunct="1">
              <a:buFontTx/>
              <a:buChar char="•"/>
            </a:pPr>
            <a:r>
              <a:rPr lang="en-US" sz="2000" b="1" dirty="0"/>
              <a:t>  Coalition building</a:t>
            </a:r>
          </a:p>
          <a:p>
            <a:pPr eaLnBrk="1" hangingPunct="1">
              <a:buFontTx/>
              <a:buChar char="•"/>
            </a:pPr>
            <a:endParaRPr lang="en-US" sz="2400" b="1" dirty="0"/>
          </a:p>
          <a:p>
            <a:pPr algn="r" eaLnBrk="1" hangingPunct="1"/>
            <a:endParaRPr lang="en-US" b="1" i="1" dirty="0">
              <a:solidFill>
                <a:srgbClr val="2F4050"/>
              </a:solidFill>
            </a:endParaRPr>
          </a:p>
          <a:p>
            <a:pPr algn="r" eaLnBrk="1" hangingPunct="1"/>
            <a:r>
              <a:rPr lang="en-US" sz="2800" b="1" i="1" dirty="0">
                <a:solidFill>
                  <a:srgbClr val="2F4050"/>
                </a:solidFill>
              </a:rPr>
              <a:t>A Strategic Investment</a:t>
            </a:r>
            <a:endParaRPr lang="en-US" sz="28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57592CB-14FE-40F2-832F-77788A6624D8}" type="slidenum">
              <a:rPr lang="en-US" smtClean="0"/>
              <a:pPr>
                <a:defRPr/>
              </a:pPr>
              <a:t>27</a:t>
            </a:fld>
            <a:endParaRPr lang="en-US" dirty="0"/>
          </a:p>
        </p:txBody>
      </p:sp>
      <p:sp>
        <p:nvSpPr>
          <p:cNvPr id="3" name="Title 1"/>
          <p:cNvSpPr txBox="1">
            <a:spLocks/>
          </p:cNvSpPr>
          <p:nvPr/>
        </p:nvSpPr>
        <p:spPr>
          <a:xfrm>
            <a:off x="525463" y="1076325"/>
            <a:ext cx="6256337" cy="1590675"/>
          </a:xfrm>
          <a:prstGeom prst="rect">
            <a:avLst/>
          </a:prstGeom>
        </p:spPr>
        <p:txBody>
          <a:bodyPr>
            <a:noAutofit/>
          </a:bodyPr>
          <a:lstStyle>
            <a:lvl1pPr algn="r" rtl="0" eaLnBrk="0" fontAlgn="base" hangingPunct="0">
              <a:spcBef>
                <a:spcPct val="0"/>
              </a:spcBef>
              <a:spcAft>
                <a:spcPct val="0"/>
              </a:spcAft>
              <a:defRPr sz="3200" b="1">
                <a:solidFill>
                  <a:schemeClr val="bg1"/>
                </a:solidFill>
                <a:latin typeface="+mj-lt"/>
                <a:ea typeface="+mj-ea"/>
                <a:cs typeface="ＭＳ Ｐゴシック" pitchFamily="28" charset="-128"/>
              </a:defRPr>
            </a:lvl1pPr>
            <a:lvl2pPr algn="r" rtl="0" eaLnBrk="0" fontAlgn="base" hangingPunct="0">
              <a:spcBef>
                <a:spcPct val="0"/>
              </a:spcBef>
              <a:spcAft>
                <a:spcPct val="0"/>
              </a:spcAft>
              <a:defRPr sz="3200" b="1">
                <a:solidFill>
                  <a:schemeClr val="bg1"/>
                </a:solidFill>
                <a:latin typeface="Times" pitchFamily="28" charset="0"/>
                <a:ea typeface="ＭＳ Ｐゴシック" pitchFamily="28" charset="-128"/>
                <a:cs typeface="ＭＳ Ｐゴシック" pitchFamily="28" charset="-128"/>
              </a:defRPr>
            </a:lvl2pPr>
            <a:lvl3pPr algn="r" rtl="0" eaLnBrk="0" fontAlgn="base" hangingPunct="0">
              <a:spcBef>
                <a:spcPct val="0"/>
              </a:spcBef>
              <a:spcAft>
                <a:spcPct val="0"/>
              </a:spcAft>
              <a:defRPr sz="3200" b="1">
                <a:solidFill>
                  <a:schemeClr val="bg1"/>
                </a:solidFill>
                <a:latin typeface="Times" pitchFamily="28" charset="0"/>
                <a:ea typeface="ＭＳ Ｐゴシック" pitchFamily="28" charset="-128"/>
                <a:cs typeface="ＭＳ Ｐゴシック" pitchFamily="28" charset="-128"/>
              </a:defRPr>
            </a:lvl3pPr>
            <a:lvl4pPr algn="r" rtl="0" eaLnBrk="0" fontAlgn="base" hangingPunct="0">
              <a:spcBef>
                <a:spcPct val="0"/>
              </a:spcBef>
              <a:spcAft>
                <a:spcPct val="0"/>
              </a:spcAft>
              <a:defRPr sz="3200" b="1">
                <a:solidFill>
                  <a:schemeClr val="bg1"/>
                </a:solidFill>
                <a:latin typeface="Times" pitchFamily="28" charset="0"/>
                <a:ea typeface="ＭＳ Ｐゴシック" pitchFamily="28" charset="-128"/>
                <a:cs typeface="ＭＳ Ｐゴシック" pitchFamily="28" charset="-128"/>
              </a:defRPr>
            </a:lvl4pPr>
            <a:lvl5pPr algn="r" rtl="0" eaLnBrk="0" fontAlgn="base" hangingPunct="0">
              <a:spcBef>
                <a:spcPct val="0"/>
              </a:spcBef>
              <a:spcAft>
                <a:spcPct val="0"/>
              </a:spcAft>
              <a:defRPr sz="3200" b="1">
                <a:solidFill>
                  <a:schemeClr val="bg1"/>
                </a:solidFill>
                <a:latin typeface="Times" pitchFamily="28" charset="0"/>
                <a:ea typeface="ＭＳ Ｐゴシック" pitchFamily="28" charset="-128"/>
                <a:cs typeface="ＭＳ Ｐゴシック" pitchFamily="28" charset="-128"/>
              </a:defRPr>
            </a:lvl5pPr>
            <a:lvl6pPr marL="457200" algn="r" rtl="0" eaLnBrk="0" fontAlgn="base" hangingPunct="0">
              <a:spcBef>
                <a:spcPct val="0"/>
              </a:spcBef>
              <a:spcAft>
                <a:spcPct val="0"/>
              </a:spcAft>
              <a:defRPr sz="3200" b="1">
                <a:solidFill>
                  <a:schemeClr val="bg1"/>
                </a:solidFill>
                <a:latin typeface="Times" pitchFamily="28" charset="0"/>
                <a:ea typeface="ＭＳ Ｐゴシック" pitchFamily="28" charset="-128"/>
              </a:defRPr>
            </a:lvl6pPr>
            <a:lvl7pPr marL="914400" algn="r" rtl="0" eaLnBrk="0" fontAlgn="base" hangingPunct="0">
              <a:spcBef>
                <a:spcPct val="0"/>
              </a:spcBef>
              <a:spcAft>
                <a:spcPct val="0"/>
              </a:spcAft>
              <a:defRPr sz="3200" b="1">
                <a:solidFill>
                  <a:schemeClr val="bg1"/>
                </a:solidFill>
                <a:latin typeface="Times" pitchFamily="28" charset="0"/>
                <a:ea typeface="ＭＳ Ｐゴシック" pitchFamily="28" charset="-128"/>
              </a:defRPr>
            </a:lvl7pPr>
            <a:lvl8pPr marL="1371600" algn="r" rtl="0" eaLnBrk="0" fontAlgn="base" hangingPunct="0">
              <a:spcBef>
                <a:spcPct val="0"/>
              </a:spcBef>
              <a:spcAft>
                <a:spcPct val="0"/>
              </a:spcAft>
              <a:defRPr sz="3200" b="1">
                <a:solidFill>
                  <a:schemeClr val="bg1"/>
                </a:solidFill>
                <a:latin typeface="Times" pitchFamily="28" charset="0"/>
                <a:ea typeface="ＭＳ Ｐゴシック" pitchFamily="28" charset="-128"/>
              </a:defRPr>
            </a:lvl8pPr>
            <a:lvl9pPr marL="1828800" algn="r" rtl="0" eaLnBrk="0" fontAlgn="base" hangingPunct="0">
              <a:spcBef>
                <a:spcPct val="0"/>
              </a:spcBef>
              <a:spcAft>
                <a:spcPct val="0"/>
              </a:spcAft>
              <a:defRPr sz="3200" b="1">
                <a:solidFill>
                  <a:schemeClr val="bg1"/>
                </a:solidFill>
                <a:latin typeface="Times" pitchFamily="28" charset="0"/>
                <a:ea typeface="ＭＳ Ｐゴシック" pitchFamily="28" charset="-128"/>
              </a:defRPr>
            </a:lvl9pPr>
          </a:lstStyle>
          <a:p>
            <a:pPr algn="ctr"/>
            <a:r>
              <a:rPr lang="en-US" sz="2400" dirty="0" smtClean="0">
                <a:solidFill>
                  <a:schemeClr val="tx1"/>
                </a:solidFill>
                <a:latin typeface="Arial" pitchFamily="34" charset="0"/>
                <a:ea typeface="ＭＳ Ｐゴシック" pitchFamily="34" charset="-128"/>
                <a:cs typeface="Arial" pitchFamily="34" charset="0"/>
              </a:rPr>
              <a:t>NPS is an active member of Team </a:t>
            </a:r>
          </a:p>
          <a:p>
            <a:pPr algn="ctr"/>
            <a:r>
              <a:rPr lang="en-US" sz="2400" dirty="0" smtClean="0">
                <a:solidFill>
                  <a:schemeClr val="tx1"/>
                </a:solidFill>
                <a:latin typeface="Arial" pitchFamily="34" charset="0"/>
                <a:ea typeface="ＭＳ Ｐゴシック" pitchFamily="34" charset="-128"/>
                <a:cs typeface="Arial" pitchFamily="34" charset="0"/>
              </a:rPr>
              <a:t>Monterey, a collaborative effort combining the strengths of DoD institutions across the county.</a:t>
            </a:r>
          </a:p>
        </p:txBody>
      </p:sp>
      <p:sp>
        <p:nvSpPr>
          <p:cNvPr id="4" name="Text Placeholder 2"/>
          <p:cNvSpPr txBox="1">
            <a:spLocks/>
          </p:cNvSpPr>
          <p:nvPr/>
        </p:nvSpPr>
        <p:spPr bwMode="auto">
          <a:xfrm>
            <a:off x="568325" y="2908300"/>
            <a:ext cx="6035675" cy="3503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400" kern="1200">
                <a:solidFill>
                  <a:schemeClr val="tx1"/>
                </a:solidFill>
                <a:latin typeface="Arial" charset="0"/>
                <a:ea typeface="ＭＳ Ｐゴシック" pitchFamily="28"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nSpc>
                <a:spcPct val="80000"/>
              </a:lnSpc>
              <a:spcAft>
                <a:spcPts val="200"/>
              </a:spcAft>
              <a:buFont typeface="Wingdings" pitchFamily="2" charset="2"/>
              <a:buChar char="§"/>
            </a:pPr>
            <a:r>
              <a:rPr lang="en-US" sz="2000" dirty="0" smtClean="0">
                <a:latin typeface="Arial" pitchFamily="34" charset="0"/>
                <a:ea typeface="ＭＳ Ｐゴシック" pitchFamily="34" charset="-128"/>
                <a:cs typeface="Arial" pitchFamily="34" charset="0"/>
              </a:rPr>
              <a:t>Created by Congressman Sam Farr to synchronize county DoD institutions for maximum benefit</a:t>
            </a:r>
          </a:p>
          <a:p>
            <a:pPr>
              <a:lnSpc>
                <a:spcPct val="80000"/>
              </a:lnSpc>
              <a:spcAft>
                <a:spcPts val="200"/>
              </a:spcAft>
              <a:buFont typeface="Wingdings" pitchFamily="2" charset="2"/>
              <a:buChar char="§"/>
            </a:pPr>
            <a:r>
              <a:rPr lang="en-US" sz="2000" dirty="0" smtClean="0">
                <a:latin typeface="Arial" pitchFamily="34" charset="0"/>
                <a:ea typeface="ＭＳ Ｐゴシック" pitchFamily="34" charset="-128"/>
                <a:cs typeface="Arial" pitchFamily="34" charset="0"/>
              </a:rPr>
              <a:t>Unique missions, unique strengths</a:t>
            </a:r>
          </a:p>
          <a:p>
            <a:pPr>
              <a:lnSpc>
                <a:spcPct val="80000"/>
              </a:lnSpc>
              <a:spcAft>
                <a:spcPts val="200"/>
              </a:spcAft>
              <a:buFont typeface="Wingdings" pitchFamily="2" charset="2"/>
              <a:buChar char="§"/>
            </a:pPr>
            <a:r>
              <a:rPr lang="en-US" sz="2000" dirty="0" smtClean="0">
                <a:latin typeface="Arial" pitchFamily="34" charset="0"/>
                <a:ea typeface="ＭＳ Ｐゴシック" pitchFamily="34" charset="-128"/>
                <a:cs typeface="Arial" pitchFamily="34" charset="0"/>
              </a:rPr>
              <a:t>DoD/DHS applications</a:t>
            </a:r>
          </a:p>
          <a:p>
            <a:pPr>
              <a:lnSpc>
                <a:spcPct val="80000"/>
              </a:lnSpc>
              <a:spcAft>
                <a:spcPts val="200"/>
              </a:spcAft>
              <a:buFont typeface="Wingdings" pitchFamily="2" charset="2"/>
              <a:buChar char="§"/>
            </a:pPr>
            <a:r>
              <a:rPr lang="en-US" sz="2000" dirty="0" smtClean="0">
                <a:latin typeface="Arial" pitchFamily="34" charset="0"/>
                <a:ea typeface="ＭＳ Ｐゴシック" pitchFamily="34" charset="-128"/>
                <a:cs typeface="Arial" pitchFamily="34" charset="0"/>
              </a:rPr>
              <a:t>Efficient use of federal funding</a:t>
            </a:r>
          </a:p>
          <a:p>
            <a:pPr>
              <a:lnSpc>
                <a:spcPct val="80000"/>
              </a:lnSpc>
              <a:spcAft>
                <a:spcPts val="200"/>
              </a:spcAft>
              <a:buFont typeface="Wingdings" pitchFamily="2" charset="2"/>
              <a:buChar char="§"/>
            </a:pPr>
            <a:r>
              <a:rPr lang="en-US" sz="2000" dirty="0" smtClean="0">
                <a:latin typeface="Arial" pitchFamily="34" charset="0"/>
                <a:ea typeface="ＭＳ Ｐゴシック" pitchFamily="34" charset="-128"/>
                <a:cs typeface="Arial" pitchFamily="34" charset="0"/>
              </a:rPr>
              <a:t>Additional members include:</a:t>
            </a:r>
          </a:p>
          <a:p>
            <a:pPr lvl="1">
              <a:lnSpc>
                <a:spcPct val="150000"/>
              </a:lnSpc>
              <a:spcAft>
                <a:spcPts val="200"/>
              </a:spcAft>
              <a:buFont typeface="Wingdings" pitchFamily="2" charset="2"/>
              <a:buChar char="§"/>
            </a:pPr>
            <a:r>
              <a:rPr lang="en-US" sz="1700" dirty="0" smtClean="0">
                <a:cs typeface="Arial" pitchFamily="34" charset="0"/>
              </a:rPr>
              <a:t>Defense Language Institute Foreign Language Center</a:t>
            </a:r>
          </a:p>
          <a:p>
            <a:pPr lvl="1">
              <a:lnSpc>
                <a:spcPct val="80000"/>
              </a:lnSpc>
              <a:spcAft>
                <a:spcPts val="200"/>
              </a:spcAft>
              <a:buFont typeface="Wingdings" pitchFamily="2" charset="2"/>
              <a:buChar char="§"/>
            </a:pPr>
            <a:r>
              <a:rPr lang="en-US" sz="1700" dirty="0" smtClean="0">
                <a:cs typeface="Arial" pitchFamily="34" charset="0"/>
              </a:rPr>
              <a:t>Fleet Numerical Meteorology and Oceanography Center</a:t>
            </a:r>
          </a:p>
          <a:p>
            <a:pPr lvl="1">
              <a:lnSpc>
                <a:spcPct val="80000"/>
              </a:lnSpc>
              <a:spcAft>
                <a:spcPts val="200"/>
              </a:spcAft>
              <a:buFont typeface="Wingdings" pitchFamily="2" charset="2"/>
              <a:buChar char="§"/>
            </a:pPr>
            <a:r>
              <a:rPr lang="en-US" sz="1700" dirty="0" smtClean="0">
                <a:cs typeface="Arial" pitchFamily="34" charset="0"/>
              </a:rPr>
              <a:t>Camp Roberts</a:t>
            </a:r>
          </a:p>
          <a:p>
            <a:pPr lvl="1">
              <a:lnSpc>
                <a:spcPct val="80000"/>
              </a:lnSpc>
              <a:spcAft>
                <a:spcPts val="200"/>
              </a:spcAft>
              <a:buFont typeface="Wingdings" pitchFamily="2" charset="2"/>
              <a:buChar char="§"/>
            </a:pPr>
            <a:r>
              <a:rPr lang="en-US" sz="1700" dirty="0" smtClean="0">
                <a:cs typeface="Arial" pitchFamily="34" charset="0"/>
              </a:rPr>
              <a:t>Department of Defense Manpower Data Center</a:t>
            </a:r>
          </a:p>
          <a:p>
            <a:pPr lvl="1">
              <a:lnSpc>
                <a:spcPct val="80000"/>
              </a:lnSpc>
              <a:spcAft>
                <a:spcPts val="200"/>
              </a:spcAft>
              <a:buFont typeface="Wingdings" pitchFamily="2" charset="2"/>
              <a:buChar char="§"/>
            </a:pPr>
            <a:r>
              <a:rPr lang="en-US" sz="1700" dirty="0" smtClean="0">
                <a:cs typeface="Arial" pitchFamily="34" charset="0"/>
              </a:rPr>
              <a:t>Naval Support Activity Monterey</a:t>
            </a:r>
          </a:p>
          <a:p>
            <a:pPr lvl="1">
              <a:lnSpc>
                <a:spcPct val="80000"/>
              </a:lnSpc>
              <a:spcAft>
                <a:spcPts val="200"/>
              </a:spcAft>
              <a:buFont typeface="Wingdings" pitchFamily="2" charset="2"/>
              <a:buChar char="§"/>
            </a:pPr>
            <a:r>
              <a:rPr lang="en-US" sz="1700" dirty="0" smtClean="0">
                <a:cs typeface="Arial" pitchFamily="34" charset="0"/>
              </a:rPr>
              <a:t>Naval Research Laboratory</a:t>
            </a:r>
          </a:p>
          <a:p>
            <a:pPr>
              <a:spcAft>
                <a:spcPts val="200"/>
              </a:spcAft>
              <a:buFont typeface="Wingdings" pitchFamily="2" charset="2"/>
              <a:buChar char="§"/>
            </a:pPr>
            <a:endParaRPr lang="en-US" dirty="0" smtClean="0">
              <a:latin typeface="Minion Pro" pitchFamily="-111" charset="0"/>
              <a:ea typeface="ＭＳ Ｐゴシック" pitchFamily="34" charset="-128"/>
            </a:endParaRPr>
          </a:p>
        </p:txBody>
      </p:sp>
      <p:pic>
        <p:nvPicPr>
          <p:cNvPr id="5" name="Picture 6" descr="team_monterey.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7027863" y="923925"/>
            <a:ext cx="1676400" cy="5270500"/>
          </a:xfrm>
          <a:prstGeom prst="rect">
            <a:avLst/>
          </a:prstGeom>
          <a:noFill/>
          <a:ln w="635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6" name="Rectangle 10"/>
          <p:cNvSpPr>
            <a:spLocks noChangeArrowheads="1"/>
          </p:cNvSpPr>
          <p:nvPr/>
        </p:nvSpPr>
        <p:spPr bwMode="auto">
          <a:xfrm>
            <a:off x="2286000" y="0"/>
            <a:ext cx="6705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342900" indent="-342900" algn="r"/>
            <a:r>
              <a:rPr lang="en-US" sz="2400" dirty="0" smtClean="0">
                <a:solidFill>
                  <a:schemeClr val="bg1"/>
                </a:solidFill>
              </a:rPr>
              <a:t>Team Monterey…</a:t>
            </a:r>
            <a:endParaRPr lang="en-US" sz="2400" dirty="0">
              <a:solidFill>
                <a:schemeClr val="bg1"/>
              </a:solidFill>
            </a:endParaRPr>
          </a:p>
        </p:txBody>
      </p:sp>
    </p:spTree>
    <p:extLst>
      <p:ext uri="{BB962C8B-B14F-4D97-AF65-F5344CB8AC3E}">
        <p14:creationId xmlns:p14="http://schemas.microsoft.com/office/powerpoint/2010/main" xmlns="" val="3897880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noFill/>
        </p:spPr>
        <p:txBody>
          <a:bodyPr/>
          <a:lstStyle/>
          <a:p>
            <a:fld id="{445ED8B5-AF7D-4EDB-B48E-9FA6D582E032}" type="slidenum">
              <a:rPr lang="en-US"/>
              <a:pPr/>
              <a:t>28</a:t>
            </a:fld>
            <a:endParaRPr lang="en-US" dirty="0"/>
          </a:p>
        </p:txBody>
      </p:sp>
      <p:pic>
        <p:nvPicPr>
          <p:cNvPr id="79875" name="BushCloserevA051503_PowerPo.mpg" descr="Cuttlefish:Users:cullen:Desktop:Command Brief Standalone:BushCloserevA051503_PowerPo.mpg">
            <a:hlinkClick r:id="" action="ppaction://media"/>
          </p:cNvPr>
          <p:cNvPicPr>
            <a:picLocks noRot="1" noChangeAspect="1" noChangeArrowheads="1"/>
          </p:cNvPicPr>
          <p:nvPr>
            <a:quickTimeFile r:link="rId1"/>
          </p:nvPr>
        </p:nvPicPr>
        <p:blipFill>
          <a:blip r:embed="rId4"/>
          <a:srcRect/>
          <a:stretch>
            <a:fillRect/>
          </a:stretch>
        </p:blipFill>
        <p:spPr bwMode="auto">
          <a:xfrm>
            <a:off x="1524000" y="1143000"/>
            <a:ext cx="5994400" cy="4495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572" fill="hold"/>
                                        <p:tgtEl>
                                          <p:spTgt spid="7987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9875"/>
                </p:tgtEl>
              </p:cMediaNode>
            </p:video>
            <p:seq concurrent="1" nextAc="seek">
              <p:cTn id="8" restart="whenNotActive" fill="hold" evtFilter="cancelBubble" nodeType="interactiveSeq">
                <p:stCondLst>
                  <p:cond evt="onClick" delay="0">
                    <p:tgtEl>
                      <p:spTgt spid="7987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9875"/>
                                        </p:tgtEl>
                                      </p:cBhvr>
                                    </p:cmd>
                                  </p:childTnLst>
                                </p:cTn>
                              </p:par>
                            </p:childTnLst>
                          </p:cTn>
                        </p:par>
                      </p:childTnLst>
                    </p:cTn>
                  </p:par>
                </p:childTnLst>
              </p:cTn>
              <p:nextCondLst>
                <p:cond evt="onClick" delay="0">
                  <p:tgtEl>
                    <p:spTgt spid="7987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5943600" y="6234113"/>
            <a:ext cx="3200400" cy="336550"/>
          </a:xfrm>
          <a:prstGeom prst="rect">
            <a:avLst/>
          </a:prstGeom>
          <a:noFill/>
          <a:ln w="9525">
            <a:noFill/>
            <a:miter lim="800000"/>
            <a:headEnd/>
            <a:tailEnd/>
          </a:ln>
        </p:spPr>
        <p:txBody>
          <a:bodyPr>
            <a:spAutoFit/>
          </a:bodyPr>
          <a:lstStyle/>
          <a:p>
            <a:pPr eaLnBrk="1" hangingPunct="1">
              <a:spcBef>
                <a:spcPct val="50000"/>
              </a:spcBef>
            </a:pPr>
            <a:r>
              <a:rPr lang="en-US" sz="1600" i="1" dirty="0">
                <a:solidFill>
                  <a:schemeClr val="bg1"/>
                </a:solidFill>
              </a:rPr>
              <a:t>Excellence Through Knowledge</a:t>
            </a:r>
          </a:p>
        </p:txBody>
      </p:sp>
      <p:sp>
        <p:nvSpPr>
          <p:cNvPr id="30723" name="Rectangle 4"/>
          <p:cNvSpPr>
            <a:spLocks noGrp="1" noChangeArrowheads="1"/>
          </p:cNvSpPr>
          <p:nvPr>
            <p:ph type="subTitle" idx="4294967295"/>
          </p:nvPr>
        </p:nvSpPr>
        <p:spPr>
          <a:xfrm>
            <a:off x="1447800" y="2819400"/>
            <a:ext cx="6400800" cy="3048000"/>
          </a:xfrm>
        </p:spPr>
        <p:txBody>
          <a:bodyPr/>
          <a:lstStyle/>
          <a:p>
            <a:pPr marL="0" indent="0" algn="ctr" eaLnBrk="1" hangingPunct="1">
              <a:spcAft>
                <a:spcPts val="2400"/>
              </a:spcAft>
              <a:buFontTx/>
              <a:buNone/>
            </a:pPr>
            <a:r>
              <a:rPr lang="en-US" sz="2400" b="1" dirty="0" smtClean="0">
                <a:solidFill>
                  <a:schemeClr val="bg1"/>
                </a:solidFill>
                <a:latin typeface="Arial" charset="0"/>
              </a:rPr>
              <a:t>MISSION</a:t>
            </a:r>
            <a:br>
              <a:rPr lang="en-US" sz="2400" b="1" dirty="0" smtClean="0">
                <a:solidFill>
                  <a:schemeClr val="bg1"/>
                </a:solidFill>
                <a:latin typeface="Arial" charset="0"/>
              </a:rPr>
            </a:br>
            <a:r>
              <a:rPr lang="en-US" sz="2400" dirty="0" smtClean="0">
                <a:solidFill>
                  <a:schemeClr val="bg1"/>
                </a:solidFill>
                <a:latin typeface="Arial" charset="0"/>
              </a:rPr>
              <a:t/>
            </a:r>
            <a:br>
              <a:rPr lang="en-US" sz="2400" dirty="0" smtClean="0">
                <a:solidFill>
                  <a:schemeClr val="bg1"/>
                </a:solidFill>
                <a:latin typeface="Arial" charset="0"/>
              </a:rPr>
            </a:br>
            <a:r>
              <a:rPr lang="en-US" sz="2400" dirty="0" smtClean="0">
                <a:solidFill>
                  <a:schemeClr val="bg1"/>
                </a:solidFill>
                <a:latin typeface="Arial" charset="0"/>
              </a:rPr>
              <a:t> </a:t>
            </a:r>
            <a:r>
              <a:rPr lang="en-US" sz="2400" b="1" i="1" dirty="0" smtClean="0">
                <a:solidFill>
                  <a:schemeClr val="bg1"/>
                </a:solidFill>
                <a:latin typeface="Arial" charset="0"/>
              </a:rPr>
              <a:t>NPS provides high-quality, relevant and unique advanced education and research programs that increase the combat effectiveness of the Naval Services, other Armed Forces of the U.S. and our partners, to enhance our national security.</a:t>
            </a:r>
            <a:r>
              <a:rPr lang="en-US" sz="2400" dirty="0" smtClean="0">
                <a:solidFill>
                  <a:schemeClr val="bg1"/>
                </a:solidFill>
                <a:latin typeface="Arial" charset="0"/>
              </a:rPr>
              <a:t> </a:t>
            </a:r>
          </a:p>
        </p:txBody>
      </p:sp>
      <p:sp>
        <p:nvSpPr>
          <p:cNvPr id="30724" name="Text Box 9"/>
          <p:cNvSpPr txBox="1">
            <a:spLocks noChangeArrowheads="1"/>
          </p:cNvSpPr>
          <p:nvPr/>
        </p:nvSpPr>
        <p:spPr bwMode="auto">
          <a:xfrm>
            <a:off x="1165225" y="6326188"/>
            <a:ext cx="1044575" cy="244475"/>
          </a:xfrm>
          <a:prstGeom prst="rect">
            <a:avLst/>
          </a:prstGeom>
          <a:noFill/>
          <a:ln w="9525">
            <a:noFill/>
            <a:miter lim="800000"/>
            <a:headEnd/>
            <a:tailEnd/>
          </a:ln>
        </p:spPr>
        <p:txBody>
          <a:bodyPr>
            <a:spAutoFit/>
          </a:bodyPr>
          <a:lstStyle/>
          <a:p>
            <a:pPr eaLnBrk="1" hangingPunct="1">
              <a:spcBef>
                <a:spcPct val="50000"/>
              </a:spcBef>
            </a:pPr>
            <a:r>
              <a:rPr lang="en-US" sz="1000" i="1" dirty="0" smtClean="0"/>
              <a:t>7/28/10</a:t>
            </a:r>
            <a:endParaRPr lang="en-US" sz="10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p:spPr>
        <p:txBody>
          <a:bodyPr/>
          <a:lstStyle/>
          <a:p>
            <a:fld id="{7433FBFB-2BC9-46F8-9B79-C8DE8FFDA1AE}" type="slidenum">
              <a:rPr lang="en-US"/>
              <a:pPr/>
              <a:t>3</a:t>
            </a:fld>
            <a:endParaRPr lang="en-US" dirty="0"/>
          </a:p>
        </p:txBody>
      </p:sp>
      <p:sp>
        <p:nvSpPr>
          <p:cNvPr id="8195" name="Rectangle 12"/>
          <p:cNvSpPr>
            <a:spLocks noGrp="1" noChangeArrowheads="1"/>
          </p:cNvSpPr>
          <p:nvPr>
            <p:ph type="title" idx="4294967295"/>
          </p:nvPr>
        </p:nvSpPr>
        <p:spPr>
          <a:xfrm>
            <a:off x="2259013" y="174625"/>
            <a:ext cx="6580187" cy="511175"/>
          </a:xfrm>
          <a:noFill/>
        </p:spPr>
        <p:txBody>
          <a:bodyPr/>
          <a:lstStyle/>
          <a:p>
            <a:pPr eaLnBrk="1" hangingPunct="1"/>
            <a:r>
              <a:rPr lang="en-US" sz="2400" b="0" dirty="0" smtClean="0">
                <a:latin typeface="Arial" charset="0"/>
              </a:rPr>
              <a:t>Mission of the Naval Postgraduate School </a:t>
            </a:r>
          </a:p>
        </p:txBody>
      </p:sp>
      <p:sp>
        <p:nvSpPr>
          <p:cNvPr id="8196" name="Text Box 13" descr="water[1]"/>
          <p:cNvSpPr txBox="1">
            <a:spLocks noChangeArrowheads="1"/>
          </p:cNvSpPr>
          <p:nvPr/>
        </p:nvSpPr>
        <p:spPr bwMode="auto">
          <a:xfrm>
            <a:off x="744538" y="1752600"/>
            <a:ext cx="7866062" cy="2654300"/>
          </a:xfrm>
          <a:prstGeom prst="rect">
            <a:avLst/>
          </a:prstGeom>
          <a:noFill/>
          <a:ln w="9525">
            <a:noFill/>
            <a:miter lim="800000"/>
            <a:headEnd/>
            <a:tailEnd/>
          </a:ln>
        </p:spPr>
        <p:txBody>
          <a:bodyPr>
            <a:spAutoFit/>
          </a:bodyPr>
          <a:lstStyle/>
          <a:p>
            <a:pPr algn="ctr" eaLnBrk="1" hangingPunct="1">
              <a:spcBef>
                <a:spcPct val="50000"/>
              </a:spcBef>
            </a:pPr>
            <a:r>
              <a:rPr lang="en-US" sz="2800" b="1" i="1" dirty="0"/>
              <a:t>NPS provides high-quality, relevant and unique advanced education and research programs that increase the combat effectiveness of the Naval Services, other Armed Forces of the U.S. and our partners, to enhance our national security.</a:t>
            </a:r>
            <a:r>
              <a:rPr lang="en-US" sz="2800" i="1" dirty="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p>
            <a:fld id="{B1E97C51-F853-4037-967C-7FEE9F225B22}" type="slidenum">
              <a:rPr lang="en-US"/>
              <a:pPr/>
              <a:t>4</a:t>
            </a:fld>
            <a:endParaRPr lang="en-US" dirty="0"/>
          </a:p>
        </p:txBody>
      </p:sp>
      <p:sp>
        <p:nvSpPr>
          <p:cNvPr id="9219" name="Text Box 63"/>
          <p:cNvSpPr txBox="1">
            <a:spLocks noChangeArrowheads="1"/>
          </p:cNvSpPr>
          <p:nvPr/>
        </p:nvSpPr>
        <p:spPr bwMode="auto">
          <a:xfrm>
            <a:off x="457200" y="1828800"/>
            <a:ext cx="6019800" cy="366713"/>
          </a:xfrm>
          <a:prstGeom prst="rect">
            <a:avLst/>
          </a:prstGeom>
          <a:noFill/>
          <a:ln w="9525">
            <a:noFill/>
            <a:miter lim="800000"/>
            <a:headEnd/>
            <a:tailEnd/>
          </a:ln>
        </p:spPr>
        <p:txBody>
          <a:bodyPr>
            <a:spAutoFit/>
          </a:bodyPr>
          <a:lstStyle/>
          <a:p>
            <a:pPr eaLnBrk="1" hangingPunct="1">
              <a:buClr>
                <a:schemeClr val="bg1"/>
              </a:buClr>
            </a:pPr>
            <a:r>
              <a:rPr lang="en-US" dirty="0"/>
              <a:t> </a:t>
            </a:r>
          </a:p>
        </p:txBody>
      </p:sp>
      <p:sp>
        <p:nvSpPr>
          <p:cNvPr id="9220" name="Line 64"/>
          <p:cNvSpPr>
            <a:spLocks noChangeShapeType="1"/>
          </p:cNvSpPr>
          <p:nvPr/>
        </p:nvSpPr>
        <p:spPr bwMode="auto">
          <a:xfrm>
            <a:off x="6248400" y="1600200"/>
            <a:ext cx="2657475" cy="0"/>
          </a:xfrm>
          <a:prstGeom prst="line">
            <a:avLst/>
          </a:prstGeom>
          <a:noFill/>
          <a:ln w="9525">
            <a:noFill/>
            <a:round/>
            <a:headEnd/>
            <a:tailEnd/>
          </a:ln>
        </p:spPr>
        <p:txBody>
          <a:bodyPr/>
          <a:lstStyle/>
          <a:p>
            <a:endParaRPr lang="en-US" dirty="0"/>
          </a:p>
        </p:txBody>
      </p:sp>
      <p:sp>
        <p:nvSpPr>
          <p:cNvPr id="9221" name="Line 65"/>
          <p:cNvSpPr>
            <a:spLocks noChangeShapeType="1"/>
          </p:cNvSpPr>
          <p:nvPr/>
        </p:nvSpPr>
        <p:spPr bwMode="auto">
          <a:xfrm>
            <a:off x="6248400" y="5329238"/>
            <a:ext cx="2657475" cy="0"/>
          </a:xfrm>
          <a:prstGeom prst="line">
            <a:avLst/>
          </a:prstGeom>
          <a:noFill/>
          <a:ln w="9525">
            <a:noFill/>
            <a:round/>
            <a:headEnd/>
            <a:tailEnd/>
          </a:ln>
        </p:spPr>
        <p:txBody>
          <a:bodyPr/>
          <a:lstStyle/>
          <a:p>
            <a:endParaRPr lang="en-US" dirty="0"/>
          </a:p>
        </p:txBody>
      </p:sp>
      <p:sp>
        <p:nvSpPr>
          <p:cNvPr id="9222" name="Line 66"/>
          <p:cNvSpPr>
            <a:spLocks noChangeShapeType="1"/>
          </p:cNvSpPr>
          <p:nvPr/>
        </p:nvSpPr>
        <p:spPr bwMode="auto">
          <a:xfrm>
            <a:off x="6248400" y="1600200"/>
            <a:ext cx="0" cy="3729038"/>
          </a:xfrm>
          <a:prstGeom prst="line">
            <a:avLst/>
          </a:prstGeom>
          <a:noFill/>
          <a:ln w="9525">
            <a:noFill/>
            <a:round/>
            <a:headEnd/>
            <a:tailEnd/>
          </a:ln>
        </p:spPr>
        <p:txBody>
          <a:bodyPr/>
          <a:lstStyle/>
          <a:p>
            <a:endParaRPr lang="en-US" dirty="0"/>
          </a:p>
        </p:txBody>
      </p:sp>
      <p:sp>
        <p:nvSpPr>
          <p:cNvPr id="9223" name="Line 67"/>
          <p:cNvSpPr>
            <a:spLocks noChangeShapeType="1"/>
          </p:cNvSpPr>
          <p:nvPr/>
        </p:nvSpPr>
        <p:spPr bwMode="auto">
          <a:xfrm>
            <a:off x="8905875" y="1600200"/>
            <a:ext cx="0" cy="3729038"/>
          </a:xfrm>
          <a:prstGeom prst="line">
            <a:avLst/>
          </a:prstGeom>
          <a:noFill/>
          <a:ln w="9525">
            <a:noFill/>
            <a:round/>
            <a:headEnd/>
            <a:tailEnd/>
          </a:ln>
        </p:spPr>
        <p:txBody>
          <a:bodyPr/>
          <a:lstStyle/>
          <a:p>
            <a:endParaRPr lang="en-US" dirty="0"/>
          </a:p>
        </p:txBody>
      </p:sp>
      <p:sp>
        <p:nvSpPr>
          <p:cNvPr id="9224" name="Rectangle 68"/>
          <p:cNvSpPr>
            <a:spLocks noChangeArrowheads="1"/>
          </p:cNvSpPr>
          <p:nvPr/>
        </p:nvSpPr>
        <p:spPr bwMode="auto">
          <a:xfrm>
            <a:off x="457200" y="1828800"/>
            <a:ext cx="8229600" cy="4525963"/>
          </a:xfrm>
          <a:prstGeom prst="rect">
            <a:avLst/>
          </a:prstGeom>
          <a:noFill/>
          <a:ln w="9525">
            <a:noFill/>
            <a:miter lim="800000"/>
            <a:headEnd/>
            <a:tailEnd/>
          </a:ln>
        </p:spPr>
        <p:txBody>
          <a:bodyPr/>
          <a:lstStyle/>
          <a:p>
            <a:pPr eaLnBrk="1" hangingPunct="1"/>
            <a:endParaRPr lang="en-US" dirty="0"/>
          </a:p>
        </p:txBody>
      </p:sp>
      <p:sp>
        <p:nvSpPr>
          <p:cNvPr id="9225" name="Rectangle 69"/>
          <p:cNvSpPr>
            <a:spLocks noGrp="1" noChangeArrowheads="1"/>
          </p:cNvSpPr>
          <p:nvPr>
            <p:ph type="body" idx="4294967295"/>
          </p:nvPr>
        </p:nvSpPr>
        <p:spPr>
          <a:xfrm>
            <a:off x="76200" y="1295400"/>
            <a:ext cx="4419600" cy="4267200"/>
          </a:xfrm>
          <a:noFill/>
        </p:spPr>
        <p:txBody>
          <a:bodyPr/>
          <a:lstStyle/>
          <a:p>
            <a:pPr lvl="1" eaLnBrk="1" hangingPunct="1">
              <a:buFontTx/>
              <a:buChar char="•"/>
            </a:pPr>
            <a:r>
              <a:rPr lang="en-US" sz="1800" b="1" dirty="0" smtClean="0">
                <a:solidFill>
                  <a:srgbClr val="2F4050"/>
                </a:solidFill>
                <a:latin typeface="Arial" charset="0"/>
              </a:rPr>
              <a:t>Graduate University</a:t>
            </a:r>
            <a:r>
              <a:rPr lang="en-US" sz="1800" b="1" i="1" u="sng" dirty="0" smtClean="0">
                <a:latin typeface="Arial" charset="0"/>
              </a:rPr>
              <a:t> </a:t>
            </a:r>
          </a:p>
          <a:p>
            <a:pPr lvl="1" eaLnBrk="1" hangingPunct="1">
              <a:buFontTx/>
              <a:buNone/>
            </a:pPr>
            <a:r>
              <a:rPr lang="en-US" sz="1600" b="1" dirty="0" smtClean="0">
                <a:latin typeface="Arial" charset="0"/>
              </a:rPr>
              <a:t>	Responsive to joint, interagency, and coalition requirements</a:t>
            </a:r>
          </a:p>
          <a:p>
            <a:pPr lvl="1" eaLnBrk="1" hangingPunct="1">
              <a:buFontTx/>
              <a:buNone/>
            </a:pPr>
            <a:endParaRPr lang="en-US" sz="1600" b="1" dirty="0" smtClean="0">
              <a:latin typeface="Arial" charset="0"/>
            </a:endParaRPr>
          </a:p>
          <a:p>
            <a:pPr lvl="1" eaLnBrk="1" hangingPunct="1">
              <a:buFontTx/>
              <a:buChar char="•"/>
            </a:pPr>
            <a:r>
              <a:rPr lang="en-US" sz="1800" b="1" dirty="0" smtClean="0">
                <a:solidFill>
                  <a:srgbClr val="2F4050"/>
                </a:solidFill>
                <a:latin typeface="Arial" charset="0"/>
              </a:rPr>
              <a:t>Research Institution</a:t>
            </a:r>
            <a:endParaRPr lang="en-US" sz="1800" b="1" dirty="0" smtClean="0">
              <a:latin typeface="Arial" charset="0"/>
            </a:endParaRPr>
          </a:p>
          <a:p>
            <a:pPr lvl="1" eaLnBrk="1" hangingPunct="1">
              <a:buFontTx/>
              <a:buNone/>
            </a:pPr>
            <a:r>
              <a:rPr lang="en-US" sz="1600" b="1" dirty="0" smtClean="0">
                <a:latin typeface="Arial" charset="0"/>
              </a:rPr>
              <a:t>    Pursuing innovative technology</a:t>
            </a:r>
          </a:p>
          <a:p>
            <a:pPr lvl="1" eaLnBrk="1" hangingPunct="1">
              <a:buFontTx/>
              <a:buNone/>
            </a:pPr>
            <a:r>
              <a:rPr lang="en-US" sz="1600" b="1" dirty="0" smtClean="0">
                <a:latin typeface="Arial" charset="0"/>
              </a:rPr>
              <a:t>	and improving national security</a:t>
            </a:r>
          </a:p>
          <a:p>
            <a:pPr lvl="1" eaLnBrk="1" hangingPunct="1"/>
            <a:endParaRPr lang="en-US" sz="1600" b="1" dirty="0" smtClean="0">
              <a:latin typeface="Arial" charset="0"/>
            </a:endParaRPr>
          </a:p>
          <a:p>
            <a:pPr lvl="1" eaLnBrk="1" hangingPunct="1">
              <a:buFontTx/>
              <a:buChar char="•"/>
            </a:pPr>
            <a:r>
              <a:rPr lang="en-US" sz="1800" b="1" dirty="0" smtClean="0">
                <a:solidFill>
                  <a:srgbClr val="2F4050"/>
                </a:solidFill>
                <a:latin typeface="Arial" charset="0"/>
              </a:rPr>
              <a:t>Community of Alumni</a:t>
            </a:r>
            <a:r>
              <a:rPr lang="en-US" sz="1800" b="1" dirty="0" smtClean="0">
                <a:latin typeface="Arial" charset="0"/>
              </a:rPr>
              <a:t> </a:t>
            </a:r>
          </a:p>
          <a:p>
            <a:pPr lvl="1" eaLnBrk="1" hangingPunct="1">
              <a:buFontTx/>
              <a:buNone/>
            </a:pPr>
            <a:r>
              <a:rPr lang="en-US" sz="1600" b="1" dirty="0" smtClean="0">
                <a:latin typeface="Arial" charset="0"/>
              </a:rPr>
              <a:t>	Leading and defending the Nation and transforming the Department of Defense (DoD)</a:t>
            </a:r>
          </a:p>
        </p:txBody>
      </p:sp>
      <p:sp>
        <p:nvSpPr>
          <p:cNvPr id="9226" name="Rectangle 70"/>
          <p:cNvSpPr>
            <a:spLocks noChangeArrowheads="1"/>
          </p:cNvSpPr>
          <p:nvPr/>
        </p:nvSpPr>
        <p:spPr bwMode="auto">
          <a:xfrm>
            <a:off x="4495800" y="990600"/>
            <a:ext cx="4419600" cy="381000"/>
          </a:xfrm>
          <a:prstGeom prst="rect">
            <a:avLst/>
          </a:prstGeom>
          <a:solidFill>
            <a:srgbClr val="2F4050"/>
          </a:solidFill>
          <a:ln w="9525">
            <a:noFill/>
            <a:miter lim="800000"/>
            <a:headEnd/>
            <a:tailEnd/>
          </a:ln>
        </p:spPr>
        <p:txBody>
          <a:bodyPr anchor="ctr"/>
          <a:lstStyle/>
          <a:p>
            <a:pPr algn="ctr" eaLnBrk="1" hangingPunct="1"/>
            <a:r>
              <a:rPr lang="en-US" b="1" dirty="0">
                <a:solidFill>
                  <a:schemeClr val="bg1"/>
                </a:solidFill>
              </a:rPr>
              <a:t>History Highlights</a:t>
            </a:r>
            <a:endParaRPr lang="en-US" b="1" dirty="0"/>
          </a:p>
        </p:txBody>
      </p:sp>
      <p:sp>
        <p:nvSpPr>
          <p:cNvPr id="9227" name="Rectangle 71"/>
          <p:cNvSpPr>
            <a:spLocks noChangeArrowheads="1"/>
          </p:cNvSpPr>
          <p:nvPr/>
        </p:nvSpPr>
        <p:spPr bwMode="auto">
          <a:xfrm>
            <a:off x="4495800" y="1371600"/>
            <a:ext cx="4419600" cy="4876800"/>
          </a:xfrm>
          <a:prstGeom prst="rect">
            <a:avLst/>
          </a:prstGeom>
          <a:solidFill>
            <a:srgbClr val="B8C5CF"/>
          </a:solidFill>
          <a:ln w="9525">
            <a:noFill/>
            <a:miter lim="800000"/>
            <a:headEnd/>
            <a:tailEnd/>
          </a:ln>
        </p:spPr>
        <p:txBody>
          <a:bodyPr lIns="137160" tIns="137160" rIns="137160" bIns="137160"/>
          <a:lstStyle/>
          <a:p>
            <a:pPr eaLnBrk="1" hangingPunct="1"/>
            <a:endParaRPr lang="en-US" sz="1000" b="1" dirty="0">
              <a:solidFill>
                <a:schemeClr val="accent2"/>
              </a:solidFill>
            </a:endParaRPr>
          </a:p>
        </p:txBody>
      </p:sp>
      <p:graphicFrame>
        <p:nvGraphicFramePr>
          <p:cNvPr id="20508" name="Group 28"/>
          <p:cNvGraphicFramePr>
            <a:graphicFrameLocks noGrp="1"/>
          </p:cNvGraphicFramePr>
          <p:nvPr>
            <p:extLst>
              <p:ext uri="{D42A27DB-BD31-4B8C-83A1-F6EECF244321}">
                <p14:modId xmlns:p14="http://schemas.microsoft.com/office/powerpoint/2010/main" xmlns="" val="3847692127"/>
              </p:ext>
            </p:extLst>
          </p:nvPr>
        </p:nvGraphicFramePr>
        <p:xfrm>
          <a:off x="4572000" y="1447800"/>
          <a:ext cx="4267200" cy="4747260"/>
        </p:xfrm>
        <a:graphic>
          <a:graphicData uri="http://schemas.openxmlformats.org/drawingml/2006/table">
            <a:tbl>
              <a:tblPr/>
              <a:tblGrid>
                <a:gridCol w="711200"/>
                <a:gridCol w="3556000"/>
              </a:tblGrid>
              <a:tr h="609600">
                <a:tc>
                  <a:txBody>
                    <a:bodyPr/>
                    <a:lstStyle/>
                    <a:p>
                      <a:pPr marL="0" marR="0" lvl="0" indent="0" algn="r" defTabSz="914400" rtl="0" eaLnBrk="1" fontAlgn="base" latinLnBrk="0" hangingPunct="1">
                        <a:lnSpc>
                          <a:spcPct val="130000"/>
                        </a:lnSpc>
                        <a:spcBef>
                          <a:spcPct val="0"/>
                        </a:spcBef>
                        <a:spcAft>
                          <a:spcPct val="0"/>
                        </a:spcAft>
                        <a:buClrTx/>
                        <a:buSzTx/>
                        <a:buFontTx/>
                        <a:buNone/>
                        <a:tabLst/>
                      </a:pPr>
                      <a:r>
                        <a:rPr kumimoji="0" lang="en-US" altLang="ja-JP" sz="1500" b="1" i="0" u="none" strike="noStrike" cap="none" normalizeH="0" baseline="0" dirty="0" smtClean="0">
                          <a:ln>
                            <a:noFill/>
                          </a:ln>
                          <a:solidFill>
                            <a:schemeClr val="tx1"/>
                          </a:solidFill>
                          <a:effectLst/>
                          <a:latin typeface="Arial" charset="0"/>
                          <a:ea typeface="ＭＳ Ｐゴシック" pitchFamily="28" charset="-128"/>
                        </a:rPr>
                        <a:t>1909 </a:t>
                      </a:r>
                      <a:endParaRPr kumimoji="0" lang="en-US" sz="1500" b="1"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ja-JP" sz="1500" b="1" i="0" u="none" strike="noStrike" cap="none" normalizeH="0" baseline="0" dirty="0" smtClean="0">
                          <a:ln>
                            <a:noFill/>
                          </a:ln>
                          <a:solidFill>
                            <a:schemeClr val="tx1"/>
                          </a:solidFill>
                          <a:effectLst/>
                          <a:latin typeface="Arial" charset="0"/>
                          <a:ea typeface="ＭＳ Ｐゴシック" pitchFamily="28" charset="-128"/>
                        </a:rPr>
                        <a:t>Founded at </a:t>
                      </a:r>
                    </a:p>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ja-JP" sz="1500" b="1" i="0" u="none" strike="noStrike" cap="none" normalizeH="0" baseline="0" dirty="0" smtClean="0">
                          <a:ln>
                            <a:noFill/>
                          </a:ln>
                          <a:solidFill>
                            <a:schemeClr val="tx1"/>
                          </a:solidFill>
                          <a:effectLst/>
                          <a:latin typeface="Arial" charset="0"/>
                          <a:ea typeface="ＭＳ Ｐゴシック" pitchFamily="28" charset="-128"/>
                        </a:rPr>
                        <a:t>the U.S. Naval Academy </a:t>
                      </a:r>
                      <a:endParaRPr kumimoji="0" lang="en-US" sz="1500" b="1"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a:noFill/>
                    </a:lnL>
                    <a:lnR>
                      <a:noFill/>
                    </a:lnR>
                    <a:lnT>
                      <a:noFill/>
                    </a:lnT>
                    <a:lnB>
                      <a:noFill/>
                    </a:lnB>
                    <a:lnTlToBr>
                      <a:noFill/>
                    </a:lnTlToBr>
                    <a:lnBlToTr>
                      <a:noFill/>
                    </a:lnBlToTr>
                    <a:noFill/>
                  </a:tcPr>
                </a:tc>
              </a:tr>
              <a:tr h="579438">
                <a:tc>
                  <a:txBody>
                    <a:bodyPr/>
                    <a:lstStyle/>
                    <a:p>
                      <a:pPr marL="0" marR="0" lvl="0" indent="0" algn="r" defTabSz="914400" rtl="0" eaLnBrk="1" fontAlgn="base" latinLnBrk="0" hangingPunct="1">
                        <a:lnSpc>
                          <a:spcPct val="130000"/>
                        </a:lnSpc>
                        <a:spcBef>
                          <a:spcPct val="0"/>
                        </a:spcBef>
                        <a:spcAft>
                          <a:spcPct val="0"/>
                        </a:spcAft>
                        <a:buClrTx/>
                        <a:buSzTx/>
                        <a:buFontTx/>
                        <a:buNone/>
                        <a:tabLst/>
                      </a:pPr>
                      <a:r>
                        <a:rPr kumimoji="0" lang="en-US" altLang="ja-JP" sz="1500" b="1" i="0" u="none" strike="noStrike" cap="none" normalizeH="0" baseline="0" dirty="0" smtClean="0">
                          <a:ln>
                            <a:noFill/>
                          </a:ln>
                          <a:solidFill>
                            <a:schemeClr val="tx1"/>
                          </a:solidFill>
                          <a:effectLst/>
                          <a:latin typeface="Arial" charset="0"/>
                          <a:ea typeface="ＭＳ Ｐゴシック" pitchFamily="28" charset="-128"/>
                        </a:rPr>
                        <a:t>1951 </a:t>
                      </a:r>
                    </a:p>
                    <a:p>
                      <a:pPr marL="0" marR="0" lvl="0" indent="0" algn="r" defTabSz="914400" rtl="0" eaLnBrk="1" fontAlgn="base" latinLnBrk="0" hangingPunct="1">
                        <a:lnSpc>
                          <a:spcPct val="13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ea typeface="ＭＳ Ｐゴシック" pitchFamily="28" charset="-128"/>
                        </a:rPr>
                        <a:t>1951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ea typeface="ＭＳ Ｐゴシック" pitchFamily="28" charset="-128"/>
                        </a:rPr>
                        <a:t>Moved to Monterey </a:t>
                      </a:r>
                      <a:endParaRPr kumimoji="0" lang="en-US" altLang="ja-JP" sz="1500" b="1" i="0" u="none" strike="noStrike" cap="none" normalizeH="0" baseline="0" dirty="0" smtClean="0">
                        <a:ln>
                          <a:noFill/>
                        </a:ln>
                        <a:solidFill>
                          <a:schemeClr val="tx1"/>
                        </a:solidFill>
                        <a:effectLst/>
                        <a:latin typeface="Arial" charset="0"/>
                        <a:ea typeface="ＭＳ Ｐゴシック" pitchFamily="28" charset="-128"/>
                      </a:endParaRPr>
                    </a:p>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ja-JP" sz="1500" b="1" i="0" u="none" strike="noStrike" cap="none" normalizeH="0" baseline="0" dirty="0" smtClean="0">
                          <a:ln>
                            <a:noFill/>
                          </a:ln>
                          <a:solidFill>
                            <a:schemeClr val="tx1"/>
                          </a:solidFill>
                          <a:effectLst/>
                          <a:latin typeface="Arial" charset="0"/>
                          <a:ea typeface="ＭＳ Ｐゴシック" pitchFamily="28" charset="-128"/>
                        </a:rPr>
                        <a:t>Operations Research Department </a:t>
                      </a:r>
                      <a:endParaRPr kumimoji="0" lang="en-US" sz="1500" b="1"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a:noFill/>
                    </a:lnL>
                    <a:lnR>
                      <a:noFill/>
                    </a:lnR>
                    <a:lnT>
                      <a:noFill/>
                    </a:lnT>
                    <a:lnB>
                      <a:noFill/>
                    </a:lnB>
                    <a:lnTlToBr>
                      <a:noFill/>
                    </a:lnTlToBr>
                    <a:lnBlToTr>
                      <a:noFill/>
                    </a:lnBlToTr>
                    <a:noFill/>
                  </a:tcPr>
                </a:tc>
              </a:tr>
              <a:tr h="334963">
                <a:tc>
                  <a:txBody>
                    <a:bodyPr/>
                    <a:lstStyle/>
                    <a:p>
                      <a:pPr marL="0" marR="0" lvl="0" indent="0" algn="r" defTabSz="914400" rtl="0" eaLnBrk="1" fontAlgn="base" latinLnBrk="0" hangingPunct="1">
                        <a:lnSpc>
                          <a:spcPct val="130000"/>
                        </a:lnSpc>
                        <a:spcBef>
                          <a:spcPct val="0"/>
                        </a:spcBef>
                        <a:spcAft>
                          <a:spcPct val="0"/>
                        </a:spcAft>
                        <a:buClrTx/>
                        <a:buSzTx/>
                        <a:buFontTx/>
                        <a:buNone/>
                        <a:tabLst/>
                      </a:pPr>
                      <a:r>
                        <a:rPr kumimoji="0" lang="en-US" altLang="ja-JP" sz="1500" b="1" i="0" u="none" strike="noStrike" cap="none" normalizeH="0" baseline="0" dirty="0" smtClean="0">
                          <a:ln>
                            <a:noFill/>
                          </a:ln>
                          <a:solidFill>
                            <a:schemeClr val="tx1"/>
                          </a:solidFill>
                          <a:effectLst/>
                          <a:latin typeface="Arial" charset="0"/>
                          <a:ea typeface="ＭＳ Ｐゴシック" pitchFamily="28" charset="-128"/>
                        </a:rPr>
                        <a:t>1956 </a:t>
                      </a:r>
                      <a:endParaRPr kumimoji="0" lang="en-US" sz="1500" b="1"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ja-JP" sz="1500" b="1" i="0" u="none" strike="noStrike" cap="none" normalizeH="0" baseline="0" dirty="0" smtClean="0">
                          <a:ln>
                            <a:noFill/>
                          </a:ln>
                          <a:solidFill>
                            <a:schemeClr val="tx1"/>
                          </a:solidFill>
                          <a:effectLst/>
                          <a:latin typeface="Arial" charset="0"/>
                          <a:ea typeface="ＭＳ Ｐゴシック" pitchFamily="28" charset="-128"/>
                        </a:rPr>
                        <a:t>Systems Management Department </a:t>
                      </a:r>
                      <a:endParaRPr kumimoji="0" lang="en-US" sz="1500" b="1"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a:noFill/>
                    </a:lnL>
                    <a:lnR>
                      <a:noFill/>
                    </a:lnR>
                    <a:lnT>
                      <a:noFill/>
                    </a:lnT>
                    <a:lnB>
                      <a:noFill/>
                    </a:lnB>
                    <a:lnTlToBr>
                      <a:noFill/>
                    </a:lnTlToBr>
                    <a:lnBlToTr>
                      <a:noFill/>
                    </a:lnBlToTr>
                    <a:noFill/>
                  </a:tcPr>
                </a:tc>
              </a:tr>
              <a:tr h="449580">
                <a:tc>
                  <a:txBody>
                    <a:bodyPr/>
                    <a:lstStyle/>
                    <a:p>
                      <a:pPr marL="0" marR="0" lvl="0" indent="0" algn="r" defTabSz="914400" rtl="0" eaLnBrk="1" fontAlgn="base" latinLnBrk="0" hangingPunct="1">
                        <a:lnSpc>
                          <a:spcPct val="130000"/>
                        </a:lnSpc>
                        <a:spcBef>
                          <a:spcPct val="0"/>
                        </a:spcBef>
                        <a:spcAft>
                          <a:spcPct val="0"/>
                        </a:spcAft>
                        <a:buClrTx/>
                        <a:buSzTx/>
                        <a:buFontTx/>
                        <a:buNone/>
                        <a:tabLst/>
                      </a:pPr>
                      <a:r>
                        <a:rPr kumimoji="0" lang="en-US" altLang="ja-JP" sz="1500" b="1" i="0" u="none" strike="noStrike" cap="none" normalizeH="0" baseline="0" dirty="0" smtClean="0">
                          <a:ln>
                            <a:noFill/>
                          </a:ln>
                          <a:solidFill>
                            <a:schemeClr val="tx1"/>
                          </a:solidFill>
                          <a:effectLst/>
                          <a:latin typeface="Arial" charset="0"/>
                          <a:ea typeface="ＭＳ Ｐゴシック" pitchFamily="28" charset="-128"/>
                        </a:rPr>
                        <a:t>1972 </a:t>
                      </a:r>
                      <a:endParaRPr kumimoji="0" lang="en-US" sz="1500" b="1"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ja-JP" sz="1500" b="1" i="0" u="none" strike="noStrike" cap="none" normalizeH="0" baseline="0" dirty="0" smtClean="0">
                          <a:ln>
                            <a:noFill/>
                          </a:ln>
                          <a:solidFill>
                            <a:schemeClr val="tx1"/>
                          </a:solidFill>
                          <a:effectLst/>
                          <a:latin typeface="Arial" charset="0"/>
                          <a:ea typeface="ＭＳ Ｐゴシック" pitchFamily="28" charset="-128"/>
                        </a:rPr>
                        <a:t>National Security Affairs Department</a:t>
                      </a:r>
                      <a:endParaRPr kumimoji="0" lang="en-US" sz="1500" b="1"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a:noFill/>
                    </a:lnL>
                    <a:lnR>
                      <a:noFill/>
                    </a:lnR>
                    <a:lnT>
                      <a:noFill/>
                    </a:lnT>
                    <a:lnB>
                      <a:noFill/>
                    </a:lnB>
                    <a:lnTlToBr>
                      <a:noFill/>
                    </a:lnTlToBr>
                    <a:lnBlToTr>
                      <a:noFill/>
                    </a:lnBlToTr>
                    <a:noFill/>
                  </a:tcPr>
                </a:tc>
              </a:tr>
              <a:tr h="338138">
                <a:tc>
                  <a:txBody>
                    <a:bodyPr/>
                    <a:lstStyle/>
                    <a:p>
                      <a:pPr marL="0" marR="0" lvl="0" indent="0" algn="r" defTabSz="914400" rtl="0" eaLnBrk="1" fontAlgn="base" latinLnBrk="0" hangingPunct="1">
                        <a:lnSpc>
                          <a:spcPct val="130000"/>
                        </a:lnSpc>
                        <a:spcBef>
                          <a:spcPct val="0"/>
                        </a:spcBef>
                        <a:spcAft>
                          <a:spcPct val="0"/>
                        </a:spcAft>
                        <a:buClrTx/>
                        <a:buSzTx/>
                        <a:buFontTx/>
                        <a:buNone/>
                        <a:tabLst/>
                      </a:pPr>
                      <a:r>
                        <a:rPr kumimoji="0" lang="en-US" altLang="ja-JP" sz="1500" b="1" i="0" u="none" strike="noStrike" cap="none" normalizeH="0" baseline="0" dirty="0" smtClean="0">
                          <a:ln>
                            <a:noFill/>
                          </a:ln>
                          <a:solidFill>
                            <a:schemeClr val="tx1"/>
                          </a:solidFill>
                          <a:effectLst/>
                          <a:latin typeface="Arial" charset="0"/>
                          <a:ea typeface="ＭＳ Ｐゴシック" pitchFamily="28" charset="-128"/>
                        </a:rPr>
                        <a:t>1996 </a:t>
                      </a:r>
                      <a:endParaRPr kumimoji="0" lang="en-US" sz="1500" b="1"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ja-JP" sz="1500" b="1" i="0" u="none" strike="noStrike" cap="none" normalizeH="0" baseline="0" dirty="0" smtClean="0">
                          <a:ln>
                            <a:noFill/>
                          </a:ln>
                          <a:solidFill>
                            <a:schemeClr val="tx1"/>
                          </a:solidFill>
                          <a:effectLst/>
                          <a:latin typeface="Arial" charset="0"/>
                          <a:ea typeface="ＭＳ Ｐゴシック" pitchFamily="28" charset="-128"/>
                        </a:rPr>
                        <a:t>Information Warfare Curriculum </a:t>
                      </a:r>
                      <a:endParaRPr kumimoji="0" lang="en-US" sz="1500" b="1"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a:noFill/>
                    </a:lnL>
                    <a:lnR>
                      <a:noFill/>
                    </a:lnR>
                    <a:lnT>
                      <a:noFill/>
                    </a:lnT>
                    <a:lnB>
                      <a:noFill/>
                    </a:lnB>
                    <a:lnTlToBr>
                      <a:noFill/>
                    </a:lnTlToBr>
                    <a:lnBlToTr>
                      <a:noFill/>
                    </a:lnBlToTr>
                    <a:noFill/>
                  </a:tcPr>
                </a:tc>
              </a:tr>
              <a:tr h="579438">
                <a:tc>
                  <a:txBody>
                    <a:bodyPr/>
                    <a:lstStyle/>
                    <a:p>
                      <a:pPr marL="0" marR="0" lvl="0" indent="0" algn="r" defTabSz="914400" rtl="0" eaLnBrk="1" fontAlgn="base" latinLnBrk="0" hangingPunct="1">
                        <a:lnSpc>
                          <a:spcPct val="130000"/>
                        </a:lnSpc>
                        <a:spcBef>
                          <a:spcPct val="0"/>
                        </a:spcBef>
                        <a:spcAft>
                          <a:spcPct val="0"/>
                        </a:spcAft>
                        <a:buClrTx/>
                        <a:buSzTx/>
                        <a:buFontTx/>
                        <a:buNone/>
                        <a:tabLst/>
                      </a:pPr>
                      <a:r>
                        <a:rPr kumimoji="0" lang="en-US" altLang="ja-JP" sz="1500" b="1" i="0" u="none" strike="noStrike" cap="none" normalizeH="0" baseline="0" dirty="0" smtClean="0">
                          <a:ln>
                            <a:noFill/>
                          </a:ln>
                          <a:solidFill>
                            <a:schemeClr val="tx1"/>
                          </a:solidFill>
                          <a:effectLst/>
                          <a:latin typeface="Arial" charset="0"/>
                          <a:ea typeface="ＭＳ Ｐゴシック" pitchFamily="28" charset="-128"/>
                        </a:rPr>
                        <a:t>1999 </a:t>
                      </a:r>
                      <a:endParaRPr kumimoji="0" lang="en-US" sz="1500" b="1"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ja-JP" sz="1500" b="1" i="0" u="none" strike="noStrike" cap="none" normalizeH="0" baseline="0" dirty="0" smtClean="0">
                          <a:ln>
                            <a:noFill/>
                          </a:ln>
                          <a:solidFill>
                            <a:schemeClr val="tx1"/>
                          </a:solidFill>
                          <a:effectLst/>
                          <a:latin typeface="Arial" charset="0"/>
                          <a:ea typeface="ＭＳ Ｐゴシック" pitchFamily="28" charset="-128"/>
                        </a:rPr>
                        <a:t>Joint Professional Military </a:t>
                      </a:r>
                    </a:p>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ja-JP" sz="1500" b="1" i="0" u="none" strike="noStrike" cap="none" normalizeH="0" baseline="0" dirty="0" smtClean="0">
                          <a:ln>
                            <a:noFill/>
                          </a:ln>
                          <a:solidFill>
                            <a:schemeClr val="tx1"/>
                          </a:solidFill>
                          <a:effectLst/>
                          <a:latin typeface="Arial" charset="0"/>
                          <a:ea typeface="ＭＳ Ｐゴシック" pitchFamily="28" charset="-128"/>
                        </a:rPr>
                        <a:t>Education (JPME) campus </a:t>
                      </a:r>
                      <a:endParaRPr kumimoji="0" lang="en-US" sz="1500" b="1"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a:noFill/>
                    </a:lnL>
                    <a:lnR>
                      <a:noFill/>
                    </a:lnR>
                    <a:lnT>
                      <a:noFill/>
                    </a:lnT>
                    <a:lnB>
                      <a:noFill/>
                    </a:lnB>
                    <a:lnTlToBr>
                      <a:noFill/>
                    </a:lnTlToBr>
                    <a:lnBlToTr>
                      <a:noFill/>
                    </a:lnBlToTr>
                    <a:noFill/>
                  </a:tcPr>
                </a:tc>
              </a:tr>
              <a:tr h="373380">
                <a:tc>
                  <a:txBody>
                    <a:bodyPr/>
                    <a:lstStyle/>
                    <a:p>
                      <a:pPr marL="0" marR="0" lvl="0" indent="0" algn="r" defTabSz="914400" rtl="0" eaLnBrk="1" fontAlgn="base" latinLnBrk="0" hangingPunct="1">
                        <a:lnSpc>
                          <a:spcPct val="130000"/>
                        </a:lnSpc>
                        <a:spcBef>
                          <a:spcPct val="0"/>
                        </a:spcBef>
                        <a:spcAft>
                          <a:spcPct val="0"/>
                        </a:spcAft>
                        <a:buClrTx/>
                        <a:buSzTx/>
                        <a:buFontTx/>
                        <a:buNone/>
                        <a:tabLst/>
                      </a:pPr>
                      <a:r>
                        <a:rPr kumimoji="0" lang="en-US" altLang="ja-JP" sz="1500" b="1" i="0" u="none" strike="noStrike" cap="none" normalizeH="0" baseline="0" dirty="0" smtClean="0">
                          <a:ln>
                            <a:noFill/>
                          </a:ln>
                          <a:solidFill>
                            <a:schemeClr val="tx1"/>
                          </a:solidFill>
                          <a:effectLst/>
                          <a:latin typeface="Arial" charset="0"/>
                          <a:ea typeface="ＭＳ Ｐゴシック" pitchFamily="28" charset="-128"/>
                        </a:rPr>
                        <a:t>2003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ja-JP" sz="1500" b="1" i="0" u="none" strike="noStrike" cap="none" normalizeH="0" baseline="0" dirty="0" smtClean="0">
                          <a:ln>
                            <a:noFill/>
                          </a:ln>
                          <a:solidFill>
                            <a:schemeClr val="tx1"/>
                          </a:solidFill>
                          <a:effectLst/>
                          <a:latin typeface="Arial" charset="0"/>
                          <a:ea typeface="ＭＳ Ｐゴシック" pitchFamily="28" charset="-128"/>
                        </a:rPr>
                        <a:t>Homeland Security Curriculum </a:t>
                      </a:r>
                    </a:p>
                  </a:txBody>
                  <a:tcPr horzOverflow="overflow">
                    <a:lnL>
                      <a:noFill/>
                    </a:lnL>
                    <a:lnR>
                      <a:noFill/>
                    </a:lnR>
                    <a:lnT>
                      <a:noFill/>
                    </a:lnT>
                    <a:lnB>
                      <a:noFill/>
                    </a:lnB>
                    <a:lnTlToBr>
                      <a:noFill/>
                    </a:lnTlToBr>
                    <a:lnBlToTr>
                      <a:noFill/>
                    </a:lnBlToTr>
                    <a:noFill/>
                  </a:tcPr>
                </a:tc>
              </a:tr>
              <a:tr h="381000">
                <a:tc>
                  <a:txBody>
                    <a:bodyPr/>
                    <a:lstStyle/>
                    <a:p>
                      <a:pPr marL="0" marR="0" lvl="0" indent="0" algn="r" defTabSz="914400" rtl="0" eaLnBrk="1" fontAlgn="base" latinLnBrk="0" hangingPunct="1">
                        <a:lnSpc>
                          <a:spcPct val="130000"/>
                        </a:lnSpc>
                        <a:spcBef>
                          <a:spcPct val="0"/>
                        </a:spcBef>
                        <a:spcAft>
                          <a:spcPct val="0"/>
                        </a:spcAft>
                        <a:buClrTx/>
                        <a:buSzTx/>
                        <a:buFontTx/>
                        <a:buNone/>
                        <a:tabLst/>
                        <a:defRPr/>
                      </a:pPr>
                      <a:r>
                        <a:rPr kumimoji="0" lang="en-US" altLang="ja-JP" sz="1500" b="1" i="0" u="none" strike="noStrike" cap="none" normalizeH="0" baseline="0" dirty="0" smtClean="0">
                          <a:ln>
                            <a:noFill/>
                          </a:ln>
                          <a:solidFill>
                            <a:schemeClr val="tx1"/>
                          </a:solidFill>
                          <a:effectLst/>
                          <a:latin typeface="Arial" charset="0"/>
                          <a:ea typeface="ＭＳ Ｐゴシック" pitchFamily="28" charset="-128"/>
                        </a:rPr>
                        <a:t>2004</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sz="1500" b="1" i="0" u="none" strike="noStrike" cap="none" normalizeH="0" baseline="0" dirty="0" smtClean="0">
                          <a:ln>
                            <a:noFill/>
                          </a:ln>
                          <a:solidFill>
                            <a:schemeClr val="tx1"/>
                          </a:solidFill>
                          <a:effectLst/>
                          <a:latin typeface="Arial" charset="0"/>
                          <a:ea typeface="ＭＳ Ｐゴシック" pitchFamily="28" charset="-128"/>
                        </a:rPr>
                        <a:t>Information Operations</a:t>
                      </a:r>
                    </a:p>
                  </a:txBody>
                  <a:tcPr horzOverflow="overflow">
                    <a:lnL>
                      <a:noFill/>
                    </a:lnL>
                    <a:lnR>
                      <a:noFill/>
                    </a:lnR>
                    <a:lnT>
                      <a:noFill/>
                    </a:lnT>
                    <a:lnB>
                      <a:noFill/>
                    </a:lnB>
                    <a:lnTlToBr>
                      <a:noFill/>
                    </a:lnTlToBr>
                    <a:lnBlToTr>
                      <a:noFill/>
                    </a:lnBlToTr>
                    <a:noFill/>
                  </a:tcPr>
                </a:tc>
              </a:tr>
              <a:tr h="411163">
                <a:tc>
                  <a:txBody>
                    <a:bodyPr/>
                    <a:lstStyle/>
                    <a:p>
                      <a:pPr marL="0" marR="0" lvl="0" indent="0" algn="r" defTabSz="914400" rtl="0" eaLnBrk="1" fontAlgn="base" latinLnBrk="0" hangingPunct="1">
                        <a:lnSpc>
                          <a:spcPct val="130000"/>
                        </a:lnSpc>
                        <a:spcBef>
                          <a:spcPct val="0"/>
                        </a:spcBef>
                        <a:spcAft>
                          <a:spcPct val="0"/>
                        </a:spcAft>
                        <a:buClrTx/>
                        <a:buSzTx/>
                        <a:buFontTx/>
                        <a:buNone/>
                        <a:tabLst/>
                        <a:defRPr/>
                      </a:pPr>
                      <a:r>
                        <a:rPr kumimoji="0" lang="en-US" sz="1500" b="1" i="0" u="none" strike="noStrike" cap="none" normalizeH="0" baseline="0" dirty="0" smtClean="0">
                          <a:ln>
                            <a:noFill/>
                          </a:ln>
                          <a:solidFill>
                            <a:schemeClr val="tx1"/>
                          </a:solidFill>
                          <a:effectLst/>
                          <a:latin typeface="Arial" charset="0"/>
                          <a:ea typeface="ＭＳ Ｐゴシック" pitchFamily="28" charset="-128"/>
                        </a:rPr>
                        <a:t>2009</a:t>
                      </a:r>
                    </a:p>
                    <a:p>
                      <a:pPr marL="0" marR="0" lvl="0" indent="0" algn="r" defTabSz="914400" rtl="0" eaLnBrk="1" fontAlgn="base" latinLnBrk="0" hangingPunct="1">
                        <a:lnSpc>
                          <a:spcPct val="13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defRPr/>
                      </a:pPr>
                      <a:r>
                        <a:rPr kumimoji="0" lang="en-US" sz="1500" b="1" i="0" u="none" strike="noStrike" cap="none" normalizeH="0" baseline="0" dirty="0" smtClean="0">
                          <a:ln>
                            <a:noFill/>
                          </a:ln>
                          <a:solidFill>
                            <a:schemeClr val="tx1"/>
                          </a:solidFill>
                          <a:effectLst/>
                          <a:latin typeface="Arial" charset="0"/>
                          <a:ea typeface="ＭＳ Ｐゴシック" pitchFamily="28" charset="-128"/>
                        </a:rPr>
                        <a:t>NPS CENTENNIAL</a:t>
                      </a:r>
                    </a:p>
                  </a:txBody>
                  <a:tcPr horzOverflow="overflow">
                    <a:lnL>
                      <a:noFill/>
                    </a:lnL>
                    <a:lnR>
                      <a:noFill/>
                    </a:lnR>
                    <a:lnT>
                      <a:noFill/>
                    </a:lnT>
                    <a:lnB>
                      <a:noFill/>
                    </a:lnB>
                    <a:lnTlToBr>
                      <a:noFill/>
                    </a:lnTlToBr>
                    <a:lnBlToTr>
                      <a:noFill/>
                    </a:lnBlToTr>
                    <a:noFill/>
                  </a:tcPr>
                </a:tc>
              </a:tr>
            </a:tbl>
          </a:graphicData>
        </a:graphic>
      </p:graphicFrame>
      <p:sp>
        <p:nvSpPr>
          <p:cNvPr id="9243" name="Rectangle 105" descr="water[1]"/>
          <p:cNvSpPr>
            <a:spLocks noChangeArrowheads="1"/>
          </p:cNvSpPr>
          <p:nvPr/>
        </p:nvSpPr>
        <p:spPr bwMode="auto">
          <a:xfrm>
            <a:off x="3360738" y="188913"/>
            <a:ext cx="5554662" cy="420687"/>
          </a:xfrm>
          <a:prstGeom prst="rect">
            <a:avLst/>
          </a:prstGeom>
          <a:noFill/>
          <a:ln w="9525">
            <a:noFill/>
            <a:miter lim="800000"/>
            <a:headEnd/>
            <a:tailEnd/>
          </a:ln>
        </p:spPr>
        <p:txBody>
          <a:bodyPr wrap="none">
            <a:spAutoFit/>
          </a:bodyPr>
          <a:lstStyle/>
          <a:p>
            <a:pPr eaLnBrk="1" hangingPunct="1">
              <a:lnSpc>
                <a:spcPct val="90000"/>
              </a:lnSpc>
            </a:pPr>
            <a:r>
              <a:rPr lang="en-US" sz="2400" dirty="0">
                <a:solidFill>
                  <a:schemeClr val="bg1"/>
                </a:solidFill>
              </a:rPr>
              <a:t>The Naval Postgraduate School is a . .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p:spPr>
        <p:txBody>
          <a:bodyPr/>
          <a:lstStyle/>
          <a:p>
            <a:fld id="{EF8965A2-AFAF-44D3-823C-17FD6E631C78}" type="slidenum">
              <a:rPr lang="en-US"/>
              <a:pPr/>
              <a:t>5</a:t>
            </a:fld>
            <a:endParaRPr lang="en-US" dirty="0"/>
          </a:p>
        </p:txBody>
      </p:sp>
      <p:sp>
        <p:nvSpPr>
          <p:cNvPr id="10243" name="Rectangle 2"/>
          <p:cNvSpPr>
            <a:spLocks noGrp="1" noChangeArrowheads="1"/>
          </p:cNvSpPr>
          <p:nvPr>
            <p:ph type="body" sz="half" idx="4294967295"/>
          </p:nvPr>
        </p:nvSpPr>
        <p:spPr>
          <a:xfrm>
            <a:off x="457200" y="1646238"/>
            <a:ext cx="4038600" cy="4525962"/>
          </a:xfrm>
        </p:spPr>
        <p:txBody>
          <a:bodyPr/>
          <a:lstStyle/>
          <a:p>
            <a:pPr marL="287338" lvl="1" indent="-173038" eaLnBrk="1" hangingPunct="1">
              <a:buFontTx/>
              <a:buChar char="•"/>
            </a:pPr>
            <a:r>
              <a:rPr lang="en-US" sz="1800" b="1" dirty="0" smtClean="0">
                <a:solidFill>
                  <a:srgbClr val="2F4050"/>
                </a:solidFill>
                <a:latin typeface="Arial" charset="0"/>
              </a:rPr>
              <a:t>Responds</a:t>
            </a:r>
            <a:r>
              <a:rPr lang="en-US" sz="1600" b="1" dirty="0" smtClean="0">
                <a:latin typeface="Arial" charset="0"/>
              </a:rPr>
              <a:t> </a:t>
            </a:r>
            <a:br>
              <a:rPr lang="en-US" sz="1600" b="1" dirty="0" smtClean="0">
                <a:latin typeface="Arial" charset="0"/>
              </a:rPr>
            </a:br>
            <a:r>
              <a:rPr lang="en-US" sz="1600" b="1" dirty="0" smtClean="0">
                <a:latin typeface="Arial" charset="0"/>
              </a:rPr>
              <a:t>to emerging DoD needs</a:t>
            </a:r>
          </a:p>
          <a:p>
            <a:pPr marL="287338" lvl="1" indent="-173038" eaLnBrk="1" hangingPunct="1">
              <a:buFontTx/>
              <a:buNone/>
            </a:pPr>
            <a:endParaRPr lang="en-US" sz="1600" b="1" dirty="0" smtClean="0">
              <a:latin typeface="Arial" charset="0"/>
            </a:endParaRPr>
          </a:p>
          <a:p>
            <a:pPr marL="287338" lvl="1" indent="-173038" eaLnBrk="1" hangingPunct="1">
              <a:buFontTx/>
              <a:buNone/>
            </a:pPr>
            <a:endParaRPr lang="en-US" sz="1600" b="1" dirty="0" smtClean="0">
              <a:latin typeface="Arial" charset="0"/>
            </a:endParaRPr>
          </a:p>
          <a:p>
            <a:pPr marL="287338" lvl="1" indent="-173038" eaLnBrk="1" hangingPunct="1">
              <a:buFontTx/>
              <a:buChar char="•"/>
            </a:pPr>
            <a:r>
              <a:rPr lang="en-US" sz="1800" b="1" dirty="0" smtClean="0">
                <a:solidFill>
                  <a:srgbClr val="2F4050"/>
                </a:solidFill>
                <a:latin typeface="Arial" charset="0"/>
              </a:rPr>
              <a:t>Fosters</a:t>
            </a:r>
            <a:r>
              <a:rPr lang="en-US" sz="1600" b="1" dirty="0" smtClean="0">
                <a:latin typeface="Arial" charset="0"/>
              </a:rPr>
              <a:t> </a:t>
            </a:r>
            <a:br>
              <a:rPr lang="en-US" sz="1600" b="1" dirty="0" smtClean="0">
                <a:latin typeface="Arial" charset="0"/>
              </a:rPr>
            </a:br>
            <a:r>
              <a:rPr lang="en-US" sz="1600" b="1" dirty="0" smtClean="0">
                <a:latin typeface="Arial" charset="0"/>
              </a:rPr>
              <a:t>a multi-service, interagency, and coalition learning environment</a:t>
            </a:r>
          </a:p>
          <a:p>
            <a:pPr marL="287338" lvl="1" indent="-173038" eaLnBrk="1" hangingPunct="1">
              <a:buFontTx/>
              <a:buNone/>
            </a:pPr>
            <a:endParaRPr lang="en-US" sz="1600" b="1" dirty="0" smtClean="0">
              <a:latin typeface="Arial" charset="0"/>
            </a:endParaRPr>
          </a:p>
          <a:p>
            <a:pPr marL="287338" lvl="1" indent="-173038" eaLnBrk="1" hangingPunct="1">
              <a:buFontTx/>
              <a:buNone/>
            </a:pPr>
            <a:endParaRPr lang="en-US" sz="1600" b="1" dirty="0" smtClean="0">
              <a:latin typeface="Arial" charset="0"/>
            </a:endParaRPr>
          </a:p>
          <a:p>
            <a:pPr marL="287338" lvl="1" indent="-173038" eaLnBrk="1" hangingPunct="1">
              <a:buFontTx/>
              <a:buChar char="•"/>
            </a:pPr>
            <a:r>
              <a:rPr lang="en-US" sz="1800" b="1" dirty="0" smtClean="0">
                <a:solidFill>
                  <a:srgbClr val="2F4050"/>
                </a:solidFill>
                <a:latin typeface="Arial" charset="0"/>
              </a:rPr>
              <a:t>Prepares</a:t>
            </a:r>
            <a:r>
              <a:rPr lang="en-US" sz="1600" b="1" dirty="0" smtClean="0">
                <a:solidFill>
                  <a:srgbClr val="2F4050"/>
                </a:solidFill>
                <a:latin typeface="Arial" charset="0"/>
              </a:rPr>
              <a:t/>
            </a:r>
            <a:br>
              <a:rPr lang="en-US" sz="1600" b="1" dirty="0" smtClean="0">
                <a:solidFill>
                  <a:srgbClr val="2F4050"/>
                </a:solidFill>
                <a:latin typeface="Arial" charset="0"/>
              </a:rPr>
            </a:br>
            <a:r>
              <a:rPr lang="en-US" sz="1600" b="1" dirty="0" smtClean="0">
                <a:latin typeface="Arial" charset="0"/>
              </a:rPr>
              <a:t>the joint intellectual leaders </a:t>
            </a:r>
          </a:p>
          <a:p>
            <a:pPr marL="287338" lvl="1" indent="-173038" eaLnBrk="1" hangingPunct="1">
              <a:buFontTx/>
              <a:buNone/>
            </a:pPr>
            <a:r>
              <a:rPr lang="en-US" sz="1600" b="1" dirty="0" smtClean="0">
                <a:latin typeface="Arial" charset="0"/>
              </a:rPr>
              <a:t>	for tomorrow’s forces</a:t>
            </a:r>
          </a:p>
          <a:p>
            <a:pPr marL="287338" lvl="1" indent="-173038" eaLnBrk="1" hangingPunct="1">
              <a:buFontTx/>
              <a:buNone/>
            </a:pPr>
            <a:endParaRPr lang="en-US" sz="1600" b="1" dirty="0" smtClean="0">
              <a:latin typeface="Arial" charset="0"/>
            </a:endParaRPr>
          </a:p>
        </p:txBody>
      </p:sp>
      <p:sp>
        <p:nvSpPr>
          <p:cNvPr id="10244" name="Rectangle 3"/>
          <p:cNvSpPr>
            <a:spLocks noChangeArrowheads="1"/>
          </p:cNvSpPr>
          <p:nvPr/>
        </p:nvSpPr>
        <p:spPr bwMode="auto">
          <a:xfrm>
            <a:off x="4146550" y="1295400"/>
            <a:ext cx="4572000" cy="4572000"/>
          </a:xfrm>
          <a:prstGeom prst="rect">
            <a:avLst/>
          </a:prstGeom>
          <a:solidFill>
            <a:srgbClr val="2F4050"/>
          </a:solidFill>
          <a:ln w="9525">
            <a:noFill/>
            <a:miter lim="800000"/>
            <a:headEnd/>
            <a:tailEnd/>
          </a:ln>
        </p:spPr>
        <p:txBody>
          <a:bodyPr wrap="none" anchor="ctr"/>
          <a:lstStyle/>
          <a:p>
            <a:pPr eaLnBrk="1" hangingPunct="1"/>
            <a:endParaRPr lang="en-US" sz="1400" b="1" dirty="0">
              <a:solidFill>
                <a:srgbClr val="FFFFFF"/>
              </a:solidFill>
            </a:endParaRPr>
          </a:p>
        </p:txBody>
      </p:sp>
      <p:sp>
        <p:nvSpPr>
          <p:cNvPr id="10245" name="Text Box 5"/>
          <p:cNvSpPr txBox="1">
            <a:spLocks noChangeArrowheads="1"/>
          </p:cNvSpPr>
          <p:nvPr/>
        </p:nvSpPr>
        <p:spPr bwMode="auto">
          <a:xfrm>
            <a:off x="4584700" y="4648200"/>
            <a:ext cx="4102100" cy="765175"/>
          </a:xfrm>
          <a:prstGeom prst="rect">
            <a:avLst/>
          </a:prstGeom>
          <a:noFill/>
          <a:ln w="9525">
            <a:noFill/>
            <a:miter lim="800000"/>
            <a:headEnd/>
            <a:tailEnd/>
          </a:ln>
        </p:spPr>
        <p:txBody>
          <a:bodyPr>
            <a:spAutoFit/>
          </a:bodyPr>
          <a:lstStyle/>
          <a:p>
            <a:pPr algn="ctr" eaLnBrk="1" hangingPunct="1">
              <a:lnSpc>
                <a:spcPct val="75000"/>
              </a:lnSpc>
              <a:spcBef>
                <a:spcPct val="10000"/>
              </a:spcBef>
            </a:pPr>
            <a:r>
              <a:rPr lang="en-US" b="1" dirty="0">
                <a:solidFill>
                  <a:schemeClr val="bg1"/>
                </a:solidFill>
              </a:rPr>
              <a:t>CAPT Jeff Kline, USN (Ret)</a:t>
            </a:r>
          </a:p>
          <a:p>
            <a:pPr algn="ctr" eaLnBrk="1" hangingPunct="1">
              <a:lnSpc>
                <a:spcPct val="75000"/>
              </a:lnSpc>
              <a:spcBef>
                <a:spcPct val="10000"/>
              </a:spcBef>
            </a:pPr>
            <a:r>
              <a:rPr lang="en-US" b="1" dirty="0">
                <a:solidFill>
                  <a:schemeClr val="bg1"/>
                </a:solidFill>
              </a:rPr>
              <a:t>Senior Lecturer</a:t>
            </a:r>
          </a:p>
          <a:p>
            <a:pPr algn="ctr" eaLnBrk="1" hangingPunct="1">
              <a:lnSpc>
                <a:spcPct val="75000"/>
              </a:lnSpc>
              <a:spcBef>
                <a:spcPct val="10000"/>
              </a:spcBef>
            </a:pPr>
            <a:r>
              <a:rPr lang="en-US" b="1" dirty="0">
                <a:solidFill>
                  <a:schemeClr val="bg1"/>
                </a:solidFill>
              </a:rPr>
              <a:t>Operations Research Department</a:t>
            </a:r>
          </a:p>
        </p:txBody>
      </p:sp>
      <p:sp>
        <p:nvSpPr>
          <p:cNvPr id="10246" name="Rectangle 8" descr="water[1]"/>
          <p:cNvSpPr>
            <a:spLocks noChangeArrowheads="1"/>
          </p:cNvSpPr>
          <p:nvPr/>
        </p:nvSpPr>
        <p:spPr bwMode="auto">
          <a:xfrm>
            <a:off x="7715250" y="222250"/>
            <a:ext cx="1319213" cy="420688"/>
          </a:xfrm>
          <a:prstGeom prst="rect">
            <a:avLst/>
          </a:prstGeom>
          <a:noFill/>
          <a:ln w="9525">
            <a:noFill/>
            <a:miter lim="800000"/>
            <a:headEnd/>
            <a:tailEnd/>
          </a:ln>
        </p:spPr>
        <p:txBody>
          <a:bodyPr wrap="none" anchor="ctr">
            <a:spAutoFit/>
          </a:bodyPr>
          <a:lstStyle/>
          <a:p>
            <a:pPr algn="r" eaLnBrk="1" hangingPunct="1">
              <a:lnSpc>
                <a:spcPct val="90000"/>
              </a:lnSpc>
            </a:pPr>
            <a:r>
              <a:rPr lang="en-US" sz="2400" dirty="0">
                <a:solidFill>
                  <a:schemeClr val="bg1"/>
                </a:solidFill>
              </a:rPr>
              <a:t>NPS . . .</a:t>
            </a:r>
          </a:p>
        </p:txBody>
      </p:sp>
      <p:pic>
        <p:nvPicPr>
          <p:cNvPr id="34823" name="Kline (No intro)_PowerPoint.mpg" descr="Cuttlefish:Users:cullen:Desktop:Command Brief Standalone:Kline (No intro)_PowerPoint.mpg">
            <a:hlinkClick r:id="" action="ppaction://media"/>
          </p:cNvPr>
          <p:cNvPicPr>
            <a:picLocks noRot="1" noChangeAspect="1" noChangeArrowheads="1"/>
          </p:cNvPicPr>
          <p:nvPr>
            <a:quickTimeFile r:link="rId1"/>
          </p:nvPr>
        </p:nvPicPr>
        <p:blipFill>
          <a:blip r:embed="rId4"/>
          <a:srcRect/>
          <a:stretch>
            <a:fillRect/>
          </a:stretch>
        </p:blipFill>
        <p:spPr bwMode="auto">
          <a:xfrm>
            <a:off x="4191000" y="1752600"/>
            <a:ext cx="4470400"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82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4823"/>
                                        </p:tgtEl>
                                      </p:cBhvr>
                                    </p:cmd>
                                  </p:childTnLst>
                                </p:cTn>
                              </p:par>
                            </p:childTnLst>
                          </p:cTn>
                        </p:par>
                      </p:childTnLst>
                    </p:cTn>
                  </p:par>
                </p:childTnLst>
              </p:cTn>
              <p:nextCondLst>
                <p:cond evt="onClick" delay="0">
                  <p:tgtEl>
                    <p:spTgt spid="34823"/>
                  </p:tgtEl>
                </p:cond>
              </p:nextCondLst>
            </p:seq>
            <p:video>
              <p:cMediaNode>
                <p:cTn id="7" fill="hold" display="0">
                  <p:stCondLst>
                    <p:cond delay="indefinite"/>
                  </p:stCondLst>
                  <p:endCondLst>
                    <p:cond evt="onNext" delay="0">
                      <p:tgtEl>
                        <p:sldTgt/>
                      </p:tgtEl>
                    </p:cond>
                    <p:cond evt="onPrev" delay="0">
                      <p:tgtEl>
                        <p:sldTgt/>
                      </p:tgtEl>
                    </p:cond>
                  </p:endCondLst>
                </p:cTn>
                <p:tgtEl>
                  <p:spTgt spid="3482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noFill/>
        </p:spPr>
        <p:txBody>
          <a:bodyPr/>
          <a:lstStyle/>
          <a:p>
            <a:fld id="{7034CD4D-7A2E-4699-8E12-B07BBA798EDA}" type="slidenum">
              <a:rPr lang="en-US"/>
              <a:pPr/>
              <a:t>6</a:t>
            </a:fld>
            <a:endParaRPr lang="en-US" dirty="0"/>
          </a:p>
        </p:txBody>
      </p:sp>
      <p:sp>
        <p:nvSpPr>
          <p:cNvPr id="11267" name="Rectangle 8"/>
          <p:cNvSpPr>
            <a:spLocks noGrp="1" noChangeArrowheads="1"/>
          </p:cNvSpPr>
          <p:nvPr>
            <p:ph type="body" idx="4294967295"/>
          </p:nvPr>
        </p:nvSpPr>
        <p:spPr>
          <a:noFill/>
        </p:spPr>
        <p:txBody>
          <a:bodyPr/>
          <a:lstStyle/>
          <a:p>
            <a:pPr eaLnBrk="1" hangingPunct="1"/>
            <a:endParaRPr lang="en-US" sz="4000" b="1" dirty="0" smtClean="0"/>
          </a:p>
          <a:p>
            <a:pPr eaLnBrk="1" hangingPunct="1"/>
            <a:endParaRPr lang="en-US" sz="4000" b="1" dirty="0" smtClean="0"/>
          </a:p>
        </p:txBody>
      </p:sp>
      <p:sp>
        <p:nvSpPr>
          <p:cNvPr id="11268" name="Rectangle 9" descr="water[1]"/>
          <p:cNvSpPr>
            <a:spLocks noChangeArrowheads="1"/>
          </p:cNvSpPr>
          <p:nvPr/>
        </p:nvSpPr>
        <p:spPr bwMode="auto">
          <a:xfrm>
            <a:off x="914400" y="1981200"/>
            <a:ext cx="8077200" cy="2677656"/>
          </a:xfrm>
          <a:prstGeom prst="rect">
            <a:avLst/>
          </a:prstGeom>
          <a:noFill/>
          <a:ln w="9525">
            <a:noFill/>
            <a:miter lim="800000"/>
            <a:headEnd/>
            <a:tailEnd/>
          </a:ln>
        </p:spPr>
        <p:txBody>
          <a:bodyPr wrap="square">
            <a:spAutoFit/>
          </a:bodyPr>
          <a:lstStyle/>
          <a:p>
            <a:pPr lvl="1" eaLnBrk="1" hangingPunct="1">
              <a:buFontTx/>
              <a:buChar char="•"/>
            </a:pPr>
            <a:r>
              <a:rPr lang="en-US" sz="2400" b="1" dirty="0"/>
              <a:t>  </a:t>
            </a:r>
            <a:r>
              <a:rPr lang="en-US" sz="2400" b="1" dirty="0" smtClean="0"/>
              <a:t>Masters’, Post-Masters’, and Ph.D. Degrees </a:t>
            </a:r>
            <a:r>
              <a:rPr lang="en-US" sz="2400" b="1" dirty="0"/>
              <a:t/>
            </a:r>
            <a:br>
              <a:rPr lang="en-US" sz="2400" b="1" dirty="0"/>
            </a:br>
            <a:endParaRPr lang="en-US" sz="2400" b="1" dirty="0"/>
          </a:p>
          <a:p>
            <a:pPr lvl="1" eaLnBrk="1" hangingPunct="1">
              <a:buFontTx/>
              <a:buChar char="•"/>
            </a:pPr>
            <a:r>
              <a:rPr lang="en-US" sz="2400" b="1" dirty="0"/>
              <a:t>  Accelerated, defense-focused degree programs</a:t>
            </a:r>
          </a:p>
          <a:p>
            <a:pPr lvl="1" eaLnBrk="1" hangingPunct="1">
              <a:buFontTx/>
              <a:buChar char="•"/>
            </a:pPr>
            <a:endParaRPr lang="en-US" sz="2400" b="1" dirty="0"/>
          </a:p>
          <a:p>
            <a:pPr lvl="1" eaLnBrk="1" hangingPunct="1">
              <a:buFontTx/>
              <a:buChar char="•"/>
            </a:pPr>
            <a:r>
              <a:rPr lang="en-US" sz="2400" b="1" dirty="0"/>
              <a:t>  Interdisciplinary, relevant, agile</a:t>
            </a:r>
          </a:p>
          <a:p>
            <a:pPr lvl="1" eaLnBrk="1" hangingPunct="1">
              <a:buFontTx/>
              <a:buChar char="•"/>
            </a:pPr>
            <a:endParaRPr lang="en-US" sz="2400" b="1" dirty="0"/>
          </a:p>
          <a:p>
            <a:pPr lvl="1" eaLnBrk="1" hangingPunct="1">
              <a:buFontTx/>
              <a:buChar char="•"/>
            </a:pPr>
            <a:r>
              <a:rPr lang="en-US" sz="2400" b="1" dirty="0"/>
              <a:t>  Biennial program reviews by flag-level sponsors</a:t>
            </a:r>
          </a:p>
        </p:txBody>
      </p:sp>
      <p:sp>
        <p:nvSpPr>
          <p:cNvPr id="11269" name="Text Box 10"/>
          <p:cNvSpPr txBox="1">
            <a:spLocks noChangeArrowheads="1"/>
          </p:cNvSpPr>
          <p:nvPr/>
        </p:nvSpPr>
        <p:spPr bwMode="auto">
          <a:xfrm>
            <a:off x="2667000" y="152400"/>
            <a:ext cx="6172200" cy="457200"/>
          </a:xfrm>
          <a:prstGeom prst="rect">
            <a:avLst/>
          </a:prstGeom>
          <a:noFill/>
          <a:ln w="9525">
            <a:noFill/>
            <a:miter lim="800000"/>
            <a:headEnd/>
            <a:tailEnd/>
          </a:ln>
        </p:spPr>
        <p:txBody>
          <a:bodyPr>
            <a:spAutoFit/>
          </a:bodyPr>
          <a:lstStyle/>
          <a:p>
            <a:pPr algn="r" eaLnBrk="1" hangingPunct="1">
              <a:spcBef>
                <a:spcPct val="50000"/>
              </a:spcBef>
            </a:pPr>
            <a:r>
              <a:rPr lang="en-US" sz="2400" dirty="0">
                <a:solidFill>
                  <a:schemeClr val="bg1"/>
                </a:solidFill>
              </a:rPr>
              <a:t>NPS is Graduate Education…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p:spPr>
        <p:txBody>
          <a:bodyPr/>
          <a:lstStyle/>
          <a:p>
            <a:fld id="{687A8130-EE2F-4CFE-B894-7BFC82FD4F26}" type="slidenum">
              <a:rPr lang="en-US"/>
              <a:pPr/>
              <a:t>7</a:t>
            </a:fld>
            <a:endParaRPr lang="en-US" dirty="0"/>
          </a:p>
        </p:txBody>
      </p:sp>
      <p:sp>
        <p:nvSpPr>
          <p:cNvPr id="12291" name="Rectangle 2"/>
          <p:cNvSpPr>
            <a:spLocks noGrp="1" noChangeArrowheads="1"/>
          </p:cNvSpPr>
          <p:nvPr>
            <p:ph type="body" idx="4294967295"/>
          </p:nvPr>
        </p:nvSpPr>
        <p:spPr>
          <a:xfrm>
            <a:off x="457200" y="1143000"/>
            <a:ext cx="8616950" cy="3552825"/>
          </a:xfrm>
        </p:spPr>
        <p:txBody>
          <a:bodyPr/>
          <a:lstStyle/>
          <a:p>
            <a:pPr eaLnBrk="1" hangingPunct="1">
              <a:spcAft>
                <a:spcPct val="100000"/>
              </a:spcAft>
              <a:tabLst>
                <a:tab pos="1608138" algn="l"/>
              </a:tabLst>
            </a:pPr>
            <a:r>
              <a:rPr lang="en-US" sz="2000" b="1" dirty="0" smtClean="0">
                <a:solidFill>
                  <a:srgbClr val="2F4050"/>
                </a:solidFill>
                <a:latin typeface="Arial" charset="0"/>
              </a:rPr>
              <a:t>WASC</a:t>
            </a:r>
            <a:r>
              <a:rPr lang="en-US" sz="2000" b="1" dirty="0" smtClean="0">
                <a:solidFill>
                  <a:srgbClr val="FFFF66"/>
                </a:solidFill>
                <a:latin typeface="Arial" charset="0"/>
              </a:rPr>
              <a:t>	</a:t>
            </a:r>
            <a:r>
              <a:rPr lang="en-US" sz="2000" b="1" dirty="0" smtClean="0">
                <a:latin typeface="Arial" charset="0"/>
              </a:rPr>
              <a:t>Western Association of Schools and Colleges</a:t>
            </a:r>
          </a:p>
          <a:p>
            <a:pPr eaLnBrk="1" hangingPunct="1">
              <a:spcAft>
                <a:spcPct val="100000"/>
              </a:spcAft>
              <a:tabLst>
                <a:tab pos="1608138" algn="l"/>
              </a:tabLst>
            </a:pPr>
            <a:r>
              <a:rPr lang="en-US" sz="2000" b="1" dirty="0" smtClean="0">
                <a:solidFill>
                  <a:srgbClr val="2F4050"/>
                </a:solidFill>
                <a:latin typeface="Arial" charset="0"/>
              </a:rPr>
              <a:t>ABET </a:t>
            </a:r>
            <a:r>
              <a:rPr lang="en-US" sz="2000" b="1" dirty="0" smtClean="0">
                <a:latin typeface="Arial" charset="0"/>
              </a:rPr>
              <a:t>	</a:t>
            </a:r>
            <a:r>
              <a:rPr lang="en-US" sz="2000" b="1" dirty="0" smtClean="0">
                <a:latin typeface="Arial" charset="0"/>
                <a:cs typeface="Arial" charset="0"/>
              </a:rPr>
              <a:t>Accreditation Board for Engineering and Technology</a:t>
            </a:r>
          </a:p>
          <a:p>
            <a:pPr eaLnBrk="1" hangingPunct="1">
              <a:spcAft>
                <a:spcPct val="100000"/>
              </a:spcAft>
              <a:tabLst>
                <a:tab pos="1608138" algn="l"/>
              </a:tabLst>
            </a:pPr>
            <a:r>
              <a:rPr lang="en-US" sz="2000" b="1" dirty="0" smtClean="0">
                <a:solidFill>
                  <a:srgbClr val="2F4050"/>
                </a:solidFill>
                <a:latin typeface="Arial" charset="0"/>
              </a:rPr>
              <a:t>AACSB	</a:t>
            </a:r>
            <a:r>
              <a:rPr lang="en-US" sz="2000" b="1" dirty="0" smtClean="0">
                <a:latin typeface="Arial" charset="0"/>
                <a:cs typeface="Arial" charset="0"/>
              </a:rPr>
              <a:t>Association to Advance Collegiate Schools of Business</a:t>
            </a:r>
          </a:p>
          <a:p>
            <a:pPr eaLnBrk="1" hangingPunct="1">
              <a:spcAft>
                <a:spcPct val="100000"/>
              </a:spcAft>
              <a:tabLst>
                <a:tab pos="1608138" algn="l"/>
              </a:tabLst>
            </a:pPr>
            <a:r>
              <a:rPr lang="en-US" sz="2000" b="1" dirty="0" smtClean="0">
                <a:solidFill>
                  <a:srgbClr val="2F4050"/>
                </a:solidFill>
                <a:latin typeface="Arial" charset="0"/>
                <a:cs typeface="Arial" charset="0"/>
              </a:rPr>
              <a:t>NASPAA</a:t>
            </a:r>
            <a:r>
              <a:rPr lang="en-US" sz="2000" b="1" dirty="0" smtClean="0">
                <a:latin typeface="Arial" charset="0"/>
                <a:cs typeface="Arial" charset="0"/>
              </a:rPr>
              <a:t>	National Association of Schools of Public Affairs and 	Administration</a:t>
            </a:r>
          </a:p>
        </p:txBody>
      </p:sp>
      <p:sp>
        <p:nvSpPr>
          <p:cNvPr id="12292" name="Rectangle 3" descr="water[1]"/>
          <p:cNvSpPr>
            <a:spLocks noChangeArrowheads="1"/>
          </p:cNvSpPr>
          <p:nvPr/>
        </p:nvSpPr>
        <p:spPr bwMode="auto">
          <a:xfrm>
            <a:off x="5480050" y="187325"/>
            <a:ext cx="3554413" cy="457200"/>
          </a:xfrm>
          <a:prstGeom prst="rect">
            <a:avLst/>
          </a:prstGeom>
          <a:noFill/>
          <a:ln w="9525">
            <a:noFill/>
            <a:miter lim="800000"/>
            <a:headEnd/>
            <a:tailEnd/>
          </a:ln>
        </p:spPr>
        <p:txBody>
          <a:bodyPr wrap="none" anchor="ctr">
            <a:spAutoFit/>
          </a:bodyPr>
          <a:lstStyle/>
          <a:p>
            <a:pPr algn="r" eaLnBrk="1" hangingPunct="1"/>
            <a:r>
              <a:rPr lang="en-US" sz="2400" dirty="0">
                <a:solidFill>
                  <a:schemeClr val="bg1"/>
                </a:solidFill>
              </a:rPr>
              <a:t>NPS is Accredited by . . .</a:t>
            </a:r>
          </a:p>
        </p:txBody>
      </p:sp>
      <p:pic>
        <p:nvPicPr>
          <p:cNvPr id="28674" name="Picture 2" descr="WASC">
            <a:hlinkClick r:id="rId3"/>
          </p:cNvPr>
          <p:cNvPicPr>
            <a:picLocks noChangeAspect="1" noChangeArrowheads="1"/>
          </p:cNvPicPr>
          <p:nvPr/>
        </p:nvPicPr>
        <p:blipFill>
          <a:blip r:embed="rId4"/>
          <a:srcRect/>
          <a:stretch>
            <a:fillRect/>
          </a:stretch>
        </p:blipFill>
        <p:spPr bwMode="auto">
          <a:xfrm>
            <a:off x="667390" y="4695824"/>
            <a:ext cx="1999610" cy="638175"/>
          </a:xfrm>
          <a:prstGeom prst="rect">
            <a:avLst/>
          </a:prstGeom>
          <a:noFill/>
        </p:spPr>
      </p:pic>
      <p:pic>
        <p:nvPicPr>
          <p:cNvPr id="28678" name="Picture 6" descr="http://www.naspaa.org/images/logos/COPRAlogo.gif"/>
          <p:cNvPicPr>
            <a:picLocks noChangeAspect="1" noChangeArrowheads="1"/>
          </p:cNvPicPr>
          <p:nvPr/>
        </p:nvPicPr>
        <p:blipFill>
          <a:blip r:embed="rId5"/>
          <a:srcRect/>
          <a:stretch>
            <a:fillRect/>
          </a:stretch>
        </p:blipFill>
        <p:spPr bwMode="auto">
          <a:xfrm>
            <a:off x="4476750" y="4323907"/>
            <a:ext cx="2152650" cy="1010091"/>
          </a:xfrm>
          <a:prstGeom prst="rect">
            <a:avLst/>
          </a:prstGeom>
          <a:noFill/>
        </p:spPr>
      </p:pic>
      <p:pic>
        <p:nvPicPr>
          <p:cNvPr id="28680" name="Picture 8" descr="http://www.abet.org/images/Accredited-EAC-Web.jpg">
            <a:hlinkClick r:id="rId6"/>
          </p:cNvPr>
          <p:cNvPicPr>
            <a:picLocks noChangeAspect="1" noChangeArrowheads="1"/>
          </p:cNvPicPr>
          <p:nvPr/>
        </p:nvPicPr>
        <p:blipFill>
          <a:blip r:embed="rId7"/>
          <a:srcRect/>
          <a:stretch>
            <a:fillRect/>
          </a:stretch>
        </p:blipFill>
        <p:spPr bwMode="auto">
          <a:xfrm>
            <a:off x="2895600" y="4323907"/>
            <a:ext cx="1209675" cy="1333501"/>
          </a:xfrm>
          <a:prstGeom prst="rect">
            <a:avLst/>
          </a:prstGeom>
          <a:noFill/>
        </p:spPr>
      </p:pic>
      <p:pic>
        <p:nvPicPr>
          <p:cNvPr id="9" name="Picture 2" descr="\\frank\rhkhan$\Desktop\AACSB-seal.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087170" y="4215097"/>
            <a:ext cx="1599629" cy="159962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62000" y="1143000"/>
            <a:ext cx="8077200" cy="5257800"/>
          </a:xfrm>
          <a:prstGeom prst="ellipse">
            <a:avLst/>
          </a:prstGeom>
          <a:solidFill>
            <a:srgbClr val="66C6F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Main_Herrmann_Aerial__7.png"/>
          <p:cNvPicPr>
            <a:picLocks noChangeAspect="1"/>
          </p:cNvPicPr>
          <p:nvPr/>
        </p:nvPicPr>
        <p:blipFill>
          <a:blip r:embed="rId2"/>
          <a:stretch>
            <a:fillRect/>
          </a:stretch>
        </p:blipFill>
        <p:spPr>
          <a:xfrm>
            <a:off x="2743200" y="1947887"/>
            <a:ext cx="4292123" cy="3462313"/>
          </a:xfrm>
          <a:prstGeom prst="rect">
            <a:avLst/>
          </a:prstGeom>
          <a:ln>
            <a:solidFill>
              <a:schemeClr val="tx1"/>
            </a:solidFill>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1828800" y="0"/>
            <a:ext cx="7239000" cy="762000"/>
          </a:xfrm>
        </p:spPr>
        <p:txBody>
          <a:bodyPr/>
          <a:lstStyle/>
          <a:p>
            <a:r>
              <a:rPr lang="en-US" dirty="0" smtClean="0">
                <a:latin typeface="Cambria"/>
              </a:rPr>
              <a:t>Four Schools Deliver Education</a:t>
            </a:r>
            <a:endParaRPr lang="en-US" dirty="0"/>
          </a:p>
        </p:txBody>
      </p:sp>
      <p:sp>
        <p:nvSpPr>
          <p:cNvPr id="4" name="Slide Number Placeholder 3"/>
          <p:cNvSpPr>
            <a:spLocks noGrp="1"/>
          </p:cNvSpPr>
          <p:nvPr>
            <p:ph type="sldNum" sz="quarter" idx="12"/>
          </p:nvPr>
        </p:nvSpPr>
        <p:spPr/>
        <p:txBody>
          <a:bodyPr/>
          <a:lstStyle/>
          <a:p>
            <a:fld id="{9C16E3B3-9457-344B-9CB6-C6283C3159FA}" type="slidenum">
              <a:rPr lang="en-US" smtClean="0"/>
              <a:pPr/>
              <a:t>8</a:t>
            </a:fld>
            <a:endParaRPr lang="en-US" dirty="0"/>
          </a:p>
        </p:txBody>
      </p:sp>
      <p:sp>
        <p:nvSpPr>
          <p:cNvPr id="7" name="Oval 6"/>
          <p:cNvSpPr/>
          <p:nvPr/>
        </p:nvSpPr>
        <p:spPr>
          <a:xfrm>
            <a:off x="6324600" y="1143000"/>
            <a:ext cx="2514600" cy="1600200"/>
          </a:xfrm>
          <a:prstGeom prst="ellipse">
            <a:avLst/>
          </a:prstGeom>
          <a:solidFill>
            <a:srgbClr val="AAE2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446196" y="1185335"/>
            <a:ext cx="2209800" cy="1323439"/>
          </a:xfrm>
          <a:prstGeom prst="rect">
            <a:avLst/>
          </a:prstGeom>
          <a:noFill/>
        </p:spPr>
        <p:txBody>
          <a:bodyPr wrap="square" rtlCol="0">
            <a:spAutoFit/>
          </a:bodyPr>
          <a:lstStyle/>
          <a:p>
            <a:pPr algn="ctr"/>
            <a:r>
              <a:rPr lang="en-US" sz="1400" b="1" dirty="0" smtClean="0">
                <a:latin typeface="Cambria" pitchFamily="18" charset="0"/>
                <a:cs typeface="Cambria"/>
              </a:rPr>
              <a:t>School of </a:t>
            </a:r>
            <a:br>
              <a:rPr lang="en-US" sz="1400" b="1" dirty="0" smtClean="0">
                <a:latin typeface="Cambria" pitchFamily="18" charset="0"/>
                <a:cs typeface="Cambria"/>
              </a:rPr>
            </a:br>
            <a:r>
              <a:rPr lang="en-US" sz="1400" b="1" dirty="0" smtClean="0">
                <a:latin typeface="Cambria" pitchFamily="18" charset="0"/>
                <a:cs typeface="Cambria"/>
              </a:rPr>
              <a:t>International </a:t>
            </a:r>
            <a:br>
              <a:rPr lang="en-US" sz="1400" b="1" dirty="0" smtClean="0">
                <a:latin typeface="Cambria" pitchFamily="18" charset="0"/>
                <a:cs typeface="Cambria"/>
              </a:rPr>
            </a:br>
            <a:r>
              <a:rPr lang="en-US" sz="1400" b="1" dirty="0" smtClean="0">
                <a:latin typeface="Cambria" pitchFamily="18" charset="0"/>
                <a:cs typeface="Cambria"/>
              </a:rPr>
              <a:t>Graduate Studies:</a:t>
            </a:r>
          </a:p>
          <a:p>
            <a:pPr algn="ctr"/>
            <a:endParaRPr lang="en-US" sz="1400" b="1" dirty="0" smtClean="0">
              <a:latin typeface="Cambria" pitchFamily="18" charset="0"/>
              <a:cs typeface="Cambria"/>
            </a:endParaRPr>
          </a:p>
          <a:p>
            <a:pPr algn="ctr"/>
            <a:r>
              <a:rPr lang="en-US" sz="1200" b="1" dirty="0" smtClean="0">
                <a:latin typeface="Calibri"/>
                <a:cs typeface="Calibri"/>
              </a:rPr>
              <a:t>11 Curricula </a:t>
            </a:r>
            <a:br>
              <a:rPr lang="en-US" sz="1200" b="1" dirty="0" smtClean="0">
                <a:latin typeface="Calibri"/>
                <a:cs typeface="Calibri"/>
              </a:rPr>
            </a:br>
            <a:r>
              <a:rPr lang="en-US" sz="1200" b="1" dirty="0" smtClean="0">
                <a:latin typeface="Calibri"/>
                <a:cs typeface="Calibri"/>
              </a:rPr>
              <a:t>387 </a:t>
            </a:r>
            <a:r>
              <a:rPr lang="en-US" sz="1200" b="1" dirty="0" smtClean="0">
                <a:latin typeface="Calibri"/>
                <a:cs typeface="Calibri"/>
              </a:rPr>
              <a:t>Resident Students</a:t>
            </a:r>
          </a:p>
        </p:txBody>
      </p:sp>
      <p:sp>
        <p:nvSpPr>
          <p:cNvPr id="9" name="Oval 8"/>
          <p:cNvSpPr/>
          <p:nvPr/>
        </p:nvSpPr>
        <p:spPr>
          <a:xfrm>
            <a:off x="6172200" y="4741334"/>
            <a:ext cx="2514600" cy="1524000"/>
          </a:xfrm>
          <a:prstGeom prst="ellipse">
            <a:avLst/>
          </a:prstGeom>
          <a:solidFill>
            <a:srgbClr val="AAE2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350001" y="4892695"/>
            <a:ext cx="2209800" cy="1508105"/>
          </a:xfrm>
          <a:prstGeom prst="rect">
            <a:avLst/>
          </a:prstGeom>
          <a:noFill/>
        </p:spPr>
        <p:txBody>
          <a:bodyPr wrap="square" rtlCol="0">
            <a:spAutoFit/>
          </a:bodyPr>
          <a:lstStyle/>
          <a:p>
            <a:pPr algn="ctr"/>
            <a:r>
              <a:rPr lang="en-US" sz="1400" b="1" dirty="0" smtClean="0">
                <a:latin typeface="Cambria" pitchFamily="18" charset="0"/>
                <a:cs typeface="Cambria"/>
              </a:rPr>
              <a:t>Graduate School of Business and</a:t>
            </a:r>
            <a:br>
              <a:rPr lang="en-US" sz="1400" b="1" dirty="0" smtClean="0">
                <a:latin typeface="Cambria" pitchFamily="18" charset="0"/>
                <a:cs typeface="Cambria"/>
              </a:rPr>
            </a:br>
            <a:r>
              <a:rPr lang="en-US" sz="1400" b="1" dirty="0" smtClean="0">
                <a:latin typeface="Cambria" pitchFamily="18" charset="0"/>
                <a:cs typeface="Cambria"/>
              </a:rPr>
              <a:t> Public Policy:</a:t>
            </a:r>
          </a:p>
          <a:p>
            <a:pPr algn="ctr"/>
            <a:endParaRPr lang="en-US" sz="1200" b="1" dirty="0" smtClean="0">
              <a:latin typeface="Cambria" pitchFamily="18" charset="0"/>
              <a:cs typeface="Cambria"/>
            </a:endParaRPr>
          </a:p>
          <a:p>
            <a:pPr algn="ctr"/>
            <a:r>
              <a:rPr lang="en-US" sz="1200" b="1" dirty="0" smtClean="0">
                <a:latin typeface="Calibri"/>
                <a:cs typeface="Calibri"/>
              </a:rPr>
              <a:t>17 Curricula </a:t>
            </a:r>
            <a:br>
              <a:rPr lang="en-US" sz="1200" b="1" dirty="0" smtClean="0">
                <a:latin typeface="Calibri"/>
                <a:cs typeface="Calibri"/>
              </a:rPr>
            </a:br>
            <a:r>
              <a:rPr lang="en-US" sz="1200" b="1" dirty="0" smtClean="0">
                <a:latin typeface="Calibri"/>
                <a:cs typeface="Calibri"/>
              </a:rPr>
              <a:t>282  </a:t>
            </a:r>
            <a:r>
              <a:rPr lang="en-US" sz="1200" b="1" dirty="0" smtClean="0">
                <a:latin typeface="Calibri"/>
                <a:cs typeface="Calibri"/>
              </a:rPr>
              <a:t>Resident Students</a:t>
            </a:r>
          </a:p>
          <a:p>
            <a:pPr algn="ctr"/>
            <a:endParaRPr lang="en-US" sz="1400" b="1" dirty="0">
              <a:latin typeface="Cambria" pitchFamily="18" charset="0"/>
              <a:cs typeface="Cambria"/>
            </a:endParaRPr>
          </a:p>
        </p:txBody>
      </p:sp>
      <p:sp>
        <p:nvSpPr>
          <p:cNvPr id="11" name="Oval 10"/>
          <p:cNvSpPr/>
          <p:nvPr/>
        </p:nvSpPr>
        <p:spPr>
          <a:xfrm>
            <a:off x="762000" y="1143000"/>
            <a:ext cx="2743200" cy="1524000"/>
          </a:xfrm>
          <a:prstGeom prst="ellipse">
            <a:avLst/>
          </a:prstGeom>
          <a:solidFill>
            <a:srgbClr val="AAE2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990600" y="1217138"/>
            <a:ext cx="2209800" cy="1323439"/>
          </a:xfrm>
          <a:prstGeom prst="rect">
            <a:avLst/>
          </a:prstGeom>
          <a:noFill/>
        </p:spPr>
        <p:txBody>
          <a:bodyPr wrap="square" rtlCol="0">
            <a:spAutoFit/>
          </a:bodyPr>
          <a:lstStyle/>
          <a:p>
            <a:pPr algn="ctr"/>
            <a:r>
              <a:rPr lang="en-US" sz="1400" b="1" dirty="0" smtClean="0">
                <a:latin typeface="Cambria" pitchFamily="18" charset="0"/>
                <a:cs typeface="Cambria"/>
              </a:rPr>
              <a:t>Graduate School of Engineering and </a:t>
            </a:r>
            <a:br>
              <a:rPr lang="en-US" sz="1400" b="1" dirty="0" smtClean="0">
                <a:latin typeface="Cambria" pitchFamily="18" charset="0"/>
                <a:cs typeface="Cambria"/>
              </a:rPr>
            </a:br>
            <a:r>
              <a:rPr lang="en-US" sz="1400" b="1" dirty="0" smtClean="0">
                <a:latin typeface="Cambria" pitchFamily="18" charset="0"/>
                <a:cs typeface="Cambria"/>
              </a:rPr>
              <a:t>Applied Sciences:</a:t>
            </a:r>
          </a:p>
          <a:p>
            <a:pPr algn="ctr"/>
            <a:endParaRPr lang="en-US" sz="1400" b="1" dirty="0" smtClean="0">
              <a:latin typeface="Cambria" pitchFamily="18" charset="0"/>
              <a:cs typeface="Cambria"/>
            </a:endParaRPr>
          </a:p>
          <a:p>
            <a:pPr algn="ctr"/>
            <a:r>
              <a:rPr lang="en-US" sz="1200" b="1" dirty="0" smtClean="0">
                <a:latin typeface="Calibri"/>
                <a:cs typeface="Calibri"/>
              </a:rPr>
              <a:t>22 Curricula </a:t>
            </a:r>
            <a:br>
              <a:rPr lang="en-US" sz="1200" b="1" dirty="0" smtClean="0">
                <a:latin typeface="Calibri"/>
                <a:cs typeface="Calibri"/>
              </a:rPr>
            </a:br>
            <a:r>
              <a:rPr lang="en-US" sz="1200" b="1" dirty="0" smtClean="0">
                <a:latin typeface="Calibri"/>
                <a:cs typeface="Calibri"/>
              </a:rPr>
              <a:t>464 </a:t>
            </a:r>
            <a:r>
              <a:rPr lang="en-US" sz="1200" b="1" dirty="0" smtClean="0">
                <a:latin typeface="Calibri"/>
                <a:cs typeface="Calibri"/>
              </a:rPr>
              <a:t>Resident Students</a:t>
            </a:r>
          </a:p>
        </p:txBody>
      </p:sp>
      <p:sp>
        <p:nvSpPr>
          <p:cNvPr id="13" name="Oval 12"/>
          <p:cNvSpPr/>
          <p:nvPr/>
        </p:nvSpPr>
        <p:spPr>
          <a:xfrm>
            <a:off x="762000" y="4648199"/>
            <a:ext cx="2743200" cy="1597025"/>
          </a:xfrm>
          <a:prstGeom prst="ellipse">
            <a:avLst/>
          </a:prstGeom>
          <a:solidFill>
            <a:srgbClr val="AAE2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028700" y="4754213"/>
            <a:ext cx="2209800" cy="1323439"/>
          </a:xfrm>
          <a:prstGeom prst="rect">
            <a:avLst/>
          </a:prstGeom>
          <a:noFill/>
        </p:spPr>
        <p:txBody>
          <a:bodyPr wrap="square" rtlCol="0">
            <a:spAutoFit/>
          </a:bodyPr>
          <a:lstStyle/>
          <a:p>
            <a:pPr algn="ctr"/>
            <a:r>
              <a:rPr lang="en-US" sz="1400" b="1" dirty="0" smtClean="0">
                <a:latin typeface="Cambria" pitchFamily="18" charset="0"/>
                <a:cs typeface="Cambria"/>
              </a:rPr>
              <a:t>Graduate School of Operational and </a:t>
            </a:r>
            <a:br>
              <a:rPr lang="en-US" sz="1400" b="1" dirty="0" smtClean="0">
                <a:latin typeface="Cambria" pitchFamily="18" charset="0"/>
                <a:cs typeface="Cambria"/>
              </a:rPr>
            </a:br>
            <a:r>
              <a:rPr lang="en-US" sz="1400" b="1" dirty="0" smtClean="0">
                <a:latin typeface="Cambria" pitchFamily="18" charset="0"/>
                <a:cs typeface="Cambria"/>
              </a:rPr>
              <a:t>Information Sciences:</a:t>
            </a:r>
          </a:p>
          <a:p>
            <a:pPr algn="ctr"/>
            <a:endParaRPr lang="en-US" sz="1400" b="1" dirty="0" smtClean="0">
              <a:latin typeface="Cambria" pitchFamily="18" charset="0"/>
              <a:cs typeface="Cambria"/>
            </a:endParaRPr>
          </a:p>
          <a:p>
            <a:pPr algn="ctr"/>
            <a:r>
              <a:rPr lang="en-US" sz="1200" b="1" dirty="0" smtClean="0">
                <a:latin typeface="Calibri"/>
                <a:cs typeface="Calibri"/>
              </a:rPr>
              <a:t>23 Curricula </a:t>
            </a:r>
            <a:br>
              <a:rPr lang="en-US" sz="1200" b="1" dirty="0" smtClean="0">
                <a:latin typeface="Calibri"/>
                <a:cs typeface="Calibri"/>
              </a:rPr>
            </a:br>
            <a:r>
              <a:rPr lang="en-US" sz="1200" b="1" dirty="0" smtClean="0">
                <a:latin typeface="Calibri"/>
                <a:cs typeface="Calibri"/>
              </a:rPr>
              <a:t>596  </a:t>
            </a:r>
            <a:r>
              <a:rPr lang="en-US" sz="1200" b="1" dirty="0" smtClean="0">
                <a:latin typeface="Calibri"/>
                <a:cs typeface="Calibri"/>
              </a:rPr>
              <a:t>Resident Students</a:t>
            </a:r>
            <a:endParaRPr lang="en-US" sz="1200" b="1" dirty="0">
              <a:latin typeface="Calibri"/>
              <a:cs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19D2FC9F-B3D0-4186-9B07-AD6F41C97268}" type="slidenum">
              <a:rPr lang="en-US"/>
              <a:pPr/>
              <a:t>9</a:t>
            </a:fld>
            <a:endParaRPr lang="en-US" dirty="0"/>
          </a:p>
        </p:txBody>
      </p:sp>
      <p:pic>
        <p:nvPicPr>
          <p:cNvPr id="43011" name="Ferrari (No intro)_PowerPoi.mpg" descr="Cuttlefish:Users:cullen:Desktop:Command Brief Standalone:Ferrari (No intro)_PowerPoi.mpg">
            <a:hlinkClick r:id="" action="ppaction://media"/>
          </p:cNvPr>
          <p:cNvPicPr>
            <a:picLocks noRot="1" noChangeAspect="1" noChangeArrowheads="1"/>
          </p:cNvPicPr>
          <p:nvPr>
            <a:quickTimeFile r:link="rId1"/>
          </p:nvPr>
        </p:nvPicPr>
        <p:blipFill>
          <a:blip r:embed="rId4"/>
          <a:srcRect/>
          <a:stretch>
            <a:fillRect/>
          </a:stretch>
        </p:blipFill>
        <p:spPr bwMode="auto">
          <a:xfrm>
            <a:off x="1524000" y="1714500"/>
            <a:ext cx="6096000" cy="3429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407" fill="hold"/>
                                        <p:tgtEl>
                                          <p:spTgt spid="430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3011"/>
                </p:tgtEl>
              </p:cMediaNode>
            </p:video>
            <p:seq concurrent="1" nextAc="seek">
              <p:cTn id="8" restart="whenNotActive" fill="hold" evtFilter="cancelBubble" nodeType="interactiveSeq">
                <p:stCondLst>
                  <p:cond evt="onClick" delay="0">
                    <p:tgtEl>
                      <p:spTgt spid="430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3011"/>
                                        </p:tgtEl>
                                      </p:cBhvr>
                                    </p:cmd>
                                  </p:childTnLst>
                                </p:cTn>
                              </p:par>
                            </p:childTnLst>
                          </p:cTn>
                        </p:par>
                      </p:childTnLst>
                    </p:cTn>
                  </p:par>
                </p:childTnLst>
              </p:cTn>
              <p:nextCondLst>
                <p:cond evt="onClick" delay="0">
                  <p:tgtEl>
                    <p:spTgt spid="43011"/>
                  </p:tgtEl>
                </p:cond>
              </p:nextCondLst>
            </p:seq>
          </p:childTnLst>
        </p:cTn>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6559</TotalTime>
  <Words>3016</Words>
  <Application>Microsoft Office PowerPoint</Application>
  <PresentationFormat>On-screen Show (4:3)</PresentationFormat>
  <Paragraphs>659</Paragraphs>
  <Slides>29</Slides>
  <Notes>27</Notes>
  <HiddenSlides>0</HiddenSlides>
  <MMClips>13</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29</vt:i4>
      </vt:variant>
    </vt:vector>
  </HeadingPairs>
  <TitlesOfParts>
    <vt:vector size="33" baseType="lpstr">
      <vt:lpstr>Default Design</vt:lpstr>
      <vt:lpstr>1_Default Design</vt:lpstr>
      <vt:lpstr>Worksheet</vt:lpstr>
      <vt:lpstr>Bitmap Image</vt:lpstr>
      <vt:lpstr>Command Brief</vt:lpstr>
      <vt:lpstr>Slide 2</vt:lpstr>
      <vt:lpstr>Mission of the Naval Postgraduate School </vt:lpstr>
      <vt:lpstr>Slide 4</vt:lpstr>
      <vt:lpstr>Slide 5</vt:lpstr>
      <vt:lpstr>Slide 6</vt:lpstr>
      <vt:lpstr>Slide 7</vt:lpstr>
      <vt:lpstr>Four Schools Deliver Education</vt:lpstr>
      <vt:lpstr>Slide 9</vt:lpstr>
      <vt:lpstr>Slide 10</vt:lpstr>
      <vt:lpstr>Slide 11</vt:lpstr>
      <vt:lpstr>17 Curricula, 282 Resident and 363 Distance Learning (DL) Degree Students (Summer (4th) Qtr AY 2012)  </vt:lpstr>
      <vt:lpstr>Slide 13</vt:lpstr>
      <vt:lpstr>Slide 14</vt:lpstr>
      <vt:lpstr>Slide 15</vt:lpstr>
      <vt:lpstr>Slide 16</vt:lpstr>
      <vt:lpstr>Slide 17</vt:lpstr>
      <vt:lpstr>Slide 18</vt:lpstr>
      <vt:lpstr>Slide 19</vt:lpstr>
      <vt:lpstr>Slide 20</vt:lpstr>
      <vt:lpstr>Systems Engineering</vt:lpstr>
      <vt:lpstr>Slide 22</vt:lpstr>
      <vt:lpstr>Slide 23</vt:lpstr>
      <vt:lpstr>Unmanned Vehicles</vt:lpstr>
      <vt:lpstr>Slide 25</vt:lpstr>
      <vt:lpstr>Slide 26</vt:lpstr>
      <vt:lpstr>Slide 27</vt:lpstr>
      <vt:lpstr>Slide 28</vt:lpstr>
      <vt:lpstr>Slide 29</vt:lpstr>
    </vt:vector>
  </TitlesOfParts>
  <Company>CISR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Rose</dc:creator>
  <cp:lastModifiedBy>Ann</cp:lastModifiedBy>
  <cp:revision>295</cp:revision>
  <dcterms:created xsi:type="dcterms:W3CDTF">2008-10-21T23:07:39Z</dcterms:created>
  <dcterms:modified xsi:type="dcterms:W3CDTF">2012-08-09T06:12:44Z</dcterms:modified>
</cp:coreProperties>
</file>